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792" y="176"/>
      </p:cViewPr>
      <p:guideLst>
        <p:guide orient="horz" pos="2160"/>
        <p:guide pos="2880"/>
      </p:guideLst>
    </p:cSldViewPr>
  </p:slideViewPr>
  <p:notesTextViewPr>
    <p:cViewPr>
      <p:scale>
        <a:sx n="100" d="100"/>
        <a:sy n="100" d="100"/>
      </p:scale>
      <p:origin x="0" y="-2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01/09/2021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www.lesjoliesplanches.com</a:t>
            </a:r>
            <a:r>
              <a:rPr lang="fr-FR" dirty="0"/>
              <a:t>/lapprentissage-chez-lenfant-les-secrets-du-cerveau-reveles-par-les-neurosciences/</a:t>
            </a:r>
          </a:p>
          <a:p>
            <a:r>
              <a:rPr lang="fr-FR" dirty="0"/>
              <a:t>https://</a:t>
            </a:r>
            <a:r>
              <a:rPr lang="fr-FR" dirty="0" err="1"/>
              <a:t>www.pedagogie.ac-aix-marseille.fr</a:t>
            </a:r>
            <a:r>
              <a:rPr lang="fr-FR" dirty="0"/>
              <a:t>/</a:t>
            </a:r>
            <a:r>
              <a:rPr lang="fr-FR" dirty="0" err="1"/>
              <a:t>jcms</a:t>
            </a:r>
            <a:r>
              <a:rPr lang="fr-FR" dirty="0"/>
              <a:t>/c_10790024/</a:t>
            </a:r>
            <a:r>
              <a:rPr lang="fr-FR" dirty="0" err="1"/>
              <a:t>fr</a:t>
            </a:r>
            <a:r>
              <a:rPr lang="fr-FR" dirty="0"/>
              <a:t>/la-capsule-</a:t>
            </a:r>
            <a:r>
              <a:rPr lang="fr-FR" dirty="0" err="1"/>
              <a:t>video</a:t>
            </a:r>
            <a:r>
              <a:rPr lang="fr-FR" dirty="0"/>
              <a:t>-</a:t>
            </a:r>
            <a:r>
              <a:rPr lang="fr-FR" dirty="0" err="1"/>
              <a:t>pedagogique</a:t>
            </a:r>
            <a:endParaRPr lang="fr-FR" dirty="0"/>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5</a:t>
            </a:fld>
            <a:endParaRPr lang="fr-FR"/>
          </a:p>
        </p:txBody>
      </p:sp>
    </p:spTree>
    <p:extLst>
      <p:ext uri="{BB962C8B-B14F-4D97-AF65-F5344CB8AC3E}">
        <p14:creationId xmlns:p14="http://schemas.microsoft.com/office/powerpoint/2010/main" val="198963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www.pedagogie.ac-aix-marseille.fr</a:t>
            </a:r>
            <a:r>
              <a:rPr lang="fr-FR" dirty="0"/>
              <a:t>/</a:t>
            </a:r>
            <a:r>
              <a:rPr lang="fr-FR" dirty="0" err="1"/>
              <a:t>jcms</a:t>
            </a:r>
            <a:r>
              <a:rPr lang="fr-FR" dirty="0"/>
              <a:t>/c_10790024/</a:t>
            </a:r>
            <a:r>
              <a:rPr lang="fr-FR" dirty="0" err="1"/>
              <a:t>fr</a:t>
            </a:r>
            <a:r>
              <a:rPr lang="fr-FR" dirty="0"/>
              <a:t>/la-capsule-</a:t>
            </a:r>
            <a:r>
              <a:rPr lang="fr-FR" dirty="0" err="1"/>
              <a:t>video</a:t>
            </a:r>
            <a:r>
              <a:rPr lang="fr-FR" dirty="0"/>
              <a:t>-</a:t>
            </a:r>
            <a:r>
              <a:rPr lang="fr-FR" dirty="0" err="1"/>
              <a:t>pedagogique</a:t>
            </a:r>
            <a:endParaRPr lang="fr-FR" dirty="0"/>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6</a:t>
            </a:fld>
            <a:endParaRPr lang="fr-FR"/>
          </a:p>
        </p:txBody>
      </p:sp>
    </p:spTree>
    <p:extLst>
      <p:ext uri="{BB962C8B-B14F-4D97-AF65-F5344CB8AC3E}">
        <p14:creationId xmlns:p14="http://schemas.microsoft.com/office/powerpoint/2010/main" val="263363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 plus simple au plus complexe :</a:t>
            </a:r>
          </a:p>
          <a:p>
            <a:r>
              <a:rPr lang="fr-FR" dirty="0"/>
              <a:t>https://</a:t>
            </a:r>
            <a:r>
              <a:rPr lang="fr-FR" dirty="0" err="1"/>
              <a:t>screencast</a:t>
            </a:r>
            <a:r>
              <a:rPr lang="fr-FR" dirty="0"/>
              <a:t>-o-</a:t>
            </a:r>
            <a:r>
              <a:rPr lang="fr-FR" dirty="0" err="1"/>
              <a:t>matic.com</a:t>
            </a:r>
            <a:r>
              <a:rPr lang="fr-FR" dirty="0"/>
              <a:t>/</a:t>
            </a:r>
          </a:p>
          <a:p>
            <a:r>
              <a:rPr lang="fr-FR" dirty="0"/>
              <a:t>https://</a:t>
            </a:r>
            <a:r>
              <a:rPr lang="fr-FR" dirty="0" err="1"/>
              <a:t>www.adobe.com</a:t>
            </a:r>
            <a:r>
              <a:rPr lang="fr-FR" dirty="0"/>
              <a:t>/</a:t>
            </a:r>
            <a:r>
              <a:rPr lang="fr-FR" dirty="0" err="1"/>
              <a:t>fr</a:t>
            </a:r>
            <a:r>
              <a:rPr lang="fr-FR" dirty="0"/>
              <a:t>/express/</a:t>
            </a:r>
            <a:r>
              <a:rPr lang="fr-FR" dirty="0" err="1"/>
              <a:t>create</a:t>
            </a:r>
            <a:r>
              <a:rPr lang="fr-FR" dirty="0"/>
              <a:t>/</a:t>
            </a:r>
            <a:r>
              <a:rPr lang="fr-FR" dirty="0" err="1"/>
              <a:t>video</a:t>
            </a:r>
            <a:endParaRPr lang="fr-FR" dirty="0"/>
          </a:p>
          <a:p>
            <a:r>
              <a:rPr lang="fr-FR" dirty="0"/>
              <a:t>http://</a:t>
            </a:r>
            <a:r>
              <a:rPr lang="fr-FR" dirty="0" err="1"/>
              <a:t>www.lensoo.com</a:t>
            </a:r>
            <a:r>
              <a:rPr lang="fr-FR" dirty="0"/>
              <a:t>/</a:t>
            </a:r>
            <a:r>
              <a:rPr lang="fr-FR" dirty="0" err="1"/>
              <a:t>create</a:t>
            </a:r>
            <a:r>
              <a:rPr lang="fr-FR" dirty="0"/>
              <a:t> (sur tablette)</a:t>
            </a:r>
          </a:p>
          <a:p>
            <a:r>
              <a:rPr lang="fr-FR" dirty="0"/>
              <a:t>https://</a:t>
            </a:r>
            <a:r>
              <a:rPr lang="fr-FR" dirty="0" err="1"/>
              <a:t>www.moovly.com</a:t>
            </a:r>
            <a:r>
              <a:rPr lang="fr-FR" dirty="0"/>
              <a:t>/</a:t>
            </a:r>
          </a:p>
          <a:p>
            <a:r>
              <a:rPr lang="fr-FR" dirty="0"/>
              <a:t>https://</a:t>
            </a:r>
            <a:r>
              <a:rPr lang="fr-FR" dirty="0" err="1"/>
              <a:t>www.powtoon.com</a:t>
            </a:r>
            <a:r>
              <a:rPr lang="fr-FR" dirty="0"/>
              <a: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7</a:t>
            </a:fld>
            <a:endParaRPr lang="fr-FR"/>
          </a:p>
        </p:txBody>
      </p:sp>
    </p:spTree>
    <p:extLst>
      <p:ext uri="{BB962C8B-B14F-4D97-AF65-F5344CB8AC3E}">
        <p14:creationId xmlns:p14="http://schemas.microsoft.com/office/powerpoint/2010/main" val="141962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tube.ac-lyon.fr</a:t>
            </a:r>
            <a:r>
              <a:rPr lang="fr-FR" dirty="0"/>
              <a:t>/ (RGPD). + d’infos : https://</a:t>
            </a:r>
            <a:r>
              <a:rPr lang="fr-FR" dirty="0" err="1"/>
              <a:t>dane.web.ac-grenoble.fr</a:t>
            </a:r>
            <a:r>
              <a:rPr lang="fr-FR" dirty="0"/>
              <a:t>/article/</a:t>
            </a:r>
            <a:r>
              <a:rPr lang="fr-FR" dirty="0" err="1"/>
              <a:t>hebergement</a:t>
            </a:r>
            <a:r>
              <a:rPr lang="fr-FR" dirty="0"/>
              <a:t>-de-</a:t>
            </a:r>
            <a:r>
              <a:rPr lang="fr-FR" dirty="0" err="1"/>
              <a:t>videos</a:t>
            </a:r>
            <a:endParaRPr lang="fr-FR" dirty="0"/>
          </a:p>
          <a:p>
            <a:r>
              <a:rPr lang="fr-FR" dirty="0"/>
              <a:t>https://</a:t>
            </a:r>
            <a:r>
              <a:rPr lang="fr-FR" dirty="0" err="1"/>
              <a:t>dane.web.ac-grenoble.fr</a:t>
            </a:r>
            <a:r>
              <a:rPr lang="fr-FR" dirty="0"/>
              <a:t>/</a:t>
            </a:r>
            <a:r>
              <a:rPr lang="fr-FR" dirty="0" err="1"/>
              <a:t>node</a:t>
            </a:r>
            <a:r>
              <a:rPr lang="fr-FR" dirty="0"/>
              <a:t>/98</a:t>
            </a:r>
          </a:p>
          <a:p>
            <a:r>
              <a:rPr lang="fr-FR" dirty="0"/>
              <a:t>https://</a:t>
            </a:r>
            <a:r>
              <a:rPr lang="fr-FR" dirty="0" err="1"/>
              <a:t>fr.padlet.com</a:t>
            </a:r>
            <a:r>
              <a:rPr lang="fr-FR" dirty="0"/>
              <a:t>/marie34/</a:t>
            </a:r>
            <a:r>
              <a:rPr lang="fr-FR" dirty="0" err="1"/>
              <a:t>methodeinversee</a:t>
            </a:r>
            <a:endParaRPr lang="fr-FR" dirty="0"/>
          </a:p>
          <a:p>
            <a:r>
              <a:rPr lang="fr-FR" dirty="0"/>
              <a:t>https://</a:t>
            </a:r>
            <a:r>
              <a:rPr lang="fr-FR" dirty="0" err="1"/>
              <a:t>padlet.com</a:t>
            </a:r>
            <a:r>
              <a:rPr lang="fr-FR"/>
              <a: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8</a:t>
            </a:fld>
            <a:endParaRPr lang="fr-FR"/>
          </a:p>
        </p:txBody>
      </p:sp>
    </p:spTree>
    <p:extLst>
      <p:ext uri="{BB962C8B-B14F-4D97-AF65-F5344CB8AC3E}">
        <p14:creationId xmlns:p14="http://schemas.microsoft.com/office/powerpoint/2010/main" val="6930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Texte de loi européen, en vigueur depuis le 25 mai 2018. </a:t>
            </a:r>
          </a:p>
          <a:p>
            <a:pPr>
              <a:defRPr/>
            </a:pPr>
            <a:r>
              <a:t>Son rôle est d'encadrer la collecte et le traitement des données à caractères personnelles (DCP) dans un souci de protection des citoyens européens.</a:t>
            </a:r>
          </a:p>
          <a:p>
            <a:pPr>
              <a:defRPr/>
            </a:pPr>
            <a:r>
              <a:t>Une DCP = toute information permettant d'identifier un individu de manière directe (nom, prénom...) ou indirecte (géolocalisation, IP, historique de navigation, photos...) </a:t>
            </a:r>
          </a:p>
          <a:p>
            <a:pPr>
              <a:defRPr/>
            </a:pPr>
            <a:r>
              <a:rPr b="1" u="sng" strike="noStrike"/>
              <a:t>Pour l'enseignant </a:t>
            </a:r>
            <a:r>
              <a:t>: </a:t>
            </a:r>
          </a:p>
          <a:p>
            <a:pPr>
              <a:defRPr/>
            </a:pPr>
            <a:r>
              <a:rPr b="1"/>
              <a:t>1ère étape </a:t>
            </a:r>
            <a:r>
              <a:t>: une démarche de questionnement : avec cette appli : </a:t>
            </a:r>
          </a:p>
          <a:p>
            <a:pPr>
              <a:defRPr/>
            </a:pPr>
            <a:r>
              <a:t>- Vais je récolter des DCP ?</a:t>
            </a:r>
          </a:p>
          <a:p>
            <a:pPr>
              <a:defRPr/>
            </a:pPr>
            <a:r>
              <a:t>	- Si non, alors cette appli n'est pas concernée par le RGPD.</a:t>
            </a:r>
          </a:p>
          <a:p>
            <a:pPr>
              <a:defRPr/>
            </a:pPr>
            <a:r>
              <a:t>	- Si oui...</a:t>
            </a:r>
          </a:p>
          <a:p>
            <a:pPr>
              <a:defRPr/>
            </a:pPr>
            <a:r>
              <a:rPr b="1"/>
              <a:t>2e étape </a:t>
            </a:r>
            <a:r>
              <a:t>: </a:t>
            </a:r>
          </a:p>
          <a:p>
            <a:pPr>
              <a:defRPr/>
            </a:pPr>
            <a:r>
              <a:t>- Existe-t-il une solution institutionnelle pour faire la même chose ? Dans ce cas, je la privilégie et ne me soucie pas du RGPD (tout est conforme et le ministre (en général, le DASEN dans le 1D) est responsable de traitement = ENT, tout ce qui est dans le médiacentre (GAR)...</a:t>
            </a:r>
          </a:p>
          <a:p>
            <a:pPr>
              <a:defRPr/>
            </a:pPr>
            <a:endParaRPr/>
          </a:p>
          <a:p>
            <a:pPr>
              <a:defRPr/>
            </a:pPr>
            <a:r>
              <a:rPr lang="fr-FR" sz="1200" b="1" i="0" u="none" strike="noStrike" cap="none" spc="0">
                <a:solidFill>
                  <a:schemeClr val="tx1"/>
                </a:solidFill>
                <a:latin typeface="+mn-lt"/>
                <a:ea typeface="+mn-ea"/>
                <a:cs typeface="+mn-cs"/>
              </a:rPr>
              <a:t>3e étape</a:t>
            </a:r>
            <a:r>
              <a:rPr lang="fr-FR" sz="1200" b="0" i="0" u="none" strike="noStrike" cap="none" spc="0">
                <a:solidFill>
                  <a:schemeClr val="tx1"/>
                </a:solidFill>
                <a:latin typeface="+mn-lt"/>
                <a:ea typeface="+mn-ea"/>
                <a:cs typeface="+mn-cs"/>
              </a:rPr>
              <a:t> : Je veux quand même utiliser l'application.</a:t>
            </a:r>
          </a:p>
          <a:p>
            <a:pPr>
              <a:defRPr/>
            </a:pPr>
            <a:r>
              <a:rPr lang="fr-FR" sz="1200" b="0" i="0" u="none" strike="noStrike" cap="none" spc="0">
                <a:solidFill>
                  <a:schemeClr val="tx1"/>
                </a:solidFill>
                <a:latin typeface="+mn-lt"/>
                <a:ea typeface="+mn-ea"/>
                <a:cs typeface="+mn-cs"/>
              </a:rPr>
              <a:t>Je regarde les CGU pour donner les éléments essentiels au CE.</a:t>
            </a:r>
            <a:endParaRPr lang="fr-FR" sz="1200" b="0" i="0" u="none" strike="noStrike" cap="none" spc="0">
              <a:solidFill>
                <a:schemeClr val="tx1"/>
              </a:solidFill>
              <a:latin typeface="Calibri"/>
              <a:ea typeface="Arial"/>
              <a:cs typeface="Arial"/>
            </a:endParaRPr>
          </a:p>
          <a:p>
            <a:pPr marL="217793" indent="-217793">
              <a:buFont typeface="Arial"/>
              <a:buChar char="•"/>
              <a:defRPr/>
            </a:pPr>
            <a:r>
              <a:rPr lang="fr-FR" sz="1200" b="1" i="0" u="sng" strike="noStrike" cap="none" spc="0">
                <a:solidFill>
                  <a:schemeClr val="tx1"/>
                </a:solidFill>
                <a:latin typeface="+mn-lt"/>
                <a:ea typeface="+mn-ea"/>
                <a:cs typeface="+mn-cs"/>
              </a:rPr>
              <a:t>Obligation </a:t>
            </a:r>
            <a:r>
              <a:rPr lang="fr-FR" sz="1200" b="0" i="0" u="none" strike="noStrike" cap="none" spc="0">
                <a:solidFill>
                  <a:schemeClr val="tx1"/>
                </a:solidFill>
                <a:latin typeface="+mn-lt"/>
                <a:ea typeface="+mn-ea"/>
                <a:cs typeface="+mn-cs"/>
              </a:rPr>
              <a:t>: Information et demande d'accord au CE qui est responsable de traitement. </a:t>
            </a:r>
            <a:r>
              <a:rPr lang="fr-FR" sz="1200" b="1" i="0" u="none" strike="noStrike" cap="none" spc="0">
                <a:solidFill>
                  <a:schemeClr val="tx1"/>
                </a:solidFill>
                <a:latin typeface="+mn-lt"/>
                <a:ea typeface="+mn-ea"/>
                <a:cs typeface="+mn-cs"/>
              </a:rPr>
              <a:t>Si refus, pas d'utilisation de l'application possible</a:t>
            </a:r>
            <a:r>
              <a:rPr lang="fr-FR" sz="1200" b="0" i="0" u="none" strike="noStrike" cap="none" spc="0">
                <a:solidFill>
                  <a:schemeClr val="tx1"/>
                </a:solidFill>
                <a:latin typeface="+mn-lt"/>
                <a:ea typeface="+mn-ea"/>
                <a:cs typeface="+mn-cs"/>
              </a:rPr>
              <a:t>.</a:t>
            </a:r>
            <a:endParaRPr lang="fr-FR" sz="1200" b="0" i="0" u="none" strike="noStrike" cap="none" spc="0">
              <a:solidFill>
                <a:schemeClr val="tx1"/>
              </a:solidFill>
              <a:latin typeface="Calibri"/>
              <a:ea typeface="Arial"/>
              <a:cs typeface="Arial"/>
            </a:endParaRPr>
          </a:p>
          <a:p>
            <a:pPr marL="283878" indent="-283878">
              <a:buFont typeface="Arial"/>
              <a:buChar char="•"/>
              <a:defRPr/>
            </a:pPr>
            <a:endParaRPr sz="1200"/>
          </a:p>
          <a:p>
            <a:pPr marL="283878" indent="-283878">
              <a:buFont typeface="Arial"/>
              <a:buChar char="•"/>
              <a:defRPr/>
            </a:pPr>
            <a:r>
              <a:rPr lang="fr-FR" sz="1200" b="0" i="0" u="none" strike="noStrike" cap="none" spc="0">
                <a:solidFill>
                  <a:schemeClr val="tx1"/>
                </a:solidFill>
                <a:latin typeface="+mn-lt"/>
                <a:ea typeface="+mn-ea"/>
                <a:cs typeface="+mn-cs"/>
              </a:rPr>
              <a:t>Si </a:t>
            </a:r>
            <a:r>
              <a:rPr lang="fr-FR" sz="1200" b="1" i="0" u="none" strike="noStrike" cap="none" spc="0">
                <a:solidFill>
                  <a:schemeClr val="tx1"/>
                </a:solidFill>
                <a:latin typeface="+mn-lt"/>
                <a:ea typeface="+mn-ea"/>
                <a:cs typeface="+mn-cs"/>
              </a:rPr>
              <a:t>accord du CE </a:t>
            </a:r>
            <a:r>
              <a:rPr lang="fr-FR" sz="1200" b="0" i="0" u="none" strike="noStrike" cap="none" spc="0">
                <a:solidFill>
                  <a:schemeClr val="tx1"/>
                </a:solidFill>
                <a:latin typeface="+mn-lt"/>
                <a:ea typeface="+mn-ea"/>
                <a:cs typeface="+mn-cs"/>
              </a:rPr>
              <a:t>: </a:t>
            </a:r>
            <a:endParaRPr sz="1200"/>
          </a:p>
          <a:p>
            <a:pPr marL="683928" lvl="1" indent="-283878">
              <a:buFont typeface="Arial"/>
              <a:buChar char="•"/>
              <a:defRPr/>
            </a:pPr>
            <a:r>
              <a:rPr lang="fr-FR" sz="1200" b="0" i="0" u="none" strike="noStrike" cap="none" spc="0">
                <a:solidFill>
                  <a:schemeClr val="tx1"/>
                </a:solidFill>
                <a:latin typeface="+mn-lt"/>
                <a:ea typeface="+mn-ea"/>
                <a:cs typeface="+mn-cs"/>
              </a:rPr>
              <a:t>inscription au registre de traitement de l'établissement par le CE.</a:t>
            </a:r>
          </a:p>
          <a:p>
            <a:pPr marL="683928" lvl="1" indent="-283878">
              <a:buFont typeface="Arial"/>
              <a:buChar char="•"/>
              <a:defRPr/>
            </a:pPr>
            <a:r>
              <a:rPr lang="fr-FR" sz="1200" b="1" i="0" u="none" strike="noStrike" cap="none" spc="0">
                <a:solidFill>
                  <a:schemeClr val="tx1"/>
                </a:solidFill>
                <a:latin typeface="+mn-lt"/>
                <a:ea typeface="+mn-ea"/>
                <a:cs typeface="+mn-cs"/>
              </a:rPr>
              <a:t>Si il n'existe pas de solution équivalente (pas d'autres applis)</a:t>
            </a:r>
            <a:r>
              <a:rPr lang="fr-FR" sz="1200" b="0" i="0" u="none" strike="noStrike" cap="none" spc="0">
                <a:solidFill>
                  <a:schemeClr val="tx1"/>
                </a:solidFill>
                <a:latin typeface="+mn-lt"/>
                <a:ea typeface="+mn-ea"/>
                <a:cs typeface="+mn-cs"/>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p>
          <a:p>
            <a:pPr marL="683928" lvl="1" indent="-283878">
              <a:buFont typeface="Arial"/>
              <a:buChar char="•"/>
              <a:defRPr/>
            </a:pPr>
            <a:r>
              <a:rPr lang="fr-FR" sz="1200" b="1" i="0" u="none" strike="noStrike" cap="none" spc="0">
                <a:solidFill>
                  <a:schemeClr val="tx1"/>
                </a:solidFill>
                <a:latin typeface="+mn-lt"/>
                <a:ea typeface="+mn-ea"/>
                <a:cs typeface="+mn-cs"/>
              </a:rPr>
              <a:t>Obligation d'information aux familles</a:t>
            </a:r>
            <a:r>
              <a:rPr lang="fr-FR" sz="1200" b="0" i="0" u="none" strike="noStrike" cap="none" spc="0">
                <a:solidFill>
                  <a:schemeClr val="tx1"/>
                </a:solidFill>
                <a:latin typeface="+mn-lt"/>
                <a:ea typeface="+mn-ea"/>
                <a:cs typeface="+mn-cs"/>
              </a:rPr>
              <a:t> (quelles sont les DCP récoltées ? où sont-elles hébergées ? Sont-elles partagées par des tiers ? Peut-on demander facilement leurs suppressions.... Toutes ces données doivent être fournies aux familles pour éclairer leur choix.</a:t>
            </a:r>
            <a:endParaRPr sz="1200"/>
          </a:p>
          <a:p>
            <a:pPr lvl="1">
              <a:defRPr/>
            </a:pPr>
            <a:r>
              <a:rPr lang="fr-FR" sz="1200" b="0" i="0" u="none" strike="noStrike" cap="none" spc="0">
                <a:solidFill>
                  <a:schemeClr val="tx1"/>
                </a:solidFill>
                <a:latin typeface="+mn-lt"/>
                <a:ea typeface="+mn-ea"/>
                <a:cs typeface="+mn-cs"/>
              </a:rPr>
              <a:t>S'il y a utilisation de pseudos non identifables, on peut considérer que cela suffit.</a:t>
            </a:r>
          </a:p>
          <a:p>
            <a:pPr lvl="1">
              <a:defRPr/>
            </a:pPr>
            <a:endParaRPr lang="fr-FR" sz="1200" b="0" i="0" u="none" strike="noStrike" cap="none" spc="0">
              <a:solidFill>
                <a:schemeClr val="tx1"/>
              </a:solidFill>
              <a:latin typeface="Calibri"/>
              <a:ea typeface="Arial"/>
              <a:cs typeface="Arial"/>
            </a:endParaRPr>
          </a:p>
          <a:p>
            <a:pPr marL="683928" lvl="1" indent="-283878">
              <a:buFont typeface="Arial"/>
              <a:buChar char="•"/>
              <a:defRPr/>
            </a:pPr>
            <a:r>
              <a:rPr lang="fr-FR" sz="1200" b="0" i="0" u="none" strike="noStrike" cap="none" spc="0">
                <a:solidFill>
                  <a:schemeClr val="tx1"/>
                </a:solidFill>
                <a:latin typeface="+mn-lt"/>
                <a:ea typeface="+mn-ea"/>
                <a:cs typeface="+mn-cs"/>
              </a:rPr>
              <a:t>S'il y a des DCP, stockées hors UE ou pas de partie RGPD en français dans les CGU(...) :</a:t>
            </a:r>
            <a:r>
              <a:rPr lang="fr-FR" sz="1200" b="1" i="0" u="none" strike="noStrike" cap="none" spc="0">
                <a:solidFill>
                  <a:schemeClr val="tx1"/>
                </a:solidFill>
                <a:latin typeface="+mn-lt"/>
                <a:ea typeface="+mn-ea"/>
                <a:cs typeface="+mn-cs"/>
              </a:rPr>
              <a:t> recueil écrit obligatoire (en + de l'information) du consentement des familles et de des élèves</a:t>
            </a:r>
            <a:r>
              <a:rPr lang="fr-FR" sz="1200" b="0" i="0" u="none" strike="noStrike" cap="none" spc="0">
                <a:solidFill>
                  <a:schemeClr val="tx1"/>
                </a:solidFill>
                <a:latin typeface="+mn-lt"/>
                <a:ea typeface="+mn-ea"/>
                <a:cs typeface="+mn-cs"/>
              </a:rPr>
              <a:t>. En cas de refus des familles, trouver une autre solution sans DCP  pour fournir le même service.</a:t>
            </a:r>
            <a:endParaRPr lang="fr-FR" sz="1200"/>
          </a:p>
          <a:p>
            <a:pPr>
              <a:defRPr/>
            </a:pPr>
            <a:r>
              <a:rPr lang="fr-FR" sz="1200" b="1" i="0" u="none" strike="noStrike" cap="none" spc="0">
                <a:solidFill>
                  <a:srgbClr val="FF0000"/>
                </a:solidFill>
                <a:latin typeface="+mn-lt"/>
                <a:ea typeface="+mn-ea"/>
                <a:cs typeface="+mn-cs"/>
              </a:rPr>
              <a:t>En cas de doute, demander au DPD de l'académie : dpd@ac-grenoble.fr </a:t>
            </a:r>
          </a:p>
          <a:p>
            <a:pPr>
              <a:defRPr/>
            </a:pPr>
            <a:r>
              <a:rPr lang="fr-FR" sz="1200" b="1" i="0" u="none" strike="noStrike" cap="none" spc="0">
                <a:solidFill>
                  <a:srgbClr val="FF0000"/>
                </a:solidFill>
                <a:latin typeface="Calibri"/>
                <a:ea typeface="Calibri"/>
                <a:cs typeface="Calibri"/>
              </a:rPr>
              <a:t>https://www.education.gouv.fr/les-enjeux-de-la-protection-des-donnees-au-sein-de-l-education-7451</a:t>
            </a:r>
            <a:endParaRPr sz="1200" b="1">
              <a:solidFill>
                <a:srgbClr val="FF0000"/>
              </a:solidFil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lang="en-US"/>
              <a:t>Click to edit Master title style</a:t>
            </a:r>
          </a:p>
        </p:txBody>
      </p:sp>
      <p:sp>
        <p:nvSpPr>
          <p:cNvPr id="5"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9" y="365125"/>
            <a:ext cx="2628900" cy="5811838"/>
          </a:xfrm>
        </p:spPr>
        <p:txBody>
          <a:bodyPr vert="eaVert"/>
          <a:lstStyle/>
          <a:p>
            <a:pPr>
              <a:defRPr/>
            </a:pPr>
            <a:r>
              <a:rPr lang="en-US"/>
              <a:t>Click to edit Master title style</a:t>
            </a:r>
          </a:p>
        </p:txBody>
      </p:sp>
      <p:sp>
        <p:nvSpPr>
          <p:cNvPr id="5" name="Vertical Text Placeholder 2"/>
          <p:cNvSpPr>
            <a:spLocks noGrp="1"/>
          </p:cNvSpPr>
          <p:nvPr>
            <p:ph type="body" orient="vert" idx="1"/>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4500"/>
            </a:lvl1pPr>
          </a:lstStyle>
          <a:p>
            <a:pPr>
              <a:defRPr/>
            </a:pPr>
            <a:r>
              <a:rPr lang="en-US"/>
              <a:t>Click to edit Master title style</a:t>
            </a:r>
          </a:p>
        </p:txBody>
      </p:sp>
      <p:sp>
        <p:nvSpPr>
          <p:cNvPr id="5"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Content Placeholder 2"/>
          <p:cNvSpPr>
            <a:spLocks noGrp="1"/>
          </p:cNvSpPr>
          <p:nvPr>
            <p:ph sz="half" idx="1"/>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Content Placeholder 3"/>
          <p:cNvSpPr>
            <a:spLocks noGrp="1"/>
          </p:cNvSpPr>
          <p:nvPr>
            <p:ph sz="half" idx="2"/>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365125"/>
            <a:ext cx="10515600" cy="1325562"/>
          </a:xfrm>
        </p:spPr>
        <p:txBody>
          <a:bodyPr/>
          <a:lstStyle/>
          <a:p>
            <a:pPr>
              <a:defRPr/>
            </a:pPr>
            <a:r>
              <a:rPr lang="en-US"/>
              <a:t>Click to edit Master title style</a:t>
            </a:r>
          </a:p>
        </p:txBody>
      </p:sp>
      <p:sp>
        <p:nvSpPr>
          <p:cNvPr id="5"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p>
        </p:txBody>
      </p:sp>
      <p:sp>
        <p:nvSpPr>
          <p:cNvPr id="5"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p>
        </p:txBody>
      </p:sp>
      <p:sp>
        <p:nvSpPr>
          <p:cNvPr id="5" name="Picture Placeholder 2"/>
          <p:cNvSpPr>
            <a:spLocks noGrp="1" noChangeAspect="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p>
        </p:txBody>
      </p:sp>
      <p:sp>
        <p:nvSpPr>
          <p:cNvPr id="5"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01.09.2021</a:t>
            </a:fld>
            <a:endParaRPr lang="ru-RU"/>
          </a:p>
        </p:txBody>
      </p:sp>
      <p:sp>
        <p:nvSpPr>
          <p:cNvPr id="7"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9000" y="-10082"/>
            <a:ext cx="12245496" cy="6898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Rectangle 3"/>
          <p:cNvSpPr/>
          <p:nvPr/>
        </p:nvSpPr>
        <p:spPr bwMode="auto">
          <a:xfrm>
            <a:off x="121520" y="116316"/>
            <a:ext cx="4912393" cy="45877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600" b="1">
                <a:solidFill>
                  <a:schemeClr val="accent5"/>
                </a:solidFill>
              </a:rPr>
              <a:t>Et le RGPD dans tout ça ?</a:t>
            </a:r>
          </a:p>
        </p:txBody>
      </p:sp>
      <p:pic>
        <p:nvPicPr>
          <p:cNvPr id="5" name="Image 4"/>
          <p:cNvPicPr>
            <a:picLocks noChangeAspect="1"/>
          </p:cNvPicPr>
          <p:nvPr/>
        </p:nvPicPr>
        <p:blipFill>
          <a:blip r:embed="rId3"/>
          <a:srcRect l="21547" r="21093"/>
          <a:stretch/>
        </p:blipFill>
        <p:spPr bwMode="auto">
          <a:xfrm>
            <a:off x="491035" y="1100953"/>
            <a:ext cx="1904999" cy="1815598"/>
          </a:xfrm>
          <a:prstGeom prst="rect">
            <a:avLst/>
          </a:prstGeom>
        </p:spPr>
      </p:pic>
      <p:sp>
        <p:nvSpPr>
          <p:cNvPr id="6" name="Flèche vers la droite 5"/>
          <p:cNvSpPr/>
          <p:nvPr/>
        </p:nvSpPr>
        <p:spPr bwMode="auto">
          <a:xfrm rot="20839171">
            <a:off x="2607759" y="936846"/>
            <a:ext cx="1599481" cy="251603"/>
          </a:xfrm>
          <a:prstGeom prst="rightArrow">
            <a:avLst>
              <a:gd name="adj1" fmla="val 50000"/>
              <a:gd name="adj2" fmla="val 50000"/>
            </a:avLst>
          </a:prstGeom>
          <a:solidFill>
            <a:srgbClr val="F72DA6"/>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7" name="Rectangle 6"/>
          <p:cNvSpPr/>
          <p:nvPr/>
        </p:nvSpPr>
        <p:spPr bwMode="auto">
          <a:xfrm>
            <a:off x="4394619" y="474243"/>
            <a:ext cx="1365849" cy="69732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F72DA6"/>
                </a:solidFill>
              </a:rPr>
              <a:t>DCP</a:t>
            </a:r>
          </a:p>
        </p:txBody>
      </p:sp>
      <p:sp>
        <p:nvSpPr>
          <p:cNvPr id="8" name="Flèche vers la droite 7"/>
          <p:cNvSpPr/>
          <p:nvPr/>
        </p:nvSpPr>
        <p:spPr bwMode="auto">
          <a:xfrm>
            <a:off x="2795138" y="2008752"/>
            <a:ext cx="1599480" cy="25160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t" anchorCtr="0" forceAA="0" compatLnSpc="0"/>
          <a:lstStyle/>
          <a:p>
            <a:pPr>
              <a:defRPr/>
            </a:pPr>
            <a:endParaRPr>
              <a:solidFill>
                <a:srgbClr val="F72DA6"/>
              </a:solidFill>
            </a:endParaRPr>
          </a:p>
        </p:txBody>
      </p:sp>
      <p:sp>
        <p:nvSpPr>
          <p:cNvPr id="9" name="Rectangle 8"/>
          <p:cNvSpPr/>
          <p:nvPr/>
        </p:nvSpPr>
        <p:spPr bwMode="auto">
          <a:xfrm>
            <a:off x="2911954" y="1642956"/>
            <a:ext cx="1365849"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t>enseignant</a:t>
            </a:r>
          </a:p>
        </p:txBody>
      </p:sp>
      <p:pic>
        <p:nvPicPr>
          <p:cNvPr id="10" name="Image 9"/>
          <p:cNvPicPr>
            <a:picLocks noChangeAspect="1"/>
          </p:cNvPicPr>
          <p:nvPr/>
        </p:nvPicPr>
        <p:blipFill>
          <a:blip r:embed="rId4"/>
          <a:srcRect l="14563" t="8336" r="13557" b="8420"/>
          <a:stretch/>
        </p:blipFill>
        <p:spPr bwMode="auto">
          <a:xfrm>
            <a:off x="4879855" y="1280897"/>
            <a:ext cx="2382477" cy="1839412"/>
          </a:xfrm>
          <a:prstGeom prst="rect">
            <a:avLst/>
          </a:prstGeom>
        </p:spPr>
      </p:pic>
      <p:sp>
        <p:nvSpPr>
          <p:cNvPr id="11" name="Flèche vers la droite 10"/>
          <p:cNvSpPr/>
          <p:nvPr/>
        </p:nvSpPr>
        <p:spPr bwMode="auto">
          <a:xfrm rot="20819990">
            <a:off x="9202891" y="551997"/>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2" name="Flèche vers la droite 11"/>
          <p:cNvSpPr/>
          <p:nvPr/>
        </p:nvSpPr>
        <p:spPr bwMode="auto">
          <a:xfrm rot="20103118">
            <a:off x="7231869" y="1196685"/>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3" name="Rectangle 12"/>
          <p:cNvSpPr/>
          <p:nvPr/>
        </p:nvSpPr>
        <p:spPr bwMode="auto">
          <a:xfrm>
            <a:off x="7970986" y="553492"/>
            <a:ext cx="1365849"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4" name="Rectangle 13"/>
          <p:cNvSpPr/>
          <p:nvPr/>
        </p:nvSpPr>
        <p:spPr bwMode="auto">
          <a:xfrm>
            <a:off x="8108247" y="441507"/>
            <a:ext cx="563745" cy="79075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pic>
        <p:nvPicPr>
          <p:cNvPr id="15" name="Image 14"/>
          <p:cNvPicPr>
            <a:picLocks noChangeAspect="1"/>
          </p:cNvPicPr>
          <p:nvPr/>
        </p:nvPicPr>
        <p:blipFill>
          <a:blip r:embed="rId3"/>
          <a:srcRect l="21547" r="21093"/>
          <a:stretch/>
        </p:blipFill>
        <p:spPr bwMode="auto">
          <a:xfrm>
            <a:off x="491034" y="1100952"/>
            <a:ext cx="1904999" cy="1815597"/>
          </a:xfrm>
          <a:prstGeom prst="rect">
            <a:avLst/>
          </a:prstGeom>
        </p:spPr>
      </p:pic>
      <p:pic>
        <p:nvPicPr>
          <p:cNvPr id="16" name="Image 15"/>
          <p:cNvPicPr>
            <a:picLocks noChangeAspect="1"/>
          </p:cNvPicPr>
          <p:nvPr/>
        </p:nvPicPr>
        <p:blipFill>
          <a:blip r:embed="rId3"/>
          <a:srcRect l="21547" r="21093"/>
          <a:stretch/>
        </p:blipFill>
        <p:spPr bwMode="auto">
          <a:xfrm>
            <a:off x="10089391" y="141177"/>
            <a:ext cx="865235" cy="824629"/>
          </a:xfrm>
          <a:prstGeom prst="rect">
            <a:avLst/>
          </a:prstGeom>
        </p:spPr>
      </p:pic>
      <p:sp>
        <p:nvSpPr>
          <p:cNvPr id="17" name="Rectangle 16"/>
          <p:cNvSpPr/>
          <p:nvPr/>
        </p:nvSpPr>
        <p:spPr bwMode="auto">
          <a:xfrm>
            <a:off x="8390118" y="2008752"/>
            <a:ext cx="1176624"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8" name="Rectangle 17"/>
          <p:cNvSpPr/>
          <p:nvPr/>
        </p:nvSpPr>
        <p:spPr bwMode="auto">
          <a:xfrm>
            <a:off x="10112794" y="40705"/>
            <a:ext cx="818430" cy="12298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sp>
        <p:nvSpPr>
          <p:cNvPr id="19" name="Rectangle 18"/>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sp>
        <p:nvSpPr>
          <p:cNvPr id="20" name="Rectangle 19"/>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sp>
        <p:nvSpPr>
          <p:cNvPr id="21" name="Rectangle 20"/>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sp>
        <p:nvSpPr>
          <p:cNvPr id="22" name="Rectangle 21"/>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p>
        </p:txBody>
      </p:sp>
      <p:sp>
        <p:nvSpPr>
          <p:cNvPr id="23" name="Flèche vers la droite 22"/>
          <p:cNvSpPr/>
          <p:nvPr/>
        </p:nvSpPr>
        <p:spPr bwMode="auto">
          <a:xfrm rot="755960">
            <a:off x="9261713" y="262682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4" name="Flèche vers la droite 23"/>
          <p:cNvSpPr/>
          <p:nvPr/>
        </p:nvSpPr>
        <p:spPr bwMode="auto">
          <a:xfrm rot="20819990">
            <a:off x="9671233" y="1784229"/>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5" name="Flèche vers la droite 24"/>
          <p:cNvSpPr/>
          <p:nvPr/>
        </p:nvSpPr>
        <p:spPr bwMode="auto">
          <a:xfrm>
            <a:off x="7505131" y="221210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pic>
        <p:nvPicPr>
          <p:cNvPr id="26" name="Image 25"/>
          <p:cNvPicPr>
            <a:picLocks noChangeAspect="1"/>
          </p:cNvPicPr>
          <p:nvPr/>
        </p:nvPicPr>
        <p:blipFill>
          <a:blip r:embed="rId5"/>
          <a:stretch/>
        </p:blipFill>
        <p:spPr bwMode="auto">
          <a:xfrm>
            <a:off x="10543941" y="1171572"/>
            <a:ext cx="1069807" cy="1069807"/>
          </a:xfrm>
          <a:prstGeom prst="rect">
            <a:avLst/>
          </a:prstGeom>
        </p:spPr>
      </p:pic>
      <p:sp>
        <p:nvSpPr>
          <p:cNvPr id="27" name="Rectangle 26"/>
          <p:cNvSpPr/>
          <p:nvPr/>
        </p:nvSpPr>
        <p:spPr bwMode="auto">
          <a:xfrm>
            <a:off x="8390118" y="2008752"/>
            <a:ext cx="1176623"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28" name="Rectangle 27"/>
          <p:cNvSpPr/>
          <p:nvPr/>
        </p:nvSpPr>
        <p:spPr bwMode="auto">
          <a:xfrm>
            <a:off x="10155733" y="2551332"/>
            <a:ext cx="1846222"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16C967"/>
                </a:solidFill>
              </a:rPr>
              <a:t>sinon...</a:t>
            </a:r>
            <a:endParaRPr sz="3600" b="1">
              <a:solidFill>
                <a:srgbClr val="F72DA6"/>
              </a:solidFill>
            </a:endParaRPr>
          </a:p>
        </p:txBody>
      </p:sp>
      <p:sp>
        <p:nvSpPr>
          <p:cNvPr id="29" name="Rectangle 28"/>
          <p:cNvSpPr/>
          <p:nvPr/>
        </p:nvSpPr>
        <p:spPr bwMode="auto">
          <a:xfrm>
            <a:off x="446666" y="3248660"/>
            <a:ext cx="11359049" cy="36406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600"/>
              <a:t>Information et demande d'accord au CE qui est responsable de traitement. </a:t>
            </a:r>
            <a:r>
              <a:rPr sz="2600" b="1"/>
              <a:t>Si refus, pas d'utilisation de l'application possible</a:t>
            </a:r>
            <a:r>
              <a:rPr sz="2600"/>
              <a:t>.</a:t>
            </a:r>
          </a:p>
          <a:p>
            <a:pPr marL="283879" indent="-283879">
              <a:buFont typeface="Arial"/>
              <a:buChar char="•"/>
              <a:defRPr/>
            </a:pPr>
            <a:r>
              <a:rPr sz="2600"/>
              <a:t>Si </a:t>
            </a:r>
            <a:r>
              <a:rPr sz="2600" b="1"/>
              <a:t>accord </a:t>
            </a:r>
            <a:r>
              <a:rPr sz="2600"/>
              <a:t>: </a:t>
            </a:r>
          </a:p>
          <a:p>
            <a:pPr marL="683929" lvl="1" indent="-283879">
              <a:buFont typeface="Arial"/>
              <a:buChar char="•"/>
              <a:defRPr/>
            </a:pPr>
            <a:r>
              <a:rPr sz="2600"/>
              <a:t>inscription au registre de traitement de l'établissement.</a:t>
            </a:r>
          </a:p>
          <a:p>
            <a:pPr marL="683929" lvl="1" indent="-283879">
              <a:buFont typeface="Arial"/>
              <a:buChar char="•"/>
              <a:defRPr/>
            </a:pPr>
            <a:r>
              <a:rPr sz="2600"/>
              <a:t>Obligation d'information aux familles.</a:t>
            </a:r>
          </a:p>
          <a:p>
            <a:pPr marL="683929" lvl="1" indent="-283879">
              <a:buFont typeface="Arial"/>
              <a:buChar char="•"/>
              <a:defRPr/>
            </a:pPr>
            <a:r>
              <a:rPr sz="2600"/>
              <a:t>En fonction des DCP récoltées, du lieu d'hébergement...  : recueil du consentement de l'élève et de sa famille. Si refus, obligation de fournir une solution équitable pour l'élève.</a:t>
            </a:r>
            <a:endParaRPr/>
          </a:p>
          <a:p>
            <a:pPr algn="ctr">
              <a:defRPr/>
            </a:pPr>
            <a:r>
              <a:rPr b="1">
                <a:solidFill>
                  <a:srgbClr val="FF0000"/>
                </a:solidFill>
              </a:rPr>
              <a:t>En cas de doute, demander au DPD de l'académie.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088857">
            <a:off x="1388163" y="693140"/>
            <a:ext cx="2155468"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a:solidFill>
                  <a:srgbClr val="16C967"/>
                </a:solidFill>
              </a:rPr>
              <a:t>OBJECTIFS</a:t>
            </a:r>
          </a:p>
        </p:txBody>
      </p:sp>
      <p:sp>
        <p:nvSpPr>
          <p:cNvPr id="5" name="Rectangle 4"/>
          <p:cNvSpPr/>
          <p:nvPr/>
        </p:nvSpPr>
        <p:spPr bwMode="auto">
          <a:xfrm rot="21212444">
            <a:off x="7088280" y="416718"/>
            <a:ext cx="3584219" cy="127992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400" b="1">
                <a:solidFill>
                  <a:srgbClr val="F72DA6"/>
                </a:solidFill>
              </a:rPr>
              <a:t>RESSOURCES ET APPLIS UTILISÉES</a:t>
            </a:r>
          </a:p>
        </p:txBody>
      </p:sp>
      <p:sp>
        <p:nvSpPr>
          <p:cNvPr id="6" name="Rectangle 5"/>
          <p:cNvSpPr/>
          <p:nvPr/>
        </p:nvSpPr>
        <p:spPr bwMode="auto">
          <a:xfrm>
            <a:off x="383925" y="1595512"/>
            <a:ext cx="6006649" cy="49031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349965" indent="-349965">
              <a:lnSpc>
                <a:spcPct val="114999"/>
              </a:lnSpc>
              <a:buFont typeface="Wingdings"/>
              <a:buChar char="ü"/>
              <a:defRPr/>
            </a:pPr>
            <a:r>
              <a:rPr lang="fr-FR" sz="2000">
                <a:latin typeface="Ubuntu"/>
                <a:ea typeface="Ubuntu"/>
                <a:cs typeface="Ubuntu"/>
              </a:rPr>
              <a:t>Découvrir les principes de la création d'une capsule vidéo</a:t>
            </a:r>
          </a:p>
          <a:p>
            <a:pPr marL="349965" indent="-349965">
              <a:lnSpc>
                <a:spcPct val="114999"/>
              </a:lnSpc>
              <a:buFont typeface="Wingdings"/>
              <a:buChar char="ü"/>
              <a:defRPr/>
            </a:pPr>
            <a:endParaRPr/>
          </a:p>
          <a:p>
            <a:pPr marL="349965" indent="-349965">
              <a:lnSpc>
                <a:spcPct val="114999"/>
              </a:lnSpc>
              <a:buFont typeface="Wingdings"/>
              <a:buChar char="ü"/>
              <a:defRPr/>
            </a:pPr>
            <a:r>
              <a:rPr lang="fr-FR" sz="2000">
                <a:latin typeface="Ubuntu"/>
                <a:ea typeface="Ubuntu"/>
                <a:cs typeface="Ubuntu"/>
              </a:rPr>
              <a:t>Réfléchir au format et au contenu le plus efficace en vue de l'objectif pédagogique</a:t>
            </a:r>
            <a:endParaRPr/>
          </a:p>
          <a:p>
            <a:pPr marL="349965" indent="-349965">
              <a:lnSpc>
                <a:spcPct val="114999"/>
              </a:lnSpc>
              <a:buFont typeface="Wingdings"/>
              <a:buChar char="ü"/>
              <a:defRPr/>
            </a:pPr>
            <a:endParaRPr sz="2000">
              <a:latin typeface="Ubuntu"/>
              <a:ea typeface="Ubuntu"/>
              <a:cs typeface="Ubuntu"/>
            </a:endParaRPr>
          </a:p>
          <a:p>
            <a:pPr marL="349965" indent="-349965">
              <a:lnSpc>
                <a:spcPct val="200000"/>
              </a:lnSpc>
              <a:buFont typeface="Wingdings"/>
              <a:buChar char="ü"/>
              <a:defRPr/>
            </a:pPr>
            <a:r>
              <a:rPr sz="2000">
                <a:latin typeface="Ubuntu"/>
                <a:ea typeface="Ubuntu"/>
                <a:cs typeface="Ubuntu"/>
              </a:rPr>
              <a:t>Découvrir et utiliser quelques applications</a:t>
            </a:r>
            <a:endParaRPr lang="fr-FR" sz="2000">
              <a:latin typeface="Ubuntu"/>
              <a:ea typeface="Ubuntu"/>
              <a:cs typeface="Ubuntu"/>
            </a:endParaRPr>
          </a:p>
          <a:p>
            <a:pPr marL="349965" indent="-349965">
              <a:lnSpc>
                <a:spcPct val="200000"/>
              </a:lnSpc>
              <a:buFont typeface="Wingdings"/>
              <a:buChar char="ü"/>
              <a:defRPr/>
            </a:pPr>
            <a:r>
              <a:rPr lang="fr-FR" sz="2000">
                <a:latin typeface="Ubuntu"/>
                <a:ea typeface="Ubuntu"/>
                <a:cs typeface="Ubuntu"/>
              </a:rPr>
              <a:t>Découvrir les méthodes de diffusion</a:t>
            </a:r>
            <a:endParaRP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Faire créer des vidéos par les élèves</a:t>
            </a:r>
          </a:p>
          <a:p>
            <a:pPr marL="349965" indent="-349965">
              <a:lnSpc>
                <a:spcPct val="114999"/>
              </a:lnSpc>
              <a:buFont typeface="Wingdings"/>
              <a:buChar char="ü"/>
              <a:defRPr/>
            </a:pPr>
            <a:endParaRPr lang="fr-FR" sz="2000">
              <a:latin typeface="Ubuntu"/>
              <a:ea typeface="Ubuntu"/>
              <a:cs typeface="Ubuntu"/>
            </a:endParaRPr>
          </a:p>
          <a:p>
            <a:pPr marL="349965" indent="-349965">
              <a:lnSpc>
                <a:spcPct val="114999"/>
              </a:lnSpc>
              <a:buFont typeface="Wingdings"/>
              <a:buChar char="ü"/>
              <a:defRPr/>
            </a:pPr>
            <a:r>
              <a:rPr lang="fr-FR" sz="2000">
                <a:latin typeface="Ubuntu"/>
                <a:ea typeface="Ubuntu"/>
                <a:cs typeface="Ubuntu"/>
              </a:rPr>
              <a:t>RGDP et autorisations</a:t>
            </a:r>
          </a:p>
          <a:p>
            <a:pPr marL="349965" indent="-349965">
              <a:lnSpc>
                <a:spcPct val="114999"/>
              </a:lnSpc>
              <a:buFont typeface="Wingdings"/>
              <a:buChar char="ü"/>
              <a:defRPr/>
            </a:pPr>
            <a:endParaRPr lang="fr-FR"/>
          </a:p>
          <a:p>
            <a:pPr>
              <a:defRPr/>
            </a:pPr>
            <a:endParaRPr/>
          </a:p>
        </p:txBody>
      </p:sp>
      <p:pic>
        <p:nvPicPr>
          <p:cNvPr id="7" name="Image 6"/>
          <p:cNvPicPr>
            <a:picLocks noChangeAspect="1"/>
          </p:cNvPicPr>
          <p:nvPr/>
        </p:nvPicPr>
        <p:blipFill>
          <a:blip r:embed="rId2"/>
          <a:stretch/>
        </p:blipFill>
        <p:spPr bwMode="auto">
          <a:xfrm rot="21255932">
            <a:off x="6690731" y="1498444"/>
            <a:ext cx="3067049" cy="695323"/>
          </a:xfrm>
          <a:prstGeom prst="rect">
            <a:avLst/>
          </a:prstGeom>
        </p:spPr>
      </p:pic>
      <p:pic>
        <p:nvPicPr>
          <p:cNvPr id="8" name="Image 7"/>
          <p:cNvPicPr>
            <a:picLocks noChangeAspect="1"/>
          </p:cNvPicPr>
          <p:nvPr/>
        </p:nvPicPr>
        <p:blipFill>
          <a:blip r:embed="rId3"/>
          <a:stretch/>
        </p:blipFill>
        <p:spPr bwMode="auto">
          <a:xfrm rot="763420">
            <a:off x="8958275" y="2448380"/>
            <a:ext cx="2962274" cy="485775"/>
          </a:xfrm>
          <a:prstGeom prst="rect">
            <a:avLst/>
          </a:prstGeom>
        </p:spPr>
      </p:pic>
      <p:pic>
        <p:nvPicPr>
          <p:cNvPr id="9" name="Image 8"/>
          <p:cNvPicPr>
            <a:picLocks noChangeAspect="1"/>
          </p:cNvPicPr>
          <p:nvPr/>
        </p:nvPicPr>
        <p:blipFill>
          <a:blip r:embed="rId4"/>
          <a:stretch/>
        </p:blipFill>
        <p:spPr bwMode="auto">
          <a:xfrm>
            <a:off x="7515457" y="2780575"/>
            <a:ext cx="1876424" cy="723899"/>
          </a:xfrm>
          <a:prstGeom prst="rect">
            <a:avLst/>
          </a:prstGeom>
        </p:spPr>
      </p:pic>
      <p:pic>
        <p:nvPicPr>
          <p:cNvPr id="10" name="Image 9"/>
          <p:cNvPicPr>
            <a:picLocks noChangeAspect="1"/>
          </p:cNvPicPr>
          <p:nvPr/>
        </p:nvPicPr>
        <p:blipFill>
          <a:blip r:embed="rId5"/>
          <a:stretch/>
        </p:blipFill>
        <p:spPr bwMode="auto">
          <a:xfrm rot="20938180">
            <a:off x="10067809" y="3577377"/>
            <a:ext cx="1676399" cy="523874"/>
          </a:xfrm>
          <a:prstGeom prst="rect">
            <a:avLst/>
          </a:prstGeom>
        </p:spPr>
      </p:pic>
      <p:pic>
        <p:nvPicPr>
          <p:cNvPr id="11" name="Image 10"/>
          <p:cNvPicPr>
            <a:picLocks noChangeAspect="1"/>
          </p:cNvPicPr>
          <p:nvPr/>
        </p:nvPicPr>
        <p:blipFill>
          <a:blip r:embed="rId6"/>
          <a:stretch/>
        </p:blipFill>
        <p:spPr bwMode="auto">
          <a:xfrm>
            <a:off x="7043969" y="4047102"/>
            <a:ext cx="2819399" cy="790574"/>
          </a:xfrm>
          <a:prstGeom prst="rect">
            <a:avLst/>
          </a:prstGeom>
        </p:spPr>
      </p:pic>
      <p:pic>
        <p:nvPicPr>
          <p:cNvPr id="12" name="Image 11"/>
          <p:cNvPicPr>
            <a:picLocks noChangeAspect="1"/>
          </p:cNvPicPr>
          <p:nvPr/>
        </p:nvPicPr>
        <p:blipFill>
          <a:blip r:embed="rId7"/>
          <a:stretch/>
        </p:blipFill>
        <p:spPr bwMode="auto">
          <a:xfrm rot="1070754">
            <a:off x="9988562" y="4717248"/>
            <a:ext cx="1895474" cy="647699"/>
          </a:xfrm>
          <a:prstGeom prst="rect">
            <a:avLst/>
          </a:prstGeom>
        </p:spPr>
      </p:pic>
      <p:pic>
        <p:nvPicPr>
          <p:cNvPr id="13" name="Image 12"/>
          <p:cNvPicPr>
            <a:picLocks noChangeAspect="1"/>
          </p:cNvPicPr>
          <p:nvPr/>
        </p:nvPicPr>
        <p:blipFill>
          <a:blip r:embed="rId8"/>
          <a:stretch/>
        </p:blipFill>
        <p:spPr bwMode="auto">
          <a:xfrm rot="490188">
            <a:off x="7539728" y="5582260"/>
            <a:ext cx="3619499" cy="600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625991"/>
            <a:ext cx="11063653" cy="229424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Bonjour à tous !</a:t>
            </a:r>
            <a:endParaRPr sz="2200" b="1">
              <a:solidFill>
                <a:schemeClr val="accent5"/>
              </a:solidFill>
              <a:latin typeface="Open Sans Extrabold"/>
              <a:ea typeface="Open Sans Extrabold"/>
              <a:cs typeface="Open Sans Extrabold"/>
            </a:endParaRPr>
          </a:p>
        </p:txBody>
      </p:sp>
      <p:pic>
        <p:nvPicPr>
          <p:cNvPr id="5" name="Image 2"/>
          <p:cNvPicPr>
            <a:picLocks noChangeAspect="1"/>
          </p:cNvPicPr>
          <p:nvPr/>
        </p:nvPicPr>
        <p:blipFill>
          <a:blip r:embed="rId2"/>
          <a:stretch/>
        </p:blipFill>
        <p:spPr bwMode="auto">
          <a:xfrm>
            <a:off x="1582777" y="2385987"/>
            <a:ext cx="3591254" cy="3113935"/>
          </a:xfrm>
          <a:prstGeom prst="rect">
            <a:avLst/>
          </a:prstGeom>
        </p:spPr>
      </p:pic>
      <p:sp>
        <p:nvSpPr>
          <p:cNvPr id="6" name="Rectangle 3"/>
          <p:cNvSpPr/>
          <p:nvPr/>
        </p:nvSpPr>
        <p:spPr bwMode="auto">
          <a:xfrm>
            <a:off x="6888087" y="3573015"/>
            <a:ext cx="3240360" cy="10027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n°1  </a:t>
            </a:r>
            <a:endParaRPr/>
          </a:p>
          <a:p>
            <a:pPr>
              <a:defRPr/>
            </a:pPr>
            <a:endParaRPr lang="fr-F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625991"/>
            <a:ext cx="11063653" cy="229424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Rôle et place de la capsule vidéo ?</a:t>
            </a:r>
            <a:endParaRPr sz="2200" b="1">
              <a:solidFill>
                <a:schemeClr val="accent5"/>
              </a:solidFill>
              <a:latin typeface="Open Sans Extrabold"/>
              <a:ea typeface="Open Sans Extrabold"/>
              <a:cs typeface="Open Sans Extrabold"/>
            </a:endParaRPr>
          </a:p>
        </p:txBody>
      </p:sp>
      <p:sp>
        <p:nvSpPr>
          <p:cNvPr id="5" name="Rectangle 3"/>
          <p:cNvSpPr/>
          <p:nvPr/>
        </p:nvSpPr>
        <p:spPr bwMode="auto">
          <a:xfrm>
            <a:off x="7280014" y="1620213"/>
            <a:ext cx="4275936" cy="484981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3600" b="1" u="sng"/>
              <a:t>Atelier n°2  :</a:t>
            </a:r>
          </a:p>
          <a:p>
            <a:pPr algn="ctr">
              <a:defRPr/>
            </a:pPr>
            <a:endParaRPr sz="3600" b="1" u="none"/>
          </a:p>
          <a:p>
            <a:pPr algn="l">
              <a:defRPr/>
            </a:pPr>
            <a:r>
              <a:rPr sz="3600" b="1" u="none"/>
              <a:t>	Quand ?</a:t>
            </a:r>
          </a:p>
          <a:p>
            <a:pPr algn="l">
              <a:defRPr/>
            </a:pPr>
            <a:r>
              <a:rPr sz="3600" b="1" u="none"/>
              <a:t>	Par qui ?</a:t>
            </a:r>
          </a:p>
          <a:p>
            <a:pPr algn="l">
              <a:defRPr/>
            </a:pPr>
            <a:r>
              <a:rPr sz="3600" b="1" u="none"/>
              <a:t>	Pourquoi ?</a:t>
            </a:r>
          </a:p>
          <a:p>
            <a:pPr algn="l">
              <a:defRPr/>
            </a:pPr>
            <a:endParaRPr sz="3600" b="1" u="none"/>
          </a:p>
          <a:p>
            <a:pPr algn="l">
              <a:defRPr/>
            </a:pPr>
            <a:r>
              <a:rPr sz="3600" b="1" u="none"/>
              <a:t>	Avantages ?</a:t>
            </a:r>
          </a:p>
          <a:p>
            <a:pPr algn="l">
              <a:defRPr/>
            </a:pPr>
            <a:r>
              <a:rPr sz="3600" b="1" u="none"/>
              <a:t>	Risques ?</a:t>
            </a:r>
          </a:p>
          <a:p>
            <a:pPr>
              <a:defRPr/>
            </a:pPr>
            <a:endParaRPr lang="fr-FR" sz="2400"/>
          </a:p>
        </p:txBody>
      </p:sp>
      <p:pic>
        <p:nvPicPr>
          <p:cNvPr id="6" name="Image 5"/>
          <p:cNvPicPr>
            <a:picLocks noChangeAspect="1"/>
          </p:cNvPicPr>
          <p:nvPr/>
        </p:nvPicPr>
        <p:blipFill>
          <a:blip r:embed="rId2"/>
          <a:stretch/>
        </p:blipFill>
        <p:spPr bwMode="auto">
          <a:xfrm>
            <a:off x="1022194" y="1920147"/>
            <a:ext cx="5855578" cy="37442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65005" y="242668"/>
            <a:ext cx="11063653" cy="229424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2200" b="1">
                <a:solidFill>
                  <a:schemeClr val="accent5"/>
                </a:solidFill>
                <a:latin typeface="Open Sans Extrabold"/>
                <a:ea typeface="Open Sans Extrabold"/>
                <a:cs typeface="Open Sans Extrabold"/>
              </a:rPr>
              <a:t>Que dit la recherche ?</a:t>
            </a:r>
          </a:p>
        </p:txBody>
      </p:sp>
      <p:pic>
        <p:nvPicPr>
          <p:cNvPr id="5" name="Image 4"/>
          <p:cNvPicPr>
            <a:picLocks noChangeAspect="1"/>
          </p:cNvPicPr>
          <p:nvPr/>
        </p:nvPicPr>
        <p:blipFill>
          <a:blip r:embed="rId3"/>
          <a:stretch/>
        </p:blipFill>
        <p:spPr bwMode="auto">
          <a:xfrm>
            <a:off x="563342" y="870819"/>
            <a:ext cx="4093206" cy="5788596"/>
          </a:xfrm>
          <a:prstGeom prst="rect">
            <a:avLst/>
          </a:prstGeom>
        </p:spPr>
      </p:pic>
      <p:pic>
        <p:nvPicPr>
          <p:cNvPr id="6" name="Image 5"/>
          <p:cNvPicPr>
            <a:picLocks noChangeAspect="1"/>
          </p:cNvPicPr>
          <p:nvPr/>
        </p:nvPicPr>
        <p:blipFill>
          <a:blip r:embed="rId4"/>
          <a:stretch/>
        </p:blipFill>
        <p:spPr bwMode="auto">
          <a:xfrm>
            <a:off x="5054289" y="1764230"/>
            <a:ext cx="6975502" cy="40309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565004" y="242667"/>
            <a:ext cx="11075269" cy="44266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Objectifs et constructions de capsules vidéo</a:t>
            </a:r>
            <a:endParaRPr sz="2200" b="1">
              <a:solidFill>
                <a:schemeClr val="accent5"/>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4227971" y="2369755"/>
            <a:ext cx="7945001" cy="4444755"/>
          </a:xfrm>
          <a:prstGeom prst="rect">
            <a:avLst/>
          </a:prstGeom>
        </p:spPr>
      </p:pic>
      <p:pic>
        <p:nvPicPr>
          <p:cNvPr id="6" name="Image 5"/>
          <p:cNvPicPr>
            <a:picLocks noChangeAspect="1"/>
          </p:cNvPicPr>
          <p:nvPr/>
        </p:nvPicPr>
        <p:blipFill>
          <a:blip r:embed="rId4"/>
          <a:stretch/>
        </p:blipFill>
        <p:spPr bwMode="auto">
          <a:xfrm>
            <a:off x="67426" y="905913"/>
            <a:ext cx="4829965" cy="1350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625991"/>
            <a:ext cx="11063653" cy="229424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Quelques exemples de création ...</a:t>
            </a:r>
            <a:endParaRPr sz="2200" b="1">
              <a:solidFill>
                <a:schemeClr val="accent5"/>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rot="21255897">
            <a:off x="4935060" y="2379875"/>
            <a:ext cx="3067048" cy="695322"/>
          </a:xfrm>
          <a:prstGeom prst="rect">
            <a:avLst/>
          </a:prstGeom>
        </p:spPr>
      </p:pic>
      <p:pic>
        <p:nvPicPr>
          <p:cNvPr id="6" name="Image 5"/>
          <p:cNvPicPr>
            <a:picLocks noChangeAspect="1"/>
          </p:cNvPicPr>
          <p:nvPr/>
        </p:nvPicPr>
        <p:blipFill>
          <a:blip r:embed="rId4"/>
          <a:stretch/>
        </p:blipFill>
        <p:spPr bwMode="auto">
          <a:xfrm rot="763386">
            <a:off x="9135762" y="1812243"/>
            <a:ext cx="2962273" cy="485775"/>
          </a:xfrm>
          <a:prstGeom prst="rect">
            <a:avLst/>
          </a:prstGeom>
        </p:spPr>
      </p:pic>
      <p:pic>
        <p:nvPicPr>
          <p:cNvPr id="7" name="Image 6"/>
          <p:cNvPicPr>
            <a:picLocks noChangeAspect="1"/>
          </p:cNvPicPr>
          <p:nvPr/>
        </p:nvPicPr>
        <p:blipFill>
          <a:blip r:embed="rId5"/>
          <a:stretch/>
        </p:blipFill>
        <p:spPr bwMode="auto">
          <a:xfrm>
            <a:off x="1236051" y="1810944"/>
            <a:ext cx="1876423" cy="723898"/>
          </a:xfrm>
          <a:prstGeom prst="rect">
            <a:avLst/>
          </a:prstGeom>
        </p:spPr>
      </p:pic>
      <p:pic>
        <p:nvPicPr>
          <p:cNvPr id="8" name="Image 7"/>
          <p:cNvPicPr>
            <a:picLocks noChangeAspect="1"/>
          </p:cNvPicPr>
          <p:nvPr/>
        </p:nvPicPr>
        <p:blipFill>
          <a:blip r:embed="rId6"/>
          <a:stretch/>
        </p:blipFill>
        <p:spPr bwMode="auto">
          <a:xfrm rot="20938146">
            <a:off x="9153269" y="3921483"/>
            <a:ext cx="1676398" cy="523873"/>
          </a:xfrm>
          <a:prstGeom prst="rect">
            <a:avLst/>
          </a:prstGeom>
        </p:spPr>
      </p:pic>
      <p:pic>
        <p:nvPicPr>
          <p:cNvPr id="9" name="Image 8"/>
          <p:cNvPicPr>
            <a:picLocks noChangeAspect="1"/>
          </p:cNvPicPr>
          <p:nvPr/>
        </p:nvPicPr>
        <p:blipFill>
          <a:blip r:embed="rId7"/>
          <a:stretch/>
        </p:blipFill>
        <p:spPr bwMode="auto">
          <a:xfrm rot="1070720">
            <a:off x="5520847" y="5295964"/>
            <a:ext cx="1895473" cy="647698"/>
          </a:xfrm>
          <a:prstGeom prst="rect">
            <a:avLst/>
          </a:prstGeom>
        </p:spPr>
      </p:pic>
      <p:pic>
        <p:nvPicPr>
          <p:cNvPr id="10" name="Image 9"/>
          <p:cNvPicPr>
            <a:picLocks noChangeAspect="1"/>
          </p:cNvPicPr>
          <p:nvPr/>
        </p:nvPicPr>
        <p:blipFill>
          <a:blip r:embed="rId8"/>
          <a:stretch/>
        </p:blipFill>
        <p:spPr bwMode="auto">
          <a:xfrm rot="490153">
            <a:off x="819551" y="4534280"/>
            <a:ext cx="3619498" cy="600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9"/>
          <p:cNvSpPr/>
          <p:nvPr/>
        </p:nvSpPr>
        <p:spPr bwMode="auto">
          <a:xfrm>
            <a:off x="411806" y="625991"/>
            <a:ext cx="11063653" cy="229424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accent5"/>
                </a:solidFill>
                <a:latin typeface="Open Sans Extrabold"/>
                <a:ea typeface="Open Sans Extrabold"/>
                <a:cs typeface="Open Sans Extrabold"/>
              </a:rPr>
              <a:t>Quelques exemples de </a:t>
            </a:r>
            <a:r>
              <a:rPr lang="fr-FR" sz="2200" b="1" i="0" u="none" strike="noStrike" cap="none" spc="0">
                <a:solidFill>
                  <a:schemeClr val="accent5"/>
                </a:solidFill>
                <a:latin typeface="Open Sans Extrabold"/>
                <a:ea typeface="Open Sans Extrabold"/>
                <a:cs typeface="Open Sans Extrabold"/>
              </a:rPr>
              <a:t>diffusion ...</a:t>
            </a:r>
            <a:endParaRPr sz="2200" b="1">
              <a:solidFill>
                <a:schemeClr val="accent5"/>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871188" y="1842390"/>
            <a:ext cx="3914775" cy="1704974"/>
          </a:xfrm>
          <a:prstGeom prst="rect">
            <a:avLst/>
          </a:prstGeom>
        </p:spPr>
      </p:pic>
      <p:pic>
        <p:nvPicPr>
          <p:cNvPr id="6" name="Image 5"/>
          <p:cNvPicPr>
            <a:picLocks noChangeAspect="1"/>
          </p:cNvPicPr>
          <p:nvPr/>
        </p:nvPicPr>
        <p:blipFill>
          <a:blip r:embed="rId4"/>
          <a:stretch/>
        </p:blipFill>
        <p:spPr bwMode="auto">
          <a:xfrm rot="20823326">
            <a:off x="6332063" y="2210555"/>
            <a:ext cx="4172821" cy="1333834"/>
          </a:xfrm>
          <a:prstGeom prst="rect">
            <a:avLst/>
          </a:prstGeom>
        </p:spPr>
      </p:pic>
      <p:pic>
        <p:nvPicPr>
          <p:cNvPr id="7" name="Image 6"/>
          <p:cNvPicPr>
            <a:picLocks noChangeAspect="1"/>
          </p:cNvPicPr>
          <p:nvPr/>
        </p:nvPicPr>
        <p:blipFill>
          <a:blip r:embed="rId5"/>
          <a:stretch/>
        </p:blipFill>
        <p:spPr bwMode="auto">
          <a:xfrm rot="277701">
            <a:off x="2102468" y="4593105"/>
            <a:ext cx="1822173" cy="952499"/>
          </a:xfrm>
          <a:prstGeom prst="rect">
            <a:avLst/>
          </a:prstGeom>
        </p:spPr>
      </p:pic>
      <p:pic>
        <p:nvPicPr>
          <p:cNvPr id="8" name="Image 7"/>
          <p:cNvPicPr>
            <a:picLocks noChangeAspect="1"/>
          </p:cNvPicPr>
          <p:nvPr/>
        </p:nvPicPr>
        <p:blipFill>
          <a:blip r:embed="rId6"/>
          <a:stretch/>
        </p:blipFill>
        <p:spPr bwMode="auto">
          <a:xfrm>
            <a:off x="6526609" y="4558798"/>
            <a:ext cx="3775859" cy="10587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29052" y="-3445"/>
            <a:ext cx="12226065" cy="6851418"/>
          </a:xfrm>
          <a:prstGeom prst="rect">
            <a:avLst/>
          </a:prstGeom>
        </p:spPr>
      </p:pic>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812</Words>
  <Application>Microsoft Macintosh PowerPoint</Application>
  <DocSecurity>0</DocSecurity>
  <PresentationFormat>Grand écran</PresentationFormat>
  <Paragraphs>86</Paragraphs>
  <Slides>10</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Open Sans Extrabold</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9</cp:revision>
  <dcterms:created xsi:type="dcterms:W3CDTF">2018-09-21T09:39:37Z</dcterms:created>
  <dcterms:modified xsi:type="dcterms:W3CDTF">2021-09-01T19:25:17Z</dcterms:modified>
  <cp:category/>
  <dc:identifier/>
  <cp:contentStatus/>
  <dc:language/>
  <cp:version/>
</cp:coreProperties>
</file>