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esProps" Target="presProps.xml" /><Relationship Id="rId30" Type="http://schemas.openxmlformats.org/officeDocument/2006/relationships/tableStyles" Target="tableStyles.xml" /><Relationship Id="rId3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4" name="Espace réservé de l'en-tête 1" hidden="0"/>
          <p:cNvSpPr>
            <a:spLocks noGrp="1"/>
          </p:cNvSpPr>
          <p:nvPr isPhoto="0" userDrawn="0">
            <p:ph type="hdr" sz="quarter" hasCustomPrompt="0"/>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hidden="0"/>
          <p:cNvSpPr>
            <a:spLocks noGrp="1"/>
          </p:cNvSpPr>
          <p:nvPr isPhoto="0" userDrawn="0">
            <p:ph type="dt" idx="1" hasCustomPrompt="0"/>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553ADDC2-6BBC-4E30-9A3C-5C6BF608C1DC}" type="datetimeFigureOut">
              <a:rPr lang="fr-FR"/>
              <a:t/>
            </a:fld>
            <a:endParaRPr lang="fr-FR"/>
          </a:p>
        </p:txBody>
      </p:sp>
      <p:sp>
        <p:nvSpPr>
          <p:cNvPr id="6" name="Espace réservé de l'image des diapositives 3" hidden="0"/>
          <p:cNvSpPr>
            <a:spLocks noChangeAspect="1" noGrp="1" noRot="1"/>
          </p:cNvSpPr>
          <p:nvPr isPhoto="0" userDrawn="0">
            <p:ph type="sldImg" idx="2" hasCustomPrompt="0"/>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hidden="0"/>
          <p:cNvSpPr>
            <a:spLocks noGrp="1"/>
          </p:cNvSpPr>
          <p:nvPr isPhoto="0" userDrawn="0">
            <p:ph type="body" sz="quarter" idx="3" hasCustomPrompt="0"/>
          </p:nvPr>
        </p:nvSpPr>
        <p:spPr bwMode="auto">
          <a:xfrm>
            <a:off x="685800" y="5867399"/>
            <a:ext cx="5486400" cy="4800600"/>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hidden="0"/>
          <p:cNvSpPr>
            <a:spLocks noGrp="1"/>
          </p:cNvSpPr>
          <p:nvPr isPhoto="0" userDrawn="0">
            <p:ph type="ftr" sz="quarter" idx="4" hasCustomPrompt="0"/>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hidden="0"/>
          <p:cNvSpPr>
            <a:spLocks noGrp="1"/>
          </p:cNvSpPr>
          <p:nvPr isPhoto="0" userDrawn="0">
            <p:ph type="sldNum" sz="quarter" idx="5" hasCustomPrompt="0"/>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BE101E13-9300-47B5-A8A6-70A3ACD3A0BA}" type="slidenum">
              <a:rPr lang="fr-FR"/>
              <a:t/>
            </a:fld>
            <a:endParaRPr lang="fr-FR"/>
          </a:p>
        </p:txBody>
      </p:sp>
    </p:spTree>
  </p:cSld>
  <p:clrMap accent1="accent1" accent2="accent2" accent3="accent3" accent4="accent4" accent5="accent5" accent6="accent6" bg1="lt1" bg2="lt2" folHlink="folHlink" hlink="hlink" tx1="dk1" tx2="dk2"/>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 Id="rId3" Type="http://schemas.openxmlformats.org/officeDocument/2006/relationships/hyperlink" Target="https://view.genial.ly/5ede392e9294330cf0df4327/presentation-concevoir-une-fdr-pd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 Id="rId3" Type="http://schemas.openxmlformats.org/officeDocument/2006/relationships/hyperlink" Target="https://view.genial.ly/605757285d00340dad3eef06/interactive-content-preparer-une-feuille-de-rout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a:t>1'</a:t>
            </a:r>
            <a:endParaRP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2" name="Slide Image Placeholder 1" hidden="0"/>
          <p:cNvSpPr>
            <a:spLocks noChangeAspect="1" noGrp="1" noRot="1"/>
          </p:cNvSpPr>
          <p:nvPr isPhoto="0" userDrawn="0">
            <p:ph type="sldImg" hasCustomPrompt="0"/>
          </p:nvPr>
        </p:nvSpPr>
        <p:spPr bwMode="auto"/>
      </p:sp>
      <p:sp>
        <p:nvSpPr>
          <p:cNvPr id="3" name="Notes Placeholder 2" hidden="0"/>
          <p:cNvSpPr>
            <a:spLocks noGrp="1"/>
          </p:cNvSpPr>
          <p:nvPr isPhoto="0" userDrawn="0">
            <p:ph type="body" idx="1" hasCustomPrompt="0"/>
          </p:nvPr>
        </p:nvSpPr>
        <p:spPr bwMode="auto"/>
        <p:txBody>
          <a:bodyPr/>
          <a:lstStyle/>
          <a:p>
            <a:pPr>
              <a:defRPr/>
            </a:pPr>
            <a:r>
              <a:rPr/>
              <a:t>Ce n’est pas nouveau, déjà un outil testé, et revisité de très nombreuses fois, adapté au public au fur et à mesure. Répond, au départ, à une difficulté de différenciation</a:t>
            </a:r>
            <a:endParaRPr/>
          </a:p>
        </p:txBody>
      </p:sp>
      <p:sp>
        <p:nvSpPr>
          <p:cNvPr id="4"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fr-FR" sz="1200" b="1" i="0" u="none" strike="noStrike" cap="none" spc="0">
                <a:solidFill>
                  <a:schemeClr val="tx1"/>
                </a:solidFill>
                <a:latin typeface="+mn-lt"/>
                <a:ea typeface="+mn-ea"/>
                <a:cs typeface="+mn-cs"/>
              </a:rPr>
              <a:t>Attirer l’attention</a:t>
            </a:r>
            <a:r>
              <a:rPr lang="fr-FR" sz="1200" b="0" i="0" u="none" strike="noStrike" cap="none" spc="0">
                <a:solidFill>
                  <a:schemeClr val="tx1"/>
                </a:solidFill>
                <a:latin typeface="+mn-lt"/>
                <a:ea typeface="+mn-ea"/>
                <a:cs typeface="+mn-cs"/>
              </a:rPr>
              <a:t> sur ce qui est important, Mettre en activité pour éviter la passivité</a:t>
            </a:r>
            <a:r>
              <a:rPr lang="fr-FR" sz="1200" b="0" i="0" u="none" strike="noStrike" cap="none" spc="0">
                <a:solidFill>
                  <a:schemeClr val="tx1"/>
                </a:solidFill>
                <a:latin typeface="Calibri"/>
                <a:ea typeface="Arial"/>
                <a:cs typeface="Arial"/>
              </a:rPr>
              <a:t>, </a:t>
            </a:r>
            <a:r>
              <a:rPr lang="fr-FR" sz="1200" b="0" i="0" u="none" strike="noStrike" cap="none" spc="0">
                <a:solidFill>
                  <a:schemeClr val="tx1"/>
                </a:solidFill>
                <a:latin typeface="+mn-lt"/>
                <a:ea typeface="+mn-ea"/>
                <a:cs typeface="+mn-cs"/>
              </a:rPr>
              <a:t>On apprend en échouant, avec un feedback non punitif, Il faut répéter, s’entraîner</a:t>
            </a:r>
            <a:endParaRPr/>
          </a:p>
          <a:p>
            <a:pPr>
              <a:defRPr/>
            </a:pPr>
            <a:endParaRPr/>
          </a:p>
          <a:p>
            <a:pPr>
              <a:defRPr/>
            </a:pPr>
            <a:endParaRPr lang="fr-F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a:t>D’être progressif dans le contenu des consignes, dans le nombre de tâches à effectuer en autonomie</a:t>
            </a:r>
            <a:endParaRP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a:t>15'</a:t>
            </a:r>
            <a:endParaRPr/>
          </a:p>
          <a:p>
            <a:pPr>
              <a:defRPr/>
            </a:pPr>
            <a:endParaRPr/>
          </a:p>
          <a:p>
            <a:pPr>
              <a:defRPr/>
            </a:pPr>
            <a:r>
              <a:rPr lang="fr-FR" sz="1200" b="0" i="0" u="sng" strike="noStrike" cap="none" spc="0">
                <a:latin typeface="Calibri"/>
                <a:ea typeface="Calibri"/>
                <a:cs typeface="Calibri"/>
                <a:hlinkClick r:id="rId3" tooltip="https://view.genial.ly/5ede392e9294330cf0df4327/presentation-concevoir-une-fdr-pdt"/>
              </a:rPr>
              <a:t>https://view.genial.ly/5ede392e9294330cf0df4327/presentation-concevoir-une-fdr-pdt</a:t>
            </a:r>
            <a:endParaRPr lang="fr-FR" sz="1200" b="0" i="0" u="none" strike="noStrike" cap="none" spc="0">
              <a:solidFill>
                <a:schemeClr val="tx1"/>
              </a:solidFill>
              <a:latin typeface="Calibri"/>
              <a:ea typeface="Calibri"/>
              <a:cs typeface="Calibri"/>
            </a:endParaRPr>
          </a:p>
          <a:p>
            <a:pPr>
              <a:defRPr/>
            </a:pPr>
            <a:endParaRP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a:t>Choisir un exemple sur le padlet et répondre aux questions :</a:t>
            </a:r>
            <a:endParaRPr/>
          </a:p>
          <a:p>
            <a:pPr marL="217793" indent="-217793">
              <a:buFont typeface="Arial"/>
              <a:buChar char="–"/>
              <a:defRPr/>
            </a:pPr>
            <a:r>
              <a:rPr/>
              <a:t>Pourquoi l’avez-vous choisi ?</a:t>
            </a:r>
            <a:endParaRPr/>
          </a:p>
          <a:p>
            <a:pPr marL="217793" indent="-217793">
              <a:buFont typeface="Arial"/>
              <a:buChar char="–"/>
              <a:defRPr/>
            </a:pPr>
            <a:r>
              <a:rPr/>
              <a:t>Vous vous verriez-vous travailler avec ?</a:t>
            </a:r>
            <a:endParaRPr/>
          </a:p>
          <a:p>
            <a:pPr marL="217793" indent="-217793">
              <a:buFont typeface="Arial"/>
              <a:buChar char="–"/>
              <a:defRPr/>
            </a:pPr>
            <a:r>
              <a:rPr/>
              <a:t>Quelles modifications apporteriez-vous pour vous l’approprier ?</a:t>
            </a:r>
            <a:endParaRP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a:t>10-15'</a:t>
            </a:r>
            <a:endParaRPr/>
          </a:p>
          <a:p>
            <a:pPr>
              <a:defRPr/>
            </a:pPr>
            <a:endParaRPr/>
          </a:p>
          <a:p>
            <a:pPr>
              <a:defRPr/>
            </a:pPr>
            <a:r>
              <a:rPr lang="fr-FR" sz="1200" b="0" i="0" u="sng" strike="noStrike" cap="none" spc="0">
                <a:latin typeface="Calibri"/>
                <a:ea typeface="Calibri"/>
                <a:cs typeface="Calibri"/>
                <a:hlinkClick r:id="rId3" tooltip="https://view.genial.ly/605757285d00340dad3eef06/interactive-content-preparer-une-feuille-de-route"/>
              </a:rPr>
              <a:t>https://view.genial.ly/605757285d00340dad3eef06/interactive-content-preparer-une-feuille-de-route</a:t>
            </a:r>
            <a:endParaRPr lang="fr-FR" sz="1200" b="0" i="0" u="none" strike="noStrike" cap="none" spc="0">
              <a:solidFill>
                <a:schemeClr val="tx1"/>
              </a:solidFill>
              <a:latin typeface="Calibri"/>
              <a:ea typeface="Calibri"/>
              <a:cs typeface="Calibri"/>
            </a:endParaRPr>
          </a:p>
          <a:p>
            <a:pPr>
              <a:defRPr/>
            </a:pPr>
            <a:endParaRP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a:t>Texte de loi européen, en vigueur depuis le 25 mai 2018. </a:t>
            </a:r>
            <a:endParaRPr/>
          </a:p>
          <a:p>
            <a:pPr>
              <a:defRPr/>
            </a:pPr>
            <a:r>
              <a:rPr/>
              <a:t>Son rôle est d'encadrer la collecte et le traitement des données à caractères personnelles (DCP) dans un souci de protection des citoyens européens.</a:t>
            </a:r>
            <a:endParaRPr/>
          </a:p>
          <a:p>
            <a:pPr>
              <a:defRPr/>
            </a:pPr>
            <a:r>
              <a:rPr/>
              <a:t>Une DCP = toute information permettant d'identifier un individu de manière directe (nom, prénom...) ou indirecte (géolocalisation, IP, historique de navigation, photos...) </a:t>
            </a:r>
            <a:endParaRPr/>
          </a:p>
          <a:p>
            <a:pPr>
              <a:defRPr/>
            </a:pPr>
            <a:r>
              <a:rPr b="1" u="sng" strike="noStrike"/>
              <a:t>Pour l'enseignant </a:t>
            </a:r>
            <a:r>
              <a:rPr/>
              <a:t>: </a:t>
            </a:r>
            <a:endParaRPr/>
          </a:p>
          <a:p>
            <a:pPr>
              <a:defRPr/>
            </a:pPr>
            <a:r>
              <a:rPr b="1"/>
              <a:t>1ère étape </a:t>
            </a:r>
            <a:r>
              <a:rPr/>
              <a:t>: une démarche de questionnement : avec cette appli : </a:t>
            </a:r>
            <a:endParaRPr/>
          </a:p>
          <a:p>
            <a:pPr>
              <a:defRPr/>
            </a:pPr>
            <a:r>
              <a:rPr/>
              <a:t>- Vais je récolter des DCP ?</a:t>
            </a:r>
            <a:endParaRPr/>
          </a:p>
          <a:p>
            <a:pPr>
              <a:defRPr/>
            </a:pPr>
            <a:r>
              <a:rPr/>
              <a:t>	- Si non, alors cette appli n'est pas concernée par le RGPD.</a:t>
            </a:r>
            <a:endParaRPr/>
          </a:p>
          <a:p>
            <a:pPr>
              <a:defRPr/>
            </a:pPr>
            <a:r>
              <a:rPr/>
              <a:t>	- Si oui...</a:t>
            </a:r>
            <a:endParaRPr/>
          </a:p>
          <a:p>
            <a:pPr>
              <a:defRPr/>
            </a:pPr>
            <a:r>
              <a:rPr b="1"/>
              <a:t>2e étape </a:t>
            </a:r>
            <a:r>
              <a:rPr/>
              <a:t>: </a:t>
            </a:r>
            <a:endParaRPr/>
          </a:p>
          <a:p>
            <a:pPr>
              <a:defRPr/>
            </a:pPr>
            <a:r>
              <a:rPr/>
              <a:t>- Existe-t-il une solution institutionnelle pour faire la même chose ? Dans ce cas, je la privilégie et ne me soucie pas du RGPD (tout est conforme et le ministre (en général, le DASEN dans le 1D) est responsable de traitement = ENT, tout ce qui est dans le médiacentre (GAR)...</a:t>
            </a:r>
            <a:endParaRPr/>
          </a:p>
          <a:p>
            <a:pPr>
              <a:defRPr/>
            </a:pPr>
            <a:endParaRPr/>
          </a:p>
          <a:p>
            <a:pPr>
              <a:defRPr/>
            </a:pPr>
            <a:r>
              <a:rPr lang="fr-FR" sz="1200" b="1" i="0" u="none" strike="noStrike" cap="none" spc="0">
                <a:solidFill>
                  <a:schemeClr val="tx1"/>
                </a:solidFill>
                <a:latin typeface="+mn-lt"/>
                <a:ea typeface="+mn-ea"/>
                <a:cs typeface="+mn-cs"/>
              </a:rPr>
              <a:t>3e étape</a:t>
            </a:r>
            <a:r>
              <a:rPr lang="fr-FR" sz="1200" b="0" i="0" u="none" strike="noStrike" cap="none" spc="0">
                <a:solidFill>
                  <a:schemeClr val="tx1"/>
                </a:solidFill>
                <a:latin typeface="+mn-lt"/>
                <a:ea typeface="+mn-ea"/>
                <a:cs typeface="+mn-cs"/>
              </a:rPr>
              <a:t> : Je veux quand même utiliser l'application.</a:t>
            </a:r>
            <a:endParaRPr/>
          </a:p>
          <a:p>
            <a:pPr>
              <a:defRPr/>
            </a:pPr>
            <a:r>
              <a:rPr lang="fr-FR" sz="1200" b="0" i="0" u="none" strike="noStrike" cap="none" spc="0">
                <a:solidFill>
                  <a:schemeClr val="tx1"/>
                </a:solidFill>
                <a:latin typeface="+mn-lt"/>
                <a:ea typeface="+mn-ea"/>
                <a:cs typeface="+mn-cs"/>
              </a:rPr>
              <a:t>Je regarde les CGU pour donner les éléments essentiels au CE.</a:t>
            </a:r>
            <a:endParaRPr lang="fr-FR" sz="1200" b="0" i="0" u="none" strike="noStrike" cap="none" spc="0">
              <a:solidFill>
                <a:schemeClr val="tx1"/>
              </a:solidFill>
              <a:latin typeface="Calibri"/>
              <a:ea typeface="Arial"/>
              <a:cs typeface="Arial"/>
            </a:endParaRPr>
          </a:p>
          <a:p>
            <a:pPr marL="217793" indent="-217793">
              <a:buFont typeface="Arial"/>
              <a:buChar char="•"/>
              <a:defRPr/>
            </a:pPr>
            <a:r>
              <a:rPr lang="fr-FR" sz="1200" b="1" i="0" u="sng" strike="noStrike" cap="none" spc="0">
                <a:solidFill>
                  <a:schemeClr val="tx1"/>
                </a:solidFill>
                <a:latin typeface="+mn-lt"/>
                <a:ea typeface="+mn-ea"/>
                <a:cs typeface="+mn-cs"/>
              </a:rPr>
              <a:t>Obligation </a:t>
            </a:r>
            <a:r>
              <a:rPr lang="fr-FR" sz="1200" b="0" i="0" u="none" strike="noStrike" cap="none" spc="0">
                <a:solidFill>
                  <a:schemeClr val="tx1"/>
                </a:solidFill>
                <a:latin typeface="+mn-lt"/>
                <a:ea typeface="+mn-ea"/>
                <a:cs typeface="+mn-cs"/>
              </a:rPr>
              <a:t>: Information et demande d'accord au CE qui est responsable de traitement. </a:t>
            </a:r>
            <a:r>
              <a:rPr lang="fr-FR" sz="1200" b="1" i="0" u="none" strike="noStrike" cap="none" spc="0">
                <a:solidFill>
                  <a:schemeClr val="tx1"/>
                </a:solidFill>
                <a:latin typeface="+mn-lt"/>
                <a:ea typeface="+mn-ea"/>
                <a:cs typeface="+mn-cs"/>
              </a:rPr>
              <a:t>Si refus, pas d'utilisation de l'application possible</a:t>
            </a:r>
            <a:r>
              <a:rPr lang="fr-FR" sz="1200" b="0" i="0" u="none" strike="noStrike" cap="none" spc="0">
                <a:solidFill>
                  <a:schemeClr val="tx1"/>
                </a:solidFill>
                <a:latin typeface="+mn-lt"/>
                <a:ea typeface="+mn-ea"/>
                <a:cs typeface="+mn-cs"/>
              </a:rPr>
              <a:t>.</a:t>
            </a:r>
            <a:endParaRPr lang="fr-FR" sz="1200" b="0" i="0" u="none" strike="noStrike" cap="none" spc="0">
              <a:solidFill>
                <a:schemeClr val="tx1"/>
              </a:solidFill>
              <a:latin typeface="Calibri"/>
              <a:ea typeface="Arial"/>
              <a:cs typeface="Arial"/>
            </a:endParaRPr>
          </a:p>
          <a:p>
            <a:pPr marL="283878" indent="-283878">
              <a:buFont typeface="Arial"/>
              <a:buChar char="•"/>
              <a:defRPr/>
            </a:pPr>
            <a:endParaRPr sz="1200"/>
          </a:p>
          <a:p>
            <a:pPr marL="283878" indent="-283878">
              <a:buFont typeface="Arial"/>
              <a:buChar char="•"/>
              <a:defRPr/>
            </a:pPr>
            <a:r>
              <a:rPr lang="fr-FR" sz="1200" b="0" i="0" u="none" strike="noStrike" cap="none" spc="0">
                <a:solidFill>
                  <a:schemeClr val="tx1"/>
                </a:solidFill>
                <a:latin typeface="+mn-lt"/>
                <a:ea typeface="+mn-ea"/>
                <a:cs typeface="+mn-cs"/>
              </a:rPr>
              <a:t>Si </a:t>
            </a:r>
            <a:r>
              <a:rPr lang="fr-FR" sz="1200" b="1" i="0" u="none" strike="noStrike" cap="none" spc="0">
                <a:solidFill>
                  <a:schemeClr val="tx1"/>
                </a:solidFill>
                <a:latin typeface="+mn-lt"/>
                <a:ea typeface="+mn-ea"/>
                <a:cs typeface="+mn-cs"/>
              </a:rPr>
              <a:t>accord du CE </a:t>
            </a:r>
            <a:r>
              <a:rPr lang="fr-FR" sz="1200" b="0" i="0" u="none" strike="noStrike" cap="none" spc="0">
                <a:solidFill>
                  <a:schemeClr val="tx1"/>
                </a:solidFill>
                <a:latin typeface="+mn-lt"/>
                <a:ea typeface="+mn-ea"/>
                <a:cs typeface="+mn-cs"/>
              </a:rPr>
              <a:t>: </a:t>
            </a:r>
            <a:endParaRPr sz="1200"/>
          </a:p>
          <a:p>
            <a:pPr marL="683928" lvl="1" indent="-283878">
              <a:buFont typeface="Arial"/>
              <a:buChar char="•"/>
              <a:defRPr/>
            </a:pPr>
            <a:r>
              <a:rPr lang="fr-FR" sz="1200" b="0" i="0" u="none" strike="noStrike" cap="none" spc="0">
                <a:solidFill>
                  <a:schemeClr val="tx1"/>
                </a:solidFill>
                <a:latin typeface="+mn-lt"/>
                <a:ea typeface="+mn-ea"/>
                <a:cs typeface="+mn-cs"/>
              </a:rPr>
              <a:t>inscription au registre de traitement de l'établissement par le CE.</a:t>
            </a:r>
            <a:endParaRPr/>
          </a:p>
          <a:p>
            <a:pPr marL="683928" lvl="1" indent="-283878">
              <a:buFont typeface="Arial"/>
              <a:buChar char="•"/>
              <a:defRPr/>
            </a:pPr>
            <a:r>
              <a:rPr lang="fr-FR" sz="1200" b="1" i="0" u="none" strike="noStrike" cap="none" spc="0">
                <a:solidFill>
                  <a:schemeClr val="tx1"/>
                </a:solidFill>
                <a:latin typeface="+mn-lt"/>
                <a:ea typeface="+mn-ea"/>
                <a:cs typeface="+mn-cs"/>
              </a:rPr>
              <a:t>Si il n'existe pas de solution équivalente (pas d'autres applis)</a:t>
            </a:r>
            <a:r>
              <a:rPr lang="fr-FR" sz="1200" b="0" i="0" u="none" strike="noStrike" cap="none" spc="0">
                <a:solidFill>
                  <a:schemeClr val="tx1"/>
                </a:solidFill>
                <a:latin typeface="+mn-lt"/>
                <a:ea typeface="+mn-ea"/>
                <a:cs typeface="+mn-cs"/>
              </a:rPr>
              <a:t>, le CE peut invoquer une mission d'intérêt public pour utiliser l'application. Même dans ce cas, il doit informer les familles qui ont le droit de refuser. En raison de l'égalité de service public il y a obligation de fournir les mêmes services aux élèves et familles qui refusent.</a:t>
            </a:r>
            <a:endParaRPr/>
          </a:p>
          <a:p>
            <a:pPr marL="683928" lvl="1" indent="-283878">
              <a:buFont typeface="Arial"/>
              <a:buChar char="•"/>
              <a:defRPr/>
            </a:pPr>
            <a:r>
              <a:rPr lang="fr-FR" sz="1200" b="1" i="0" u="none" strike="noStrike" cap="none" spc="0">
                <a:solidFill>
                  <a:schemeClr val="tx1"/>
                </a:solidFill>
                <a:latin typeface="+mn-lt"/>
                <a:ea typeface="+mn-ea"/>
                <a:cs typeface="+mn-cs"/>
              </a:rPr>
              <a:t>Obligation d'information aux familles</a:t>
            </a:r>
            <a:r>
              <a:rPr lang="fr-FR" sz="1200" b="0" i="0" u="none" strike="noStrike" cap="none" spc="0">
                <a:solidFill>
                  <a:schemeClr val="tx1"/>
                </a:solidFill>
                <a:latin typeface="+mn-lt"/>
                <a:ea typeface="+mn-ea"/>
                <a:cs typeface="+mn-cs"/>
              </a:rPr>
              <a:t> (quelles sont les DCP récoltées ? où sont-elles hébergées ? Sont-elles partagées par des tiers ? Peut-on demander facilement leurs suppressions.... Toutes ces données doivent être fournies aux familles pour éclairer leur choix.</a:t>
            </a:r>
            <a:endParaRPr sz="1200"/>
          </a:p>
          <a:p>
            <a:pPr lvl="1">
              <a:defRPr/>
            </a:pPr>
            <a:r>
              <a:rPr lang="fr-FR" sz="1200" b="0" i="0" u="none" strike="noStrike" cap="none" spc="0">
                <a:solidFill>
                  <a:schemeClr val="tx1"/>
                </a:solidFill>
                <a:latin typeface="+mn-lt"/>
                <a:ea typeface="+mn-ea"/>
                <a:cs typeface="+mn-cs"/>
              </a:rPr>
              <a:t>S'il y a utilisation de pseudos non identifiables, on peut considérer que cela suffit.</a:t>
            </a:r>
            <a:endParaRPr/>
          </a:p>
          <a:p>
            <a:pPr lvl="1">
              <a:defRPr/>
            </a:pPr>
            <a:endParaRPr lang="fr-FR" sz="1200" b="0" i="0" u="none" strike="noStrike" cap="none" spc="0">
              <a:solidFill>
                <a:schemeClr val="tx1"/>
              </a:solidFill>
              <a:latin typeface="Calibri"/>
              <a:ea typeface="Arial"/>
              <a:cs typeface="Arial"/>
            </a:endParaRPr>
          </a:p>
          <a:p>
            <a:pPr marL="683928" lvl="1" indent="-283878">
              <a:buFont typeface="Arial"/>
              <a:buChar char="•"/>
              <a:defRPr/>
            </a:pPr>
            <a:r>
              <a:rPr lang="fr-FR" sz="1200" b="0" i="0" u="none" strike="noStrike" cap="none" spc="0">
                <a:solidFill>
                  <a:schemeClr val="tx1"/>
                </a:solidFill>
                <a:latin typeface="+mn-lt"/>
                <a:ea typeface="+mn-ea"/>
                <a:cs typeface="+mn-cs"/>
              </a:rPr>
              <a:t>S'il y a des DCP, stockées hors UE ou pas de partie RGPD en français dans les CGU(...) :</a:t>
            </a:r>
            <a:r>
              <a:rPr lang="fr-FR" sz="1200" b="1" i="0" u="none" strike="noStrike" cap="none" spc="0">
                <a:solidFill>
                  <a:schemeClr val="tx1"/>
                </a:solidFill>
                <a:latin typeface="+mn-lt"/>
                <a:ea typeface="+mn-ea"/>
                <a:cs typeface="+mn-cs"/>
              </a:rPr>
              <a:t> recueil écrit obligatoire (en + de l'information) du consentement des familles et de des élèves</a:t>
            </a:r>
            <a:r>
              <a:rPr lang="fr-FR" sz="1200" b="0" i="0" u="none" strike="noStrike" cap="none" spc="0">
                <a:solidFill>
                  <a:schemeClr val="tx1"/>
                </a:solidFill>
                <a:latin typeface="+mn-lt"/>
                <a:ea typeface="+mn-ea"/>
                <a:cs typeface="+mn-cs"/>
              </a:rPr>
              <a:t>. En cas de refus des familles, trouver une autre solution sans DCP  pour fournir le même service.</a:t>
            </a:r>
            <a:endParaRPr lang="fr-FR" sz="1200"/>
          </a:p>
          <a:p>
            <a:pPr>
              <a:defRPr/>
            </a:pPr>
            <a:r>
              <a:rPr lang="fr-FR" sz="1200" b="1" i="0" u="none" strike="noStrike" cap="none" spc="0">
                <a:solidFill>
                  <a:srgbClr val="FF0000"/>
                </a:solidFill>
                <a:latin typeface="+mn-lt"/>
                <a:ea typeface="+mn-ea"/>
                <a:cs typeface="+mn-cs"/>
              </a:rPr>
              <a:t>En cas de doute, demander au DPD de l'académie : dpd@ac-grenoble.fr </a:t>
            </a:r>
            <a:endParaRPr/>
          </a:p>
          <a:p>
            <a:pPr>
              <a:defRPr/>
            </a:pPr>
            <a:r>
              <a:rPr lang="fr-FR" sz="1200" b="1" i="0" u="none" strike="noStrike" cap="none" spc="0">
                <a:solidFill>
                  <a:srgbClr val="FF0000"/>
                </a:solidFill>
                <a:latin typeface="Calibri"/>
                <a:ea typeface="Calibri"/>
                <a:cs typeface="Calibri"/>
              </a:rPr>
              <a:t>https://www.education.gouv.fr/les-enjeux-de-la-protection-des-donnees-au-sein-de-l-education-7451</a:t>
            </a:r>
            <a:endParaRPr sz="1200" b="1">
              <a:solidFill>
                <a:srgbClr val="FF0000"/>
              </a:solidFill>
            </a:endParaRP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 userDrawn="1">
  <p:cSld name="Title Slid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1523998" y="1122361"/>
            <a:ext cx="9144000" cy="2387598"/>
          </a:xfrm>
        </p:spPr>
        <p:txBody>
          <a:bodyPr anchor="b"/>
          <a:lstStyle>
            <a:lvl1pPr algn="ctr">
              <a:defRPr sz="4500"/>
            </a:lvl1pPr>
          </a:lstStyle>
          <a:p>
            <a:pPr>
              <a:defRPr/>
            </a:pPr>
            <a:r>
              <a:rPr lang="en-US"/>
              <a:t>Click to edit Master title style</a:t>
            </a:r>
            <a:endParaRPr/>
          </a:p>
        </p:txBody>
      </p:sp>
      <p:sp>
        <p:nvSpPr>
          <p:cNvPr id="5" name="Subtitle 2" hidden="0"/>
          <p:cNvSpPr>
            <a:spLocks noGrp="1"/>
          </p:cNvSpPr>
          <p:nvPr isPhoto="0" userDrawn="0">
            <p:ph type="subTitle" idx="1" hasCustomPrompt="0"/>
          </p:nvPr>
        </p:nvSpPr>
        <p:spPr bwMode="auto">
          <a:xfrm>
            <a:off x="1523998" y="3602036"/>
            <a:ext cx="9144000" cy="165576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x" userDrawn="1">
  <p:cSld name="Title and Vertical Tex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5" name="Vertical Text Placeholder 2" hidden="0"/>
          <p:cNvSpPr>
            <a:spLocks noGrp="1"/>
          </p:cNvSpPr>
          <p:nvPr isPhoto="0" userDrawn="0">
            <p:ph type="body" orient="vert" idx="1" hasCustomPrompt="0"/>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itleAndTx" userDrawn="1">
  <p:cSld name="Vertical Title and Text">
    <p:spTree>
      <p:nvGrpSpPr>
        <p:cNvPr id="1" name="" hidden="0"/>
        <p:cNvGrpSpPr/>
        <p:nvPr isPhoto="0" userDrawn="0"/>
      </p:nvGrpSpPr>
      <p:grpSpPr bwMode="auto">
        <a:xfrm>
          <a:off x="0" y="0"/>
          <a:ext cx="0" cy="0"/>
          <a:chOff x="0" y="0"/>
          <a:chExt cx="0" cy="0"/>
        </a:xfrm>
      </p:grpSpPr>
      <p:sp>
        <p:nvSpPr>
          <p:cNvPr id="4" name="Vertical Title 1" hidden="0"/>
          <p:cNvSpPr>
            <a:spLocks noGrp="1"/>
          </p:cNvSpPr>
          <p:nvPr isPhoto="0" userDrawn="0">
            <p:ph type="title" orient="vert" hasCustomPrompt="0"/>
          </p:nvPr>
        </p:nvSpPr>
        <p:spPr bwMode="auto">
          <a:xfrm>
            <a:off x="8724898" y="365124"/>
            <a:ext cx="2628900" cy="5811837"/>
          </a:xfrm>
        </p:spPr>
        <p:txBody>
          <a:bodyPr vert="eaVert"/>
          <a:lstStyle/>
          <a:p>
            <a:pPr>
              <a:defRPr/>
            </a:pPr>
            <a:r>
              <a:rPr lang="en-US"/>
              <a:t>Click to edit Master title style</a:t>
            </a:r>
            <a:endParaRPr/>
          </a:p>
        </p:txBody>
      </p:sp>
      <p:sp>
        <p:nvSpPr>
          <p:cNvPr id="5" name="Vertical Text Placeholder 2" hidden="0"/>
          <p:cNvSpPr>
            <a:spLocks noGrp="1"/>
          </p:cNvSpPr>
          <p:nvPr isPhoto="0" userDrawn="0">
            <p:ph type="body" orient="vert" idx="1" hasCustomPrompt="0"/>
          </p:nvPr>
        </p:nvSpPr>
        <p:spPr bwMode="auto">
          <a:xfrm>
            <a:off x="838197" y="365124"/>
            <a:ext cx="7734298" cy="5811837"/>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Title and Conten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secHead" userDrawn="1">
  <p:cSld name="Section Header">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1849" y="1709737"/>
            <a:ext cx="10515600" cy="2852736"/>
          </a:xfrm>
        </p:spPr>
        <p:txBody>
          <a:bodyPr anchor="b"/>
          <a:lstStyle>
            <a:lvl1pPr>
              <a:defRPr sz="4500"/>
            </a:lvl1pPr>
          </a:lstStyle>
          <a:p>
            <a:pPr>
              <a:defRPr/>
            </a:pPr>
            <a:r>
              <a:rPr lang="en-US"/>
              <a:t>Click to edit Master title style</a:t>
            </a:r>
            <a:endParaRPr/>
          </a:p>
        </p:txBody>
      </p:sp>
      <p:sp>
        <p:nvSpPr>
          <p:cNvPr id="5" name="Text Placeholder 2" hidden="0"/>
          <p:cNvSpPr>
            <a:spLocks noGrp="1"/>
          </p:cNvSpPr>
          <p:nvPr isPhoto="0" userDrawn="0">
            <p:ph type="body" idx="1" hasCustomPrompt="0"/>
          </p:nvPr>
        </p:nvSpPr>
        <p:spPr bwMode="auto">
          <a:xfrm>
            <a:off x="831849" y="4589462"/>
            <a:ext cx="10515600" cy="150018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Obj" userDrawn="1">
  <p:cSld name="Two Conten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5" name="Content Placeholder 2" hidden="0"/>
          <p:cNvSpPr>
            <a:spLocks noGrp="1"/>
          </p:cNvSpPr>
          <p:nvPr isPhoto="0" userDrawn="0">
            <p:ph sz="half" idx="1" hasCustomPrompt="0"/>
          </p:nvPr>
        </p:nvSpPr>
        <p:spPr bwMode="auto">
          <a:xfrm>
            <a:off x="838197" y="1825624"/>
            <a:ext cx="5181598"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4"/>
            <a:ext cx="5181598"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8" name="Footer Placeholder 5" hidden="0"/>
          <p:cNvSpPr>
            <a:spLocks noGrp="1"/>
          </p:cNvSpPr>
          <p:nvPr isPhoto="0" userDrawn="0">
            <p:ph type="ftr" sz="quarter" idx="11" hasCustomPrompt="0"/>
          </p:nvPr>
        </p:nvSpPr>
        <p:spPr bwMode="auto"/>
        <p:txBody>
          <a:bodyPr/>
          <a:lstStyle/>
          <a:p>
            <a:pPr>
              <a:defRPr/>
            </a:pPr>
            <a:endParaRPr lang="ru-RU"/>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TxTwoObj" userDrawn="1">
  <p:cSld name="Comparis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6" y="365124"/>
            <a:ext cx="10515600" cy="1325561"/>
          </a:xfrm>
        </p:spPr>
        <p:txBody>
          <a:bodyPr/>
          <a:lstStyle/>
          <a:p>
            <a:pPr>
              <a:defRPr/>
            </a:pPr>
            <a:r>
              <a:rPr lang="en-US"/>
              <a:t>Click to edit Master title style</a:t>
            </a:r>
            <a:endParaRPr/>
          </a:p>
        </p:txBody>
      </p:sp>
      <p:sp>
        <p:nvSpPr>
          <p:cNvPr id="5" name="Text Placeholder 2" hidden="0"/>
          <p:cNvSpPr>
            <a:spLocks noGrp="1"/>
          </p:cNvSpPr>
          <p:nvPr isPhoto="0" userDrawn="0">
            <p:ph type="body" idx="1" hasCustomPrompt="0"/>
          </p:nvPr>
        </p:nvSpPr>
        <p:spPr bwMode="auto">
          <a:xfrm>
            <a:off x="839788" y="1681161"/>
            <a:ext cx="5157784" cy="8239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3" hidden="0"/>
          <p:cNvSpPr>
            <a:spLocks noGrp="1"/>
          </p:cNvSpPr>
          <p:nvPr isPhoto="0" userDrawn="0">
            <p:ph sz="half" idx="2" hasCustomPrompt="0"/>
          </p:nvPr>
        </p:nvSpPr>
        <p:spPr bwMode="auto">
          <a:xfrm>
            <a:off x="839788" y="2505073"/>
            <a:ext cx="5157784" cy="36845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hidden="0"/>
          <p:cNvSpPr>
            <a:spLocks noGrp="1"/>
          </p:cNvSpPr>
          <p:nvPr isPhoto="0" userDrawn="0">
            <p:ph type="body" sz="quarter" idx="3" hasCustomPrompt="0"/>
          </p:nvPr>
        </p:nvSpPr>
        <p:spPr bwMode="auto">
          <a:xfrm>
            <a:off x="6172200" y="1681161"/>
            <a:ext cx="5183186" cy="8239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8" name="Content Placeholder 5" hidden="0"/>
          <p:cNvSpPr>
            <a:spLocks noGrp="1"/>
          </p:cNvSpPr>
          <p:nvPr isPhoto="0" userDrawn="0">
            <p:ph sz="quarter" idx="4" hasCustomPrompt="0"/>
          </p:nvPr>
        </p:nvSpPr>
        <p:spPr bwMode="auto">
          <a:xfrm>
            <a:off x="6172200" y="2505073"/>
            <a:ext cx="5183186" cy="36845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10" name="Footer Placeholder 7" hidden="0"/>
          <p:cNvSpPr>
            <a:spLocks noGrp="1"/>
          </p:cNvSpPr>
          <p:nvPr isPhoto="0" userDrawn="0">
            <p:ph type="ftr" sz="quarter" idx="11" hasCustomPrompt="0"/>
          </p:nvPr>
        </p:nvSpPr>
        <p:spPr bwMode="auto"/>
        <p:txBody>
          <a:bodyPr/>
          <a:lstStyle/>
          <a:p>
            <a:pPr>
              <a:defRPr/>
            </a:pPr>
            <a:endParaRPr lang="ru-RU"/>
          </a:p>
        </p:txBody>
      </p:sp>
      <p:sp>
        <p:nvSpPr>
          <p:cNvPr id="11" name="Slide Number Placeholder 8"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Only" userDrawn="1">
  <p:cSld name="Title Only">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5" name="Date Placeholder 2"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6" name="Footer Placeholder 3" hidden="0"/>
          <p:cNvSpPr>
            <a:spLocks noGrp="1"/>
          </p:cNvSpPr>
          <p:nvPr isPhoto="0" userDrawn="0">
            <p:ph type="ftr" sz="quarter" idx="11" hasCustomPrompt="0"/>
          </p:nvPr>
        </p:nvSpPr>
        <p:spPr bwMode="auto"/>
        <p:txBody>
          <a:bodyPr/>
          <a:lstStyle/>
          <a:p>
            <a:pPr>
              <a:defRPr/>
            </a:pPr>
            <a:endParaRPr lang="ru-RU"/>
          </a:p>
        </p:txBody>
      </p:sp>
      <p:sp>
        <p:nvSpPr>
          <p:cNvPr id="7" name="Slide Number Placeholder 4"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blank" userDrawn="1">
  <p:cSld name="Blank">
    <p:spTree>
      <p:nvGrpSpPr>
        <p:cNvPr id="1" name="" hidden="0"/>
        <p:cNvGrpSpPr/>
        <p:nvPr isPhoto="0" userDrawn="0"/>
      </p:nvGrpSpPr>
      <p:grpSpPr bwMode="auto">
        <a:xfrm>
          <a:off x="0" y="0"/>
          <a:ext cx="0" cy="0"/>
          <a:chOff x="0" y="0"/>
          <a:chExt cx="0" cy="0"/>
        </a:xfrm>
      </p:grpSpPr>
      <p:sp>
        <p:nvSpPr>
          <p:cNvPr id="4" name="Date Placeholder 1"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Footer Placeholder 2" hidden="0"/>
          <p:cNvSpPr>
            <a:spLocks noGrp="1"/>
          </p:cNvSpPr>
          <p:nvPr isPhoto="0" userDrawn="0">
            <p:ph type="ftr" sz="quarter" idx="11" hasCustomPrompt="0"/>
          </p:nvPr>
        </p:nvSpPr>
        <p:spPr bwMode="auto"/>
        <p:txBody>
          <a:bodyPr/>
          <a:lstStyle/>
          <a:p>
            <a:pPr>
              <a:defRPr/>
            </a:pPr>
            <a:endParaRPr lang="ru-RU"/>
          </a:p>
        </p:txBody>
      </p:sp>
      <p:sp>
        <p:nvSpPr>
          <p:cNvPr id="6" name="Slide Number Placeholder 3"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Tx" userDrawn="1">
  <p:cSld name="Content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6" y="457200"/>
            <a:ext cx="3932236" cy="1600200"/>
          </a:xfrm>
        </p:spPr>
        <p:txBody>
          <a:bodyPr anchor="b"/>
          <a:lstStyle>
            <a:lvl1pPr>
              <a:defRPr sz="2400"/>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5183186" y="987424"/>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hidden="0"/>
          <p:cNvSpPr>
            <a:spLocks noGrp="1"/>
          </p:cNvSpPr>
          <p:nvPr isPhoto="0" userDrawn="0">
            <p:ph type="body" sz="half" idx="2" hasCustomPrompt="0"/>
          </p:nvPr>
        </p:nvSpPr>
        <p:spPr bwMode="auto">
          <a:xfrm>
            <a:off x="839786" y="2057398"/>
            <a:ext cx="3932236" cy="38115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8" name="Footer Placeholder 5" hidden="0"/>
          <p:cNvSpPr>
            <a:spLocks noGrp="1"/>
          </p:cNvSpPr>
          <p:nvPr isPhoto="0" userDrawn="0">
            <p:ph type="ftr" sz="quarter" idx="11" hasCustomPrompt="0"/>
          </p:nvPr>
        </p:nvSpPr>
        <p:spPr bwMode="auto"/>
        <p:txBody>
          <a:bodyPr/>
          <a:lstStyle/>
          <a:p>
            <a:pPr>
              <a:defRPr/>
            </a:pPr>
            <a:endParaRPr lang="ru-RU"/>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picTx" userDrawn="1">
  <p:cSld name="Picture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6" y="457200"/>
            <a:ext cx="3932236" cy="1600200"/>
          </a:xfrm>
        </p:spPr>
        <p:txBody>
          <a:bodyPr anchor="b"/>
          <a:lstStyle>
            <a:lvl1pPr>
              <a:defRPr sz="2400"/>
            </a:lvl1pPr>
          </a:lstStyle>
          <a:p>
            <a:pPr>
              <a:defRPr/>
            </a:pPr>
            <a:r>
              <a:rPr lang="en-US"/>
              <a:t>Click to edit Master title style</a:t>
            </a:r>
            <a:endParaRPr/>
          </a:p>
        </p:txBody>
      </p:sp>
      <p:sp>
        <p:nvSpPr>
          <p:cNvPr id="5" name="Picture Placeholder 2" hidden="0"/>
          <p:cNvSpPr>
            <a:spLocks noChangeAspect="1" noGrp="1"/>
          </p:cNvSpPr>
          <p:nvPr isPhoto="0" userDrawn="0">
            <p:ph type="pic" idx="1" hasCustomPrompt="0"/>
          </p:nvPr>
        </p:nvSpPr>
        <p:spPr bwMode="auto">
          <a:xfrm>
            <a:off x="5183186" y="987424"/>
            <a:ext cx="6172200" cy="487362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endParaRPr/>
          </a:p>
        </p:txBody>
      </p:sp>
      <p:sp>
        <p:nvSpPr>
          <p:cNvPr id="6" name="Text Placeholder 3" hidden="0"/>
          <p:cNvSpPr>
            <a:spLocks noGrp="1"/>
          </p:cNvSpPr>
          <p:nvPr isPhoto="0" userDrawn="0">
            <p:ph type="body" sz="half" idx="2" hasCustomPrompt="0"/>
          </p:nvPr>
        </p:nvSpPr>
        <p:spPr bwMode="auto">
          <a:xfrm>
            <a:off x="839786" y="2057398"/>
            <a:ext cx="3932236" cy="38115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8" name="Footer Placeholder 5" hidden="0"/>
          <p:cNvSpPr>
            <a:spLocks noGrp="1"/>
          </p:cNvSpPr>
          <p:nvPr isPhoto="0" userDrawn="0">
            <p:ph type="ftr" sz="quarter" idx="11" hasCustomPrompt="0"/>
          </p:nvPr>
        </p:nvSpPr>
        <p:spPr bwMode="auto"/>
        <p:txBody>
          <a:bodyPr/>
          <a:lstStyle/>
          <a:p>
            <a:pPr>
              <a:defRPr/>
            </a:pPr>
            <a:endParaRPr lang="ru-RU"/>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Title Placeholder 1" hidden="0"/>
          <p:cNvSpPr>
            <a:spLocks noGrp="1"/>
          </p:cNvSpPr>
          <p:nvPr isPhoto="0" userDrawn="0">
            <p:ph type="title" hasCustomPrompt="0"/>
          </p:nvPr>
        </p:nvSpPr>
        <p:spPr bwMode="auto">
          <a:xfrm>
            <a:off x="838197" y="365124"/>
            <a:ext cx="10515600" cy="1325561"/>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hidden="0"/>
          <p:cNvSpPr>
            <a:spLocks noGrp="1"/>
          </p:cNvSpPr>
          <p:nvPr isPhoto="0" userDrawn="0">
            <p:ph type="body" idx="1" hasCustomPrompt="0"/>
          </p:nvPr>
        </p:nvSpPr>
        <p:spPr bwMode="auto">
          <a:xfrm>
            <a:off x="838197" y="1825624"/>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hidden="0"/>
          <p:cNvSpPr>
            <a:spLocks noGrp="1"/>
          </p:cNvSpPr>
          <p:nvPr isPhoto="0" userDrawn="0">
            <p:ph type="dt" sz="half" idx="2" hasCustomPrompt="0"/>
          </p:nvPr>
        </p:nvSpPr>
        <p:spPr bwMode="auto">
          <a:xfrm>
            <a:off x="838197" y="6356349"/>
            <a:ext cx="2743200" cy="36512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3" hasCustomPrompt="0"/>
          </p:nvPr>
        </p:nvSpPr>
        <p:spPr bwMode="auto">
          <a:xfrm>
            <a:off x="4038597" y="6356349"/>
            <a:ext cx="4114800" cy="36512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8" name="Slide Number Placeholder 5" hidden="0"/>
          <p:cNvSpPr>
            <a:spLocks noGrp="1"/>
          </p:cNvSpPr>
          <p:nvPr isPhoto="0" userDrawn="0">
            <p:ph type="sldNum" sz="quarter" idx="4" hasCustomPrompt="0"/>
          </p:nvPr>
        </p:nvSpPr>
        <p:spPr bwMode="auto">
          <a:xfrm>
            <a:off x="8610598" y="6356349"/>
            <a:ext cx="2743200" cy="36512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
            </a:fld>
            <a:endParaRPr lang="ru-RU"/>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image" Target="../media/image20.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057505237" name="" hidden="0"/>
          <p:cNvPicPr>
            <a:picLocks noChangeAspect="1"/>
          </p:cNvPicPr>
          <p:nvPr isPhoto="0" userDrawn="0"/>
        </p:nvPicPr>
        <p:blipFill>
          <a:blip r:embed="rId2"/>
          <a:stretch/>
        </p:blipFill>
        <p:spPr bwMode="auto">
          <a:xfrm flipH="0" flipV="0">
            <a:off x="-49375" y="-10467"/>
            <a:ext cx="12255006" cy="685892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11807" y="260648"/>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Construire une FDR ?</a:t>
            </a:r>
            <a:endParaRPr sz="5400" b="1">
              <a:solidFill>
                <a:schemeClr val="accent5"/>
              </a:solidFill>
              <a:latin typeface="Open Sans Extrabold"/>
              <a:ea typeface="Open Sans Extrabold"/>
              <a:cs typeface="Open Sans Extrabold"/>
            </a:endParaRPr>
          </a:p>
        </p:txBody>
      </p:sp>
      <p:sp>
        <p:nvSpPr>
          <p:cNvPr id="5" name="Rectangle 16" hidden="0"/>
          <p:cNvSpPr/>
          <p:nvPr isPhoto="0" userDrawn="0"/>
        </p:nvSpPr>
        <p:spPr bwMode="auto">
          <a:xfrm>
            <a:off x="999414" y="2996952"/>
            <a:ext cx="10441160" cy="86409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4400" b="1">
                <a:solidFill>
                  <a:schemeClr val="accent5"/>
                </a:solidFill>
              </a:rPr>
              <a:t>Concrètement un exemple ...</a:t>
            </a:r>
            <a:endParaRPr/>
          </a:p>
          <a:p>
            <a:pPr algn="ctr">
              <a:defRPr/>
            </a:pPr>
            <a:endParaRPr lang="fr-FR" sz="4400" b="1">
              <a:solidFill>
                <a:schemeClr val="accent5"/>
              </a:solidFill>
            </a:endParaRPr>
          </a:p>
        </p:txBody>
      </p:sp>
      <p:sp>
        <p:nvSpPr>
          <p:cNvPr id="6" name="Rectangle 5" hidden="0"/>
          <p:cNvSpPr/>
          <p:nvPr isPhoto="0" userDrawn="0"/>
        </p:nvSpPr>
        <p:spPr bwMode="auto">
          <a:xfrm>
            <a:off x="1236579" y="4499107"/>
            <a:ext cx="4685074" cy="77448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Présentation </a:t>
            </a:r>
            <a:endParaRPr/>
          </a:p>
          <a:p>
            <a:pPr>
              <a:defRPr/>
            </a:pPr>
            <a:endParaRPr lang="fr-FR" sz="2400"/>
          </a:p>
        </p:txBody>
      </p:sp>
      <p:pic>
        <p:nvPicPr>
          <p:cNvPr id="7" name="Image 6" hidden="0"/>
          <p:cNvPicPr>
            <a:picLocks noChangeAspect="1"/>
          </p:cNvPicPr>
          <p:nvPr isPhoto="0" userDrawn="0"/>
        </p:nvPicPr>
        <p:blipFill>
          <a:blip r:embed="rId3"/>
          <a:stretch/>
        </p:blipFill>
        <p:spPr bwMode="auto">
          <a:xfrm>
            <a:off x="5656384" y="4117730"/>
            <a:ext cx="3219449" cy="141922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564171" y="479635"/>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Choisir un exemple</a:t>
            </a:r>
            <a:endParaRPr sz="5400" b="1">
              <a:solidFill>
                <a:schemeClr val="accent5"/>
              </a:solidFill>
              <a:latin typeface="Open Sans Extrabold"/>
              <a:ea typeface="Open Sans Extrabold"/>
              <a:cs typeface="Open Sans Extrabold"/>
            </a:endParaRPr>
          </a:p>
        </p:txBody>
      </p:sp>
      <p:pic>
        <p:nvPicPr>
          <p:cNvPr id="5" name="" hidden="0"/>
          <p:cNvPicPr>
            <a:picLocks noChangeAspect="1"/>
          </p:cNvPicPr>
          <p:nvPr isPhoto="0" userDrawn="0"/>
        </p:nvPicPr>
        <p:blipFill>
          <a:blip r:embed="rId3"/>
          <a:stretch/>
        </p:blipFill>
        <p:spPr bwMode="auto">
          <a:xfrm rot="20761411" flipH="0" flipV="0">
            <a:off x="855369" y="3604002"/>
            <a:ext cx="1808862" cy="1816938"/>
          </a:xfrm>
          <a:prstGeom prst="rect">
            <a:avLst/>
          </a:prstGeom>
        </p:spPr>
      </p:pic>
      <p:pic>
        <p:nvPicPr>
          <p:cNvPr id="6" name="Image 6" hidden="0"/>
          <p:cNvPicPr>
            <a:picLocks noChangeAspect="1"/>
          </p:cNvPicPr>
          <p:nvPr isPhoto="0" userDrawn="0"/>
        </p:nvPicPr>
        <p:blipFill>
          <a:blip r:embed="rId4"/>
          <a:stretch/>
        </p:blipFill>
        <p:spPr bwMode="auto">
          <a:xfrm flipH="0" flipV="0">
            <a:off x="4750768" y="2009542"/>
            <a:ext cx="2930330" cy="1291772"/>
          </a:xfrm>
          <a:prstGeom prst="rect">
            <a:avLst/>
          </a:prstGeom>
        </p:spPr>
      </p:pic>
      <p:pic>
        <p:nvPicPr>
          <p:cNvPr id="7" name="" hidden="0"/>
          <p:cNvPicPr>
            <a:picLocks noChangeAspect="1"/>
          </p:cNvPicPr>
          <p:nvPr isPhoto="0" userDrawn="0"/>
        </p:nvPicPr>
        <p:blipFill>
          <a:blip r:embed="rId5"/>
          <a:stretch/>
        </p:blipFill>
        <p:spPr bwMode="auto">
          <a:xfrm rot="20685814" flipH="0" flipV="0">
            <a:off x="1948348" y="1891611"/>
            <a:ext cx="1656477" cy="1656477"/>
          </a:xfrm>
          <a:prstGeom prst="rect">
            <a:avLst/>
          </a:prstGeom>
        </p:spPr>
      </p:pic>
      <p:pic>
        <p:nvPicPr>
          <p:cNvPr id="8" name="" hidden="0"/>
          <p:cNvPicPr>
            <a:picLocks noChangeAspect="1"/>
          </p:cNvPicPr>
          <p:nvPr isPhoto="0" userDrawn="0"/>
        </p:nvPicPr>
        <p:blipFill>
          <a:blip r:embed="rId6"/>
          <a:stretch/>
        </p:blipFill>
        <p:spPr bwMode="auto">
          <a:xfrm rot="354362" flipH="0" flipV="0">
            <a:off x="2995250" y="4562464"/>
            <a:ext cx="3696888" cy="1390260"/>
          </a:xfrm>
          <a:prstGeom prst="rect">
            <a:avLst/>
          </a:prstGeom>
        </p:spPr>
      </p:pic>
      <p:pic>
        <p:nvPicPr>
          <p:cNvPr id="9" name="" hidden="0"/>
          <p:cNvPicPr>
            <a:picLocks noChangeAspect="1"/>
          </p:cNvPicPr>
          <p:nvPr isPhoto="0" userDrawn="0"/>
        </p:nvPicPr>
        <p:blipFill>
          <a:blip r:embed="rId7"/>
          <a:stretch/>
        </p:blipFill>
        <p:spPr bwMode="auto">
          <a:xfrm rot="21125572">
            <a:off x="7186615" y="3217929"/>
            <a:ext cx="3286125" cy="1390649"/>
          </a:xfrm>
          <a:prstGeom prst="rect">
            <a:avLst/>
          </a:prstGeom>
        </p:spPr>
      </p:pic>
      <p:pic>
        <p:nvPicPr>
          <p:cNvPr id="10" name="" hidden="0"/>
          <p:cNvPicPr>
            <a:picLocks noChangeAspect="1"/>
          </p:cNvPicPr>
          <p:nvPr isPhoto="0" userDrawn="0"/>
        </p:nvPicPr>
        <p:blipFill>
          <a:blip r:embed="rId8"/>
          <a:stretch/>
        </p:blipFill>
        <p:spPr bwMode="auto">
          <a:xfrm rot="700853" flipH="0" flipV="0">
            <a:off x="9665250" y="1887950"/>
            <a:ext cx="1022292" cy="1226750"/>
          </a:xfrm>
          <a:prstGeom prst="rect">
            <a:avLst/>
          </a:prstGeom>
        </p:spPr>
      </p:pic>
      <p:pic>
        <p:nvPicPr>
          <p:cNvPr id="11" name="" hidden="0"/>
          <p:cNvPicPr>
            <a:picLocks noChangeAspect="1"/>
          </p:cNvPicPr>
          <p:nvPr isPhoto="0" userDrawn="0"/>
        </p:nvPicPr>
        <p:blipFill>
          <a:blip r:embed="rId9"/>
          <a:stretch/>
        </p:blipFill>
        <p:spPr bwMode="auto">
          <a:xfrm flipH="0" flipV="0">
            <a:off x="8084750" y="5081466"/>
            <a:ext cx="3176316" cy="9757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564172" y="1284075"/>
            <a:ext cx="11063652"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Se lancer</a:t>
            </a:r>
            <a:endParaRPr sz="5400" b="1">
              <a:solidFill>
                <a:schemeClr val="accent5"/>
              </a:solidFill>
              <a:latin typeface="Open Sans Extrabold"/>
              <a:ea typeface="Open Sans Extrabold"/>
              <a:cs typeface="Open Sans Extrabold"/>
            </a:endParaRPr>
          </a:p>
        </p:txBody>
      </p:sp>
      <p:sp>
        <p:nvSpPr>
          <p:cNvPr id="5" name="Rectangle 16" hidden="0"/>
          <p:cNvSpPr/>
          <p:nvPr isPhoto="0" userDrawn="0"/>
        </p:nvSpPr>
        <p:spPr bwMode="auto">
          <a:xfrm>
            <a:off x="999414" y="2996951"/>
            <a:ext cx="10441159" cy="8640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4400" b="1">
                <a:solidFill>
                  <a:schemeClr val="accent5"/>
                </a:solidFill>
              </a:rPr>
              <a:t>Chacun prépare sa feuille de route ...</a:t>
            </a:r>
            <a:endParaRPr/>
          </a:p>
          <a:p>
            <a:pPr algn="ctr">
              <a:defRPr/>
            </a:pPr>
            <a:endParaRPr lang="fr-FR" sz="4400" b="1">
              <a:solidFill>
                <a:schemeClr val="accent5"/>
              </a:solidFill>
            </a:endParaRPr>
          </a:p>
        </p:txBody>
      </p:sp>
      <p:sp>
        <p:nvSpPr>
          <p:cNvPr id="6" name="Rectangle 5" hidden="0"/>
          <p:cNvSpPr/>
          <p:nvPr isPhoto="0" userDrawn="0"/>
        </p:nvSpPr>
        <p:spPr bwMode="auto">
          <a:xfrm>
            <a:off x="1944096" y="4499109"/>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n°5  </a:t>
            </a:r>
            <a:endParaRPr/>
          </a:p>
          <a:p>
            <a:pPr>
              <a:defRPr/>
            </a:pPr>
            <a:endParaRPr lang="fr-FR" sz="2400"/>
          </a:p>
        </p:txBody>
      </p:sp>
      <p:pic>
        <p:nvPicPr>
          <p:cNvPr id="7" name="Image 6" hidden="0"/>
          <p:cNvPicPr>
            <a:picLocks noChangeAspect="1"/>
          </p:cNvPicPr>
          <p:nvPr isPhoto="0" userDrawn="0"/>
        </p:nvPicPr>
        <p:blipFill>
          <a:blip r:embed="rId3"/>
          <a:stretch/>
        </p:blipFill>
        <p:spPr bwMode="auto">
          <a:xfrm>
            <a:off x="6219992" y="4155903"/>
            <a:ext cx="3219448" cy="141922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Rectangle 3" hidden="0"/>
          <p:cNvSpPr/>
          <p:nvPr isPhoto="0" userDrawn="0"/>
        </p:nvSpPr>
        <p:spPr bwMode="auto">
          <a:xfrm>
            <a:off x="121520" y="116316"/>
            <a:ext cx="4912393" cy="45877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600" b="1">
                <a:solidFill>
                  <a:schemeClr val="accent5"/>
                </a:solidFill>
              </a:rPr>
              <a:t>Et le RGPD dans tout ça ?</a:t>
            </a:r>
            <a:endParaRPr/>
          </a:p>
        </p:txBody>
      </p:sp>
      <p:pic>
        <p:nvPicPr>
          <p:cNvPr id="5" name="Image 4" hidden="0"/>
          <p:cNvPicPr>
            <a:picLocks noChangeAspect="1"/>
          </p:cNvPicPr>
          <p:nvPr isPhoto="0" userDrawn="0"/>
        </p:nvPicPr>
        <p:blipFill>
          <a:blip r:embed="rId3"/>
          <a:srcRect l="21547" t="0" r="21093" b="0"/>
          <a:stretch/>
        </p:blipFill>
        <p:spPr bwMode="auto">
          <a:xfrm>
            <a:off x="491035" y="1100953"/>
            <a:ext cx="1904999" cy="1815598"/>
          </a:xfrm>
          <a:prstGeom prst="rect">
            <a:avLst/>
          </a:prstGeom>
        </p:spPr>
      </p:pic>
      <p:sp>
        <p:nvSpPr>
          <p:cNvPr id="6" name="Flèche : droite 5" hidden="0"/>
          <p:cNvSpPr/>
          <p:nvPr isPhoto="0" userDrawn="0"/>
        </p:nvSpPr>
        <p:spPr bwMode="auto">
          <a:xfrm rot="20839171">
            <a:off x="2607759" y="936846"/>
            <a:ext cx="1599481" cy="251603"/>
          </a:xfrm>
          <a:prstGeom prst="rightArrow">
            <a:avLst>
              <a:gd name="adj1" fmla="val 50000"/>
              <a:gd name="adj2" fmla="val 50000"/>
            </a:avLst>
          </a:prstGeom>
          <a:solidFill>
            <a:srgbClr val="F72DA6"/>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7" name="Rectangle 6" hidden="0"/>
          <p:cNvSpPr/>
          <p:nvPr isPhoto="0" userDrawn="0"/>
        </p:nvSpPr>
        <p:spPr bwMode="auto">
          <a:xfrm>
            <a:off x="4394619" y="474243"/>
            <a:ext cx="1365849" cy="69732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F72DA6"/>
                </a:solidFill>
              </a:rPr>
              <a:t>DCP</a:t>
            </a:r>
            <a:endParaRPr/>
          </a:p>
        </p:txBody>
      </p:sp>
      <p:sp>
        <p:nvSpPr>
          <p:cNvPr id="8" name="Flèche : droite 7" hidden="0"/>
          <p:cNvSpPr/>
          <p:nvPr isPhoto="0" userDrawn="0"/>
        </p:nvSpPr>
        <p:spPr bwMode="auto">
          <a:xfrm>
            <a:off x="2795138" y="2008752"/>
            <a:ext cx="1599480" cy="25160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t" anchorCtr="0" forceAA="0" compatLnSpc="0"/>
          <a:lstStyle/>
          <a:p>
            <a:pPr>
              <a:defRPr/>
            </a:pPr>
            <a:endParaRPr>
              <a:solidFill>
                <a:srgbClr val="F72DA6"/>
              </a:solidFill>
            </a:endParaRPr>
          </a:p>
        </p:txBody>
      </p:sp>
      <p:sp>
        <p:nvSpPr>
          <p:cNvPr id="9" name="Rectangle 8" hidden="0"/>
          <p:cNvSpPr/>
          <p:nvPr isPhoto="0" userDrawn="0"/>
        </p:nvSpPr>
        <p:spPr bwMode="auto">
          <a:xfrm>
            <a:off x="2911954" y="1642956"/>
            <a:ext cx="1365849"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a:t>enseignant</a:t>
            </a:r>
            <a:endParaRPr/>
          </a:p>
        </p:txBody>
      </p:sp>
      <p:pic>
        <p:nvPicPr>
          <p:cNvPr id="10" name="Image 9" hidden="0"/>
          <p:cNvPicPr>
            <a:picLocks noChangeAspect="1"/>
          </p:cNvPicPr>
          <p:nvPr isPhoto="0" userDrawn="0"/>
        </p:nvPicPr>
        <p:blipFill>
          <a:blip r:embed="rId4"/>
          <a:srcRect l="14563" t="8336" r="13557" b="8420"/>
          <a:stretch/>
        </p:blipFill>
        <p:spPr bwMode="auto">
          <a:xfrm>
            <a:off x="4879855" y="1280897"/>
            <a:ext cx="2382477" cy="1839412"/>
          </a:xfrm>
          <a:prstGeom prst="rect">
            <a:avLst/>
          </a:prstGeom>
        </p:spPr>
      </p:pic>
      <p:sp>
        <p:nvSpPr>
          <p:cNvPr id="11" name="Flèche : droite 10" hidden="0"/>
          <p:cNvSpPr/>
          <p:nvPr isPhoto="0" userDrawn="0"/>
        </p:nvSpPr>
        <p:spPr bwMode="auto">
          <a:xfrm rot="20819990">
            <a:off x="9202891" y="551997"/>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2" name="Flèche : droite 11" hidden="0"/>
          <p:cNvSpPr/>
          <p:nvPr isPhoto="0" userDrawn="0"/>
        </p:nvSpPr>
        <p:spPr bwMode="auto">
          <a:xfrm rot="20103118">
            <a:off x="7231869" y="1196685"/>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3" name="Rectangle 12" hidden="0"/>
          <p:cNvSpPr/>
          <p:nvPr isPhoto="0" userDrawn="0"/>
        </p:nvSpPr>
        <p:spPr bwMode="auto">
          <a:xfrm>
            <a:off x="7970986" y="553492"/>
            <a:ext cx="1365849"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4" name="Rectangle 13" hidden="0"/>
          <p:cNvSpPr/>
          <p:nvPr isPhoto="0" userDrawn="0"/>
        </p:nvSpPr>
        <p:spPr bwMode="auto">
          <a:xfrm>
            <a:off x="8108247" y="441507"/>
            <a:ext cx="563745" cy="79075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pic>
        <p:nvPicPr>
          <p:cNvPr id="15" name="Image 14" hidden="0"/>
          <p:cNvPicPr>
            <a:picLocks noChangeAspect="1"/>
          </p:cNvPicPr>
          <p:nvPr isPhoto="0" userDrawn="0"/>
        </p:nvPicPr>
        <p:blipFill>
          <a:blip r:embed="rId3"/>
          <a:srcRect l="21547" t="0" r="21093" b="0"/>
          <a:stretch/>
        </p:blipFill>
        <p:spPr bwMode="auto">
          <a:xfrm>
            <a:off x="491034" y="1100952"/>
            <a:ext cx="1904999" cy="1815597"/>
          </a:xfrm>
          <a:prstGeom prst="rect">
            <a:avLst/>
          </a:prstGeom>
        </p:spPr>
      </p:pic>
      <p:pic>
        <p:nvPicPr>
          <p:cNvPr id="16" name="Image 15" hidden="0"/>
          <p:cNvPicPr>
            <a:picLocks noChangeAspect="1"/>
          </p:cNvPicPr>
          <p:nvPr isPhoto="0" userDrawn="0"/>
        </p:nvPicPr>
        <p:blipFill>
          <a:blip r:embed="rId3"/>
          <a:srcRect l="21547" t="0" r="21093" b="0"/>
          <a:stretch/>
        </p:blipFill>
        <p:spPr bwMode="auto">
          <a:xfrm>
            <a:off x="10089391" y="141177"/>
            <a:ext cx="865235" cy="824629"/>
          </a:xfrm>
          <a:prstGeom prst="rect">
            <a:avLst/>
          </a:prstGeom>
        </p:spPr>
      </p:pic>
      <p:sp>
        <p:nvSpPr>
          <p:cNvPr id="17" name="Rectangle 16" hidden="0"/>
          <p:cNvSpPr/>
          <p:nvPr isPhoto="0" userDrawn="0"/>
        </p:nvSpPr>
        <p:spPr bwMode="auto">
          <a:xfrm>
            <a:off x="8390118" y="2008752"/>
            <a:ext cx="1176624"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8" name="Rectangle 17" hidden="0"/>
          <p:cNvSpPr/>
          <p:nvPr isPhoto="0" userDrawn="0"/>
        </p:nvSpPr>
        <p:spPr bwMode="auto">
          <a:xfrm>
            <a:off x="10112794" y="40705"/>
            <a:ext cx="818430" cy="122986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19" name="Rectangle 18" hidden="0"/>
          <p:cNvSpPr/>
          <p:nvPr isPhoto="0" userDrawn="0"/>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0" name="Rectangle 19" hidden="0"/>
          <p:cNvSpPr/>
          <p:nvPr isPhoto="0" userDrawn="0"/>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1" name="Rectangle 20" hidden="0"/>
          <p:cNvSpPr/>
          <p:nvPr isPhoto="0" userDrawn="0"/>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2" name="Rectangle 21" hidden="0"/>
          <p:cNvSpPr/>
          <p:nvPr isPhoto="0" userDrawn="0"/>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3" name="Flèche : droite 22" hidden="0"/>
          <p:cNvSpPr/>
          <p:nvPr isPhoto="0" userDrawn="0"/>
        </p:nvSpPr>
        <p:spPr bwMode="auto">
          <a:xfrm rot="755960">
            <a:off x="9261713" y="262682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4" name="Flèche : droite 23" hidden="0"/>
          <p:cNvSpPr/>
          <p:nvPr isPhoto="0" userDrawn="0"/>
        </p:nvSpPr>
        <p:spPr bwMode="auto">
          <a:xfrm rot="20819990">
            <a:off x="9671233" y="1784229"/>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5" name="Flèche : droite 24" hidden="0"/>
          <p:cNvSpPr/>
          <p:nvPr isPhoto="0" userDrawn="0"/>
        </p:nvSpPr>
        <p:spPr bwMode="auto">
          <a:xfrm>
            <a:off x="7505131" y="221210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pic>
        <p:nvPicPr>
          <p:cNvPr id="26" name="Image 25" hidden="0"/>
          <p:cNvPicPr>
            <a:picLocks noChangeAspect="1"/>
          </p:cNvPicPr>
          <p:nvPr isPhoto="0" userDrawn="0"/>
        </p:nvPicPr>
        <p:blipFill>
          <a:blip r:embed="rId5"/>
          <a:stretch/>
        </p:blipFill>
        <p:spPr bwMode="auto">
          <a:xfrm>
            <a:off x="10543941" y="1171572"/>
            <a:ext cx="1069807" cy="1069807"/>
          </a:xfrm>
          <a:prstGeom prst="rect">
            <a:avLst/>
          </a:prstGeom>
        </p:spPr>
      </p:pic>
      <p:sp>
        <p:nvSpPr>
          <p:cNvPr id="27" name="Rectangle 26" hidden="0"/>
          <p:cNvSpPr/>
          <p:nvPr isPhoto="0" userDrawn="0"/>
        </p:nvSpPr>
        <p:spPr bwMode="auto">
          <a:xfrm>
            <a:off x="8390118" y="2008752"/>
            <a:ext cx="1176623"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28" name="Rectangle 27" hidden="0"/>
          <p:cNvSpPr/>
          <p:nvPr isPhoto="0" userDrawn="0"/>
        </p:nvSpPr>
        <p:spPr bwMode="auto">
          <a:xfrm>
            <a:off x="10155733" y="2551332"/>
            <a:ext cx="1846222"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16C967"/>
                </a:solidFill>
              </a:rPr>
              <a:t>sinon...</a:t>
            </a:r>
            <a:endParaRPr sz="3600" b="1">
              <a:solidFill>
                <a:srgbClr val="F72DA6"/>
              </a:solidFill>
            </a:endParaRPr>
          </a:p>
        </p:txBody>
      </p:sp>
      <p:sp>
        <p:nvSpPr>
          <p:cNvPr id="29" name="Rectangle 28" hidden="0"/>
          <p:cNvSpPr/>
          <p:nvPr isPhoto="0" userDrawn="0"/>
        </p:nvSpPr>
        <p:spPr bwMode="auto">
          <a:xfrm>
            <a:off x="446666" y="3248660"/>
            <a:ext cx="11359049" cy="36406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3879" indent="-283879">
              <a:buFont typeface="Arial"/>
              <a:buChar char="•"/>
              <a:defRPr/>
            </a:pPr>
            <a:r>
              <a:rPr sz="2600"/>
              <a:t>Information et demande d'accord au CE qui est responsable de traitement. </a:t>
            </a:r>
            <a:r>
              <a:rPr sz="2600" b="1"/>
              <a:t>Si refus, pas d'utilisation de l'application possible</a:t>
            </a:r>
            <a:r>
              <a:rPr sz="2600"/>
              <a:t>.</a:t>
            </a:r>
            <a:endParaRPr/>
          </a:p>
          <a:p>
            <a:pPr marL="283879" indent="-283879">
              <a:buFont typeface="Arial"/>
              <a:buChar char="•"/>
              <a:defRPr/>
            </a:pPr>
            <a:r>
              <a:rPr sz="2600"/>
              <a:t>Si </a:t>
            </a:r>
            <a:r>
              <a:rPr sz="2600" b="1"/>
              <a:t>accord </a:t>
            </a:r>
            <a:r>
              <a:rPr sz="2600"/>
              <a:t>: </a:t>
            </a:r>
            <a:endParaRPr/>
          </a:p>
          <a:p>
            <a:pPr marL="683929" lvl="1" indent="-283879">
              <a:buFont typeface="Arial"/>
              <a:buChar char="•"/>
              <a:defRPr/>
            </a:pPr>
            <a:r>
              <a:rPr sz="2600"/>
              <a:t>inscription au registre de traitement de l'établissement.</a:t>
            </a:r>
            <a:endParaRPr/>
          </a:p>
          <a:p>
            <a:pPr marL="683929" lvl="1" indent="-283879">
              <a:buFont typeface="Arial"/>
              <a:buChar char="•"/>
              <a:defRPr/>
            </a:pPr>
            <a:r>
              <a:rPr sz="2600"/>
              <a:t>Obligation d'information aux familles.</a:t>
            </a:r>
            <a:endParaRPr/>
          </a:p>
          <a:p>
            <a:pPr marL="683929" lvl="1" indent="-283879">
              <a:buFont typeface="Arial"/>
              <a:buChar char="•"/>
              <a:defRPr/>
            </a:pPr>
            <a:r>
              <a:rPr sz="2600"/>
              <a:t>En fonction des DCP récoltées, du lieu d'hébergement...  : recueil du consentement de l'élève et de sa famille. Si refus, obligation de fournir une solution équitable pour l'élève.</a:t>
            </a:r>
            <a:endParaRPr/>
          </a:p>
          <a:p>
            <a:pPr algn="ctr">
              <a:defRPr/>
            </a:pPr>
            <a:r>
              <a:rPr b="1">
                <a:solidFill>
                  <a:srgbClr val="FF0000"/>
                </a:solidFill>
              </a:rPr>
              <a:t>En cas de doute, demander au DPD de l'académie.</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Image 3" hidden="0"/>
          <p:cNvPicPr>
            <a:picLocks noChangeAspect="1"/>
          </p:cNvPicPr>
          <p:nvPr isPhoto="0" userDrawn="0"/>
        </p:nvPicPr>
        <p:blipFill>
          <a:blip r:embed="rId2"/>
          <a:stretch/>
        </p:blipFill>
        <p:spPr bwMode="auto">
          <a:xfrm>
            <a:off x="-9715" y="7390"/>
            <a:ext cx="12232346" cy="685493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flipH="0" flipV="0">
            <a:off x="622251" y="2828982"/>
            <a:ext cx="11063651" cy="243141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D'autres exemples de présentation ...</a:t>
            </a:r>
            <a:endParaRPr sz="5400" b="1">
              <a:solidFill>
                <a:schemeClr val="accent5"/>
              </a:solidFill>
              <a:latin typeface="Open Sans Extrabold"/>
              <a:ea typeface="Open Sans Extrabold"/>
              <a:cs typeface="Open Sans Extrabold"/>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07368" y="258238"/>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distanciel en maths</a:t>
            </a:r>
            <a:endParaRPr sz="3600" b="1">
              <a:solidFill>
                <a:schemeClr val="accent5"/>
              </a:solidFill>
              <a:latin typeface="Open Sans Extrabold"/>
              <a:ea typeface="Open Sans Extrabold"/>
              <a:cs typeface="Open Sans Extrabold"/>
            </a:endParaRPr>
          </a:p>
        </p:txBody>
      </p:sp>
      <p:sp>
        <p:nvSpPr>
          <p:cNvPr id="5" name="Rectangle 5" hidden="0"/>
          <p:cNvSpPr/>
          <p:nvPr isPhoto="0" userDrawn="0"/>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hidden="0"/>
          <p:cNvPicPr>
            <a:picLocks noChangeAspect="1"/>
          </p:cNvPicPr>
          <p:nvPr isPhoto="0" userDrawn="0"/>
        </p:nvPicPr>
        <p:blipFill>
          <a:blip r:embed="rId2"/>
          <a:stretch/>
        </p:blipFill>
        <p:spPr bwMode="auto">
          <a:xfrm>
            <a:off x="1823688" y="890539"/>
            <a:ext cx="8829237" cy="5677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07367" y="258237"/>
            <a:ext cx="11063652"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distanciel en maths</a:t>
            </a:r>
            <a:r>
              <a:rPr sz="3600" b="1">
                <a:solidFill>
                  <a:schemeClr val="accent5"/>
                </a:solidFill>
                <a:latin typeface="Open Sans Extrabold"/>
                <a:ea typeface="Open Sans Extrabold"/>
                <a:cs typeface="Open Sans Extrabold"/>
              </a:rPr>
              <a:t> (suite)</a:t>
            </a:r>
            <a:endParaRPr/>
          </a:p>
        </p:txBody>
      </p:sp>
      <p:sp>
        <p:nvSpPr>
          <p:cNvPr id="5" name="Rectangle 5" hidden="0"/>
          <p:cNvSpPr/>
          <p:nvPr isPhoto="0" userDrawn="0"/>
        </p:nvSpPr>
        <p:spPr bwMode="auto">
          <a:xfrm>
            <a:off x="3863750" y="4499109"/>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hidden="0"/>
          <p:cNvPicPr>
            <a:picLocks noChangeAspect="1"/>
          </p:cNvPicPr>
          <p:nvPr isPhoto="0" userDrawn="0"/>
        </p:nvPicPr>
        <p:blipFill>
          <a:blip r:embed="rId2"/>
          <a:stretch/>
        </p:blipFill>
        <p:spPr bwMode="auto">
          <a:xfrm>
            <a:off x="766646" y="860095"/>
            <a:ext cx="10547030" cy="590033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335360" y="88215"/>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distanciel en STI</a:t>
            </a:r>
            <a:endParaRPr sz="3600" b="1">
              <a:solidFill>
                <a:schemeClr val="accent5"/>
              </a:solidFill>
              <a:latin typeface="Open Sans Extrabold"/>
              <a:ea typeface="Open Sans Extrabold"/>
              <a:cs typeface="Open Sans Extrabold"/>
            </a:endParaRPr>
          </a:p>
        </p:txBody>
      </p:sp>
      <p:sp>
        <p:nvSpPr>
          <p:cNvPr id="5" name="Rectangle 5" hidden="0"/>
          <p:cNvSpPr/>
          <p:nvPr isPhoto="0" userDrawn="0"/>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hidden="0"/>
          <p:cNvPicPr>
            <a:picLocks noChangeAspect="1"/>
          </p:cNvPicPr>
          <p:nvPr isPhoto="0" userDrawn="0"/>
        </p:nvPicPr>
        <p:blipFill>
          <a:blip r:embed="rId2"/>
          <a:stretch/>
        </p:blipFill>
        <p:spPr bwMode="auto">
          <a:xfrm>
            <a:off x="1061886" y="625622"/>
            <a:ext cx="10160214" cy="618911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335360" y="88215"/>
            <a:ext cx="11161240"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distanciel en STI (suite)</a:t>
            </a:r>
            <a:endParaRPr sz="3600" b="1">
              <a:solidFill>
                <a:schemeClr val="accent5"/>
              </a:solidFill>
              <a:latin typeface="Open Sans Extrabold"/>
              <a:ea typeface="Open Sans Extrabold"/>
              <a:cs typeface="Open Sans Extrabold"/>
            </a:endParaRPr>
          </a:p>
        </p:txBody>
      </p:sp>
      <p:sp>
        <p:nvSpPr>
          <p:cNvPr id="5" name="Rectangle 5" hidden="0"/>
          <p:cNvSpPr/>
          <p:nvPr isPhoto="0" userDrawn="0"/>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hidden="0"/>
          <p:cNvPicPr>
            <a:picLocks noChangeAspect="1"/>
          </p:cNvPicPr>
          <p:nvPr isPhoto="0" userDrawn="0"/>
        </p:nvPicPr>
        <p:blipFill>
          <a:blip r:embed="rId2"/>
          <a:stretch/>
        </p:blipFill>
        <p:spPr bwMode="auto">
          <a:xfrm>
            <a:off x="1788841" y="625622"/>
            <a:ext cx="8875701" cy="63363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Image 3" hidden="0"/>
          <p:cNvPicPr>
            <a:picLocks noChangeAspect="1"/>
          </p:cNvPicPr>
          <p:nvPr isPhoto="0" userDrawn="0"/>
        </p:nvPicPr>
        <p:blipFill>
          <a:blip r:embed="rId2"/>
          <a:stretch/>
        </p:blipFill>
        <p:spPr bwMode="auto">
          <a:xfrm>
            <a:off x="3920337" y="168670"/>
            <a:ext cx="4279898" cy="1422398"/>
          </a:xfrm>
          <a:prstGeom prst="rect">
            <a:avLst/>
          </a:prstGeom>
        </p:spPr>
      </p:pic>
      <p:sp>
        <p:nvSpPr>
          <p:cNvPr id="5" name="Rectangle 4" hidden="0"/>
          <p:cNvSpPr/>
          <p:nvPr isPhoto="0" userDrawn="0"/>
        </p:nvSpPr>
        <p:spPr bwMode="auto">
          <a:xfrm>
            <a:off x="764998" y="1865311"/>
            <a:ext cx="10590611" cy="57915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61849" indent="-261849" algn="ctr">
              <a:buFont typeface="Wingdings"/>
              <a:buChar char="ü"/>
              <a:defRPr/>
            </a:pPr>
            <a:r>
              <a:rPr lang="fr-FR" sz="1600" b="0" i="0" u="none">
                <a:solidFill>
                  <a:srgbClr val="595959"/>
                </a:solidFill>
                <a:latin typeface="Ubuntu"/>
                <a:ea typeface="Ubuntu"/>
                <a:cs typeface="Ubuntu"/>
              </a:rPr>
              <a:t>Un groupe créé pour accompagner la TVP sur des entrées pédagogiques</a:t>
            </a:r>
            <a:endParaRPr/>
          </a:p>
          <a:p>
            <a:pPr marL="261849" indent="-261849" algn="ctr">
              <a:buFont typeface="Wingdings"/>
              <a:buChar char="ü"/>
              <a:defRPr/>
            </a:pPr>
            <a:r>
              <a:rPr lang="fr-FR" sz="1600" b="0" i="0" u="none">
                <a:solidFill>
                  <a:srgbClr val="595959"/>
                </a:solidFill>
                <a:latin typeface="Ubuntu"/>
                <a:ea typeface="Ubuntu"/>
                <a:cs typeface="Ubuntu"/>
              </a:rPr>
              <a:t>Porté par le collège des IEN avec des formateurs de toutes les disciplines</a:t>
            </a:r>
            <a:endParaRPr/>
          </a:p>
        </p:txBody>
      </p:sp>
      <p:pic>
        <p:nvPicPr>
          <p:cNvPr id="6" name="Image 5" hidden="0"/>
          <p:cNvPicPr>
            <a:picLocks noChangeAspect="1"/>
          </p:cNvPicPr>
          <p:nvPr isPhoto="0" userDrawn="0"/>
        </p:nvPicPr>
        <p:blipFill>
          <a:blip r:embed="rId3"/>
          <a:stretch/>
        </p:blipFill>
        <p:spPr bwMode="auto">
          <a:xfrm>
            <a:off x="318514" y="3047041"/>
            <a:ext cx="3198443" cy="2729706"/>
          </a:xfrm>
          <a:prstGeom prst="rect">
            <a:avLst/>
          </a:prstGeom>
        </p:spPr>
      </p:pic>
      <p:pic>
        <p:nvPicPr>
          <p:cNvPr id="7" name="Image 6" hidden="0"/>
          <p:cNvPicPr>
            <a:picLocks noChangeAspect="1"/>
          </p:cNvPicPr>
          <p:nvPr isPhoto="0" userDrawn="0"/>
        </p:nvPicPr>
        <p:blipFill>
          <a:blip r:embed="rId4"/>
          <a:stretch/>
        </p:blipFill>
        <p:spPr bwMode="auto">
          <a:xfrm>
            <a:off x="4423178" y="3047041"/>
            <a:ext cx="3274218" cy="3110506"/>
          </a:xfrm>
          <a:prstGeom prst="rect">
            <a:avLst/>
          </a:prstGeom>
        </p:spPr>
      </p:pic>
      <p:pic>
        <p:nvPicPr>
          <p:cNvPr id="8" name="Image 7" hidden="0"/>
          <p:cNvPicPr>
            <a:picLocks noChangeAspect="1"/>
          </p:cNvPicPr>
          <p:nvPr isPhoto="0" userDrawn="0"/>
        </p:nvPicPr>
        <p:blipFill>
          <a:blip r:embed="rId5"/>
          <a:stretch/>
        </p:blipFill>
        <p:spPr bwMode="auto">
          <a:xfrm>
            <a:off x="8450261" y="3001543"/>
            <a:ext cx="3318095" cy="31560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07368" y="2123867"/>
            <a:ext cx="3960440" cy="26102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présentiel en STI sur support technique</a:t>
            </a:r>
            <a:endParaRPr sz="3600" b="1">
              <a:solidFill>
                <a:schemeClr val="accent5"/>
              </a:solidFill>
              <a:latin typeface="Open Sans Extrabold"/>
              <a:ea typeface="Open Sans Extrabold"/>
              <a:cs typeface="Open Sans Extrabold"/>
            </a:endParaRPr>
          </a:p>
        </p:txBody>
      </p:sp>
      <p:sp>
        <p:nvSpPr>
          <p:cNvPr id="5" name="Rectangle 5" hidden="0"/>
          <p:cNvSpPr/>
          <p:nvPr isPhoto="0" userDrawn="0"/>
        </p:nvSpPr>
        <p:spPr bwMode="auto">
          <a:xfrm>
            <a:off x="3863750" y="4499109"/>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2" hidden="0"/>
          <p:cNvPicPr>
            <a:picLocks noChangeAspect="1"/>
          </p:cNvPicPr>
          <p:nvPr isPhoto="0" userDrawn="0"/>
        </p:nvPicPr>
        <p:blipFill>
          <a:blip r:embed="rId2"/>
          <a:stretch/>
        </p:blipFill>
        <p:spPr bwMode="auto">
          <a:xfrm>
            <a:off x="5544059" y="14068"/>
            <a:ext cx="4848301"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07367" y="130560"/>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FDT en présentiel en maths</a:t>
            </a:r>
            <a:endParaRPr sz="3600" b="1">
              <a:solidFill>
                <a:schemeClr val="accent5"/>
              </a:solidFill>
              <a:latin typeface="Open Sans Extrabold"/>
              <a:ea typeface="Open Sans Extrabold"/>
              <a:cs typeface="Open Sans Extrabold"/>
            </a:endParaRPr>
          </a:p>
        </p:txBody>
      </p:sp>
      <p:sp>
        <p:nvSpPr>
          <p:cNvPr id="5" name="Rectangle 5" hidden="0"/>
          <p:cNvSpPr/>
          <p:nvPr isPhoto="0" userDrawn="0"/>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hidden="0"/>
          <p:cNvPicPr>
            <a:picLocks noChangeAspect="1"/>
          </p:cNvPicPr>
          <p:nvPr isPhoto="0" userDrawn="0"/>
        </p:nvPicPr>
        <p:blipFill>
          <a:blip r:embed="rId2"/>
          <a:stretch/>
        </p:blipFill>
        <p:spPr bwMode="auto">
          <a:xfrm>
            <a:off x="1201416" y="716843"/>
            <a:ext cx="9823216" cy="603661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07367" y="130559"/>
            <a:ext cx="11063652"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PDT en présentiel en maths</a:t>
            </a:r>
            <a:endParaRPr sz="3600" b="1">
              <a:solidFill>
                <a:schemeClr val="accent5"/>
              </a:solidFill>
              <a:latin typeface="Open Sans Extrabold"/>
              <a:ea typeface="Open Sans Extrabold"/>
              <a:cs typeface="Open Sans Extrabold"/>
            </a:endParaRPr>
          </a:p>
        </p:txBody>
      </p:sp>
      <p:sp>
        <p:nvSpPr>
          <p:cNvPr id="5" name="Rectangle 5" hidden="0"/>
          <p:cNvSpPr/>
          <p:nvPr isPhoto="0" userDrawn="0"/>
        </p:nvSpPr>
        <p:spPr bwMode="auto">
          <a:xfrm>
            <a:off x="3863750" y="4499109"/>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hidden="0"/>
          <p:cNvPicPr>
            <a:picLocks noChangeAspect="1"/>
          </p:cNvPicPr>
          <p:nvPr isPhoto="0" userDrawn="0"/>
        </p:nvPicPr>
        <p:blipFill>
          <a:blip r:embed="rId2"/>
          <a:srcRect l="5240" t="0" r="6625" b="792"/>
          <a:stretch/>
        </p:blipFill>
        <p:spPr bwMode="auto">
          <a:xfrm>
            <a:off x="1686692" y="667967"/>
            <a:ext cx="8637483" cy="607674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07368" y="34854"/>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PDT en distanciel en Français</a:t>
            </a:r>
            <a:endParaRPr sz="3600" b="1">
              <a:solidFill>
                <a:schemeClr val="accent5"/>
              </a:solidFill>
              <a:latin typeface="Open Sans Extrabold"/>
              <a:ea typeface="Open Sans Extrabold"/>
              <a:cs typeface="Open Sans Extrabold"/>
            </a:endParaRPr>
          </a:p>
        </p:txBody>
      </p:sp>
      <p:sp>
        <p:nvSpPr>
          <p:cNvPr id="5" name="Rectangle 5" hidden="0"/>
          <p:cNvSpPr/>
          <p:nvPr isPhoto="0" userDrawn="0"/>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hidden="0"/>
          <p:cNvPicPr>
            <a:picLocks noChangeAspect="1"/>
          </p:cNvPicPr>
          <p:nvPr isPhoto="0" userDrawn="0"/>
        </p:nvPicPr>
        <p:blipFill>
          <a:blip r:embed="rId2"/>
          <a:stretch/>
        </p:blipFill>
        <p:spPr bwMode="auto">
          <a:xfrm>
            <a:off x="1749980" y="572261"/>
            <a:ext cx="8743254" cy="619826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07368" y="2732203"/>
            <a:ext cx="4896544" cy="27696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PDT  en présentiel en STI</a:t>
            </a:r>
            <a:endParaRPr/>
          </a:p>
          <a:p>
            <a:pPr algn="ctr">
              <a:defRPr/>
            </a:pPr>
            <a:r>
              <a:rPr lang="fr-FR" sz="3600" b="1">
                <a:solidFill>
                  <a:schemeClr val="accent5"/>
                </a:solidFill>
                <a:latin typeface="Open Sans Extrabold"/>
                <a:ea typeface="Open Sans Extrabold"/>
                <a:cs typeface="Open Sans Extrabold"/>
              </a:rPr>
              <a:t>Sur support technique</a:t>
            </a:r>
            <a:endParaRPr sz="3600" b="1">
              <a:solidFill>
                <a:schemeClr val="accent5"/>
              </a:solidFill>
              <a:latin typeface="Open Sans Extrabold"/>
              <a:ea typeface="Open Sans Extrabold"/>
              <a:cs typeface="Open Sans Extrabold"/>
            </a:endParaRPr>
          </a:p>
        </p:txBody>
      </p:sp>
      <p:sp>
        <p:nvSpPr>
          <p:cNvPr id="5" name="Rectangle 5" hidden="0"/>
          <p:cNvSpPr/>
          <p:nvPr isPhoto="0" userDrawn="0"/>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2" hidden="0"/>
          <p:cNvPicPr>
            <a:picLocks noChangeAspect="1"/>
          </p:cNvPicPr>
          <p:nvPr isPhoto="0" userDrawn="0"/>
        </p:nvPicPr>
        <p:blipFill>
          <a:blip r:embed="rId2"/>
          <a:stretch/>
        </p:blipFill>
        <p:spPr bwMode="auto">
          <a:xfrm>
            <a:off x="5303912" y="0"/>
            <a:ext cx="4896544" cy="69262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3" hidden="0"/>
          <p:cNvSpPr/>
          <p:nvPr isPhoto="0" userDrawn="0"/>
        </p:nvSpPr>
        <p:spPr bwMode="auto">
          <a:xfrm>
            <a:off x="2223431" y="453076"/>
            <a:ext cx="2155468"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400" b="1" u="sng">
                <a:solidFill>
                  <a:srgbClr val="16C967"/>
                </a:solidFill>
              </a:rPr>
              <a:t>OBJECTIFS</a:t>
            </a:r>
            <a:endParaRPr/>
          </a:p>
        </p:txBody>
      </p:sp>
      <p:sp>
        <p:nvSpPr>
          <p:cNvPr id="5" name="Rectangle 4" hidden="0"/>
          <p:cNvSpPr/>
          <p:nvPr isPhoto="0" userDrawn="0"/>
        </p:nvSpPr>
        <p:spPr bwMode="auto">
          <a:xfrm>
            <a:off x="7361967" y="453075"/>
            <a:ext cx="3584218" cy="4657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400" b="1" u="sng">
                <a:solidFill>
                  <a:srgbClr val="F72DA6"/>
                </a:solidFill>
              </a:rPr>
              <a:t>TEMPS FORTS</a:t>
            </a:r>
            <a:endParaRPr u="sng"/>
          </a:p>
        </p:txBody>
      </p:sp>
      <p:sp>
        <p:nvSpPr>
          <p:cNvPr id="6" name="Rectangle 5" hidden="0"/>
          <p:cNvSpPr/>
          <p:nvPr isPhoto="0" userDrawn="0"/>
        </p:nvSpPr>
        <p:spPr bwMode="auto">
          <a:xfrm flipH="0" flipV="0">
            <a:off x="383925" y="1045426"/>
            <a:ext cx="6006649" cy="54710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349965" indent="-349965">
              <a:lnSpc>
                <a:spcPct val="114999"/>
              </a:lnSpc>
              <a:buFont typeface="Wingdings"/>
              <a:buChar char="ü"/>
              <a:defRPr/>
            </a:pPr>
            <a:r>
              <a:rPr lang="fr-FR" sz="2000">
                <a:latin typeface="Ubuntu"/>
                <a:ea typeface="Ubuntu"/>
                <a:cs typeface="Ubuntu"/>
              </a:rPr>
              <a:t>Découvrir l'historique, les notions et </a:t>
            </a:r>
            <a:r>
              <a:rPr lang="fr-FR" sz="2000" b="0" i="0" u="none" strike="noStrike" cap="none" spc="0">
                <a:solidFill>
                  <a:schemeClr val="tx1"/>
                </a:solidFill>
                <a:latin typeface="Ubuntu"/>
                <a:ea typeface="Ubuntu"/>
                <a:cs typeface="Ubuntu"/>
              </a:rPr>
              <a:t>les principes</a:t>
            </a:r>
            <a:r>
              <a:rPr lang="fr-FR" sz="2000">
                <a:latin typeface="Ubuntu"/>
                <a:ea typeface="Ubuntu"/>
                <a:cs typeface="Ubuntu"/>
              </a:rPr>
              <a:t> de création de feuilles de route/ plan de travail</a:t>
            </a:r>
            <a:endParaRPr/>
          </a:p>
          <a:p>
            <a:pPr marL="349965" indent="-349965">
              <a:lnSpc>
                <a:spcPct val="114999"/>
              </a:lnSpc>
              <a:buFont typeface="Wingdings"/>
              <a:buChar char="ü"/>
              <a:defRPr/>
            </a:pP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Concevoir sa feuille de route / son plan de travail et réfléchir à leur utilisation en présentiel et en distanciel, </a:t>
            </a:r>
            <a:r>
              <a:rPr lang="fr-FR" sz="2000" b="0" i="0" u="none" strike="noStrike" cap="none" spc="0">
                <a:solidFill>
                  <a:schemeClr val="tx1"/>
                </a:solidFill>
                <a:latin typeface="Ubuntu"/>
                <a:ea typeface="Ubuntu"/>
                <a:cs typeface="Ubuntu"/>
              </a:rPr>
              <a:t>avec les apports des neurosciences</a:t>
            </a:r>
            <a:endParaRPr/>
          </a:p>
          <a:p>
            <a:pPr marL="349965" indent="-349965">
              <a:lnSpc>
                <a:spcPct val="114999"/>
              </a:lnSpc>
              <a:buFont typeface="Wingdings"/>
              <a:buChar char="ü"/>
              <a:defRPr/>
            </a:pP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Intégrer des outils numériques et des liens</a:t>
            </a:r>
            <a:endParaRPr lang="fr-FR" sz="2000">
              <a:latin typeface="Ubuntu"/>
              <a:ea typeface="Ubuntu"/>
              <a:cs typeface="Ubuntu"/>
            </a:endParaRPr>
          </a:p>
          <a:p>
            <a:pPr marL="349965" indent="-349965">
              <a:lnSpc>
                <a:spcPct val="114999"/>
              </a:lnSpc>
              <a:buFont typeface="Wingdings"/>
              <a:buChar char="ü"/>
              <a:defRPr/>
            </a:pP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Partager et diffuser ses créations</a:t>
            </a:r>
            <a:endParaRPr lang="fr-FR" sz="2000">
              <a:latin typeface="Ubuntu"/>
              <a:ea typeface="Ubuntu"/>
              <a:cs typeface="Ubuntu"/>
            </a:endParaRPr>
          </a:p>
          <a:p>
            <a:pPr marL="349965" indent="-349965">
              <a:lnSpc>
                <a:spcPct val="114999"/>
              </a:lnSpc>
              <a:buFont typeface="Wingdings"/>
              <a:buChar char="ü"/>
              <a:defRPr/>
            </a:pP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Exemples de plan de travail et de feuilles de route </a:t>
            </a:r>
            <a:endParaRPr/>
          </a:p>
          <a:p>
            <a:pPr>
              <a:lnSpc>
                <a:spcPct val="114999"/>
              </a:lnSpc>
              <a:defRPr/>
            </a:pPr>
            <a:endParaRPr/>
          </a:p>
        </p:txBody>
      </p:sp>
      <p:sp>
        <p:nvSpPr>
          <p:cNvPr id="7" name="Rectangle 7" hidden="0"/>
          <p:cNvSpPr/>
          <p:nvPr isPhoto="0" userDrawn="0"/>
        </p:nvSpPr>
        <p:spPr bwMode="auto">
          <a:xfrm flipH="0" flipV="0">
            <a:off x="6888806" y="1091890"/>
            <a:ext cx="4786314" cy="528521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3879" indent="-283879">
              <a:lnSpc>
                <a:spcPct val="150000"/>
              </a:lnSpc>
              <a:buFont typeface="Wingdings"/>
              <a:buChar char="ü"/>
              <a:defRPr/>
            </a:pPr>
            <a:r>
              <a:rPr u="sng"/>
              <a:t>Atelier 1</a:t>
            </a:r>
            <a:r>
              <a:rPr/>
              <a:t> : Wooclap "Bonjour à tous!"</a:t>
            </a:r>
            <a:endParaRPr/>
          </a:p>
          <a:p>
            <a:pPr algn="ctr">
              <a:lnSpc>
                <a:spcPct val="150000"/>
              </a:lnSpc>
              <a:defRPr/>
            </a:pPr>
            <a:endParaRPr/>
          </a:p>
          <a:p>
            <a:pPr marL="283879" indent="-283879">
              <a:lnSpc>
                <a:spcPct val="150000"/>
              </a:lnSpc>
              <a:buFont typeface="Wingdings"/>
              <a:buChar char="ü"/>
              <a:defRPr/>
            </a:pPr>
            <a:r>
              <a:rPr u="sng"/>
              <a:t>Atelier 2</a:t>
            </a:r>
            <a:r>
              <a:rPr u="none"/>
              <a:t> </a:t>
            </a:r>
            <a:r>
              <a:rPr/>
              <a:t>: Wooclap Usages et difficultés</a:t>
            </a:r>
            <a:endParaRPr/>
          </a:p>
          <a:p>
            <a:pPr marL="283878" indent="-283878">
              <a:lnSpc>
                <a:spcPct val="150000"/>
              </a:lnSpc>
              <a:buFont typeface="Wingdings"/>
              <a:buChar char="ü"/>
              <a:defRPr/>
            </a:pPr>
            <a:endParaRPr/>
          </a:p>
          <a:p>
            <a:pPr marL="283878" indent="-283878">
              <a:lnSpc>
                <a:spcPct val="150000"/>
              </a:lnSpc>
              <a:buFont typeface="Wingdings"/>
              <a:buChar char="ü"/>
              <a:defRPr/>
            </a:pPr>
            <a:r>
              <a:rPr u="sng"/>
              <a:t>Atelier 3</a:t>
            </a:r>
            <a:r>
              <a:rPr/>
              <a:t> : </a:t>
            </a:r>
            <a:r>
              <a:rPr/>
              <a:t>Genialy "Concrètement"</a:t>
            </a:r>
            <a:endParaRPr/>
          </a:p>
          <a:p>
            <a:pPr marL="283878" indent="-283878">
              <a:lnSpc>
                <a:spcPct val="150000"/>
              </a:lnSpc>
              <a:buFont typeface="Wingdings"/>
              <a:buChar char="ü"/>
              <a:defRPr/>
            </a:pPr>
            <a:endParaRPr/>
          </a:p>
          <a:p>
            <a:pPr marL="283878" indent="-283878">
              <a:lnSpc>
                <a:spcPct val="150000"/>
              </a:lnSpc>
              <a:buFont typeface="Wingdings"/>
              <a:buChar char="ü"/>
              <a:defRPr/>
            </a:pPr>
            <a:r>
              <a:rPr lang="fr-FR" sz="1800" b="0" i="0" u="sng" strike="noStrike" cap="none" spc="0">
                <a:solidFill>
                  <a:schemeClr val="tx1"/>
                </a:solidFill>
                <a:latin typeface="+mn-lt"/>
                <a:ea typeface="+mn-ea"/>
                <a:cs typeface="+mn-cs"/>
              </a:rPr>
              <a:t>Atelier 4</a:t>
            </a:r>
            <a:r>
              <a:rPr lang="fr-FR" sz="1800" b="0" i="0" u="none" strike="noStrike" cap="none" spc="0">
                <a:solidFill>
                  <a:schemeClr val="tx1"/>
                </a:solidFill>
                <a:latin typeface="+mn-lt"/>
                <a:ea typeface="+mn-ea"/>
                <a:cs typeface="+mn-cs"/>
              </a:rPr>
              <a:t> :  Quelques exemples</a:t>
            </a:r>
            <a:endParaRPr lang="fr-FR" sz="1800" b="0" i="0" u="none" strike="noStrike" cap="none" spc="0">
              <a:solidFill>
                <a:schemeClr val="tx1"/>
              </a:solidFill>
              <a:latin typeface="+mn-lt"/>
              <a:ea typeface="+mn-ea"/>
              <a:cs typeface="+mn-cs"/>
            </a:endParaRPr>
          </a:p>
          <a:p>
            <a:pPr marL="283878" indent="-283878">
              <a:lnSpc>
                <a:spcPct val="150000"/>
              </a:lnSpc>
              <a:buFont typeface="Wingdings"/>
              <a:buChar char="ü"/>
              <a:defRPr/>
            </a:pPr>
            <a:endParaRPr lang="fr-FR" sz="1800" b="0" i="0" u="none" strike="noStrike" cap="none" spc="0">
              <a:solidFill>
                <a:schemeClr val="tx1"/>
              </a:solidFill>
              <a:latin typeface="Arial"/>
              <a:ea typeface="Arial"/>
              <a:cs typeface="Arial"/>
            </a:endParaRPr>
          </a:p>
          <a:p>
            <a:pPr marL="283878" indent="-283878">
              <a:lnSpc>
                <a:spcPct val="150000"/>
              </a:lnSpc>
              <a:buFont typeface="Wingdings"/>
              <a:buChar char="ü"/>
              <a:defRPr/>
            </a:pPr>
            <a:r>
              <a:rPr u="sng"/>
              <a:t>Atelier 5</a:t>
            </a:r>
            <a:r>
              <a:rPr/>
              <a:t> : Se lancer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11807" y="625992"/>
            <a:ext cx="11063653" cy="229424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Bonjour à tous !</a:t>
            </a:r>
            <a:endParaRPr sz="5400" b="1">
              <a:solidFill>
                <a:schemeClr val="accent5"/>
              </a:solidFill>
              <a:latin typeface="Open Sans Extrabold"/>
              <a:ea typeface="Open Sans Extrabold"/>
              <a:cs typeface="Open Sans Extrabold"/>
            </a:endParaRPr>
          </a:p>
        </p:txBody>
      </p:sp>
      <p:pic>
        <p:nvPicPr>
          <p:cNvPr id="5" name="Image 2" hidden="0"/>
          <p:cNvPicPr>
            <a:picLocks noChangeAspect="1"/>
          </p:cNvPicPr>
          <p:nvPr isPhoto="0" userDrawn="0"/>
        </p:nvPicPr>
        <p:blipFill>
          <a:blip r:embed="rId2"/>
          <a:stretch/>
        </p:blipFill>
        <p:spPr bwMode="auto">
          <a:xfrm>
            <a:off x="1582778" y="2385988"/>
            <a:ext cx="3591255" cy="3113936"/>
          </a:xfrm>
          <a:prstGeom prst="rect">
            <a:avLst/>
          </a:prstGeom>
        </p:spPr>
      </p:pic>
      <p:sp>
        <p:nvSpPr>
          <p:cNvPr id="6" name="Rectangle 3" hidden="0"/>
          <p:cNvSpPr/>
          <p:nvPr isPhoto="0" userDrawn="0"/>
        </p:nvSpPr>
        <p:spPr bwMode="auto">
          <a:xfrm>
            <a:off x="6888087" y="3573016"/>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n°1  </a:t>
            </a:r>
            <a:endParaRPr/>
          </a:p>
          <a:p>
            <a:pPr>
              <a:defRPr/>
            </a:pPr>
            <a:endParaRPr lang="fr-F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11807" y="260648"/>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Historique</a:t>
            </a:r>
            <a:endParaRPr sz="5400" b="1">
              <a:solidFill>
                <a:schemeClr val="accent5"/>
              </a:solidFill>
              <a:latin typeface="Open Sans Extrabold"/>
              <a:ea typeface="Open Sans Extrabold"/>
              <a:cs typeface="Open Sans Extrabold"/>
            </a:endParaRPr>
          </a:p>
        </p:txBody>
      </p:sp>
      <p:pic>
        <p:nvPicPr>
          <p:cNvPr id="5" name="Image 7" hidden="0"/>
          <p:cNvPicPr>
            <a:picLocks noChangeAspect="1"/>
          </p:cNvPicPr>
          <p:nvPr isPhoto="0" userDrawn="0"/>
        </p:nvPicPr>
        <p:blipFill>
          <a:blip r:embed="rId3"/>
          <a:stretch/>
        </p:blipFill>
        <p:spPr bwMode="auto">
          <a:xfrm>
            <a:off x="3001036" y="1484784"/>
            <a:ext cx="5885193" cy="4536504"/>
          </a:xfrm>
          <a:prstGeom prst="rect">
            <a:avLst/>
          </a:prstGeom>
        </p:spPr>
      </p:pic>
      <p:sp>
        <p:nvSpPr>
          <p:cNvPr id="6" name="Rectangle 11" hidden="0"/>
          <p:cNvSpPr/>
          <p:nvPr isPhoto="0" userDrawn="0"/>
        </p:nvSpPr>
        <p:spPr bwMode="auto">
          <a:xfrm>
            <a:off x="7565918" y="1647795"/>
            <a:ext cx="3250092" cy="14972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Premier PDT, calqué sur l’Industrie </a:t>
            </a:r>
            <a:endParaRPr/>
          </a:p>
        </p:txBody>
      </p:sp>
      <p:sp>
        <p:nvSpPr>
          <p:cNvPr id="7" name="Rectangle 12" hidden="0"/>
          <p:cNvSpPr/>
          <p:nvPr isPhoto="0" userDrawn="0"/>
        </p:nvSpPr>
        <p:spPr bwMode="auto">
          <a:xfrm>
            <a:off x="8472264" y="4437112"/>
            <a:ext cx="3250092" cy="14972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Programme commun / travail individualisé </a:t>
            </a:r>
            <a:endParaRPr/>
          </a:p>
        </p:txBody>
      </p:sp>
      <p:sp>
        <p:nvSpPr>
          <p:cNvPr id="8" name="Rectangle 13" hidden="0"/>
          <p:cNvSpPr/>
          <p:nvPr isPhoto="0" userDrawn="0"/>
        </p:nvSpPr>
        <p:spPr bwMode="auto">
          <a:xfrm>
            <a:off x="4315826" y="5877272"/>
            <a:ext cx="3250092" cy="14972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Accentuation de la personnalisation</a:t>
            </a:r>
            <a:endParaRPr/>
          </a:p>
        </p:txBody>
      </p:sp>
      <p:sp>
        <p:nvSpPr>
          <p:cNvPr id="9" name="Rectangle 14" hidden="0"/>
          <p:cNvSpPr/>
          <p:nvPr isPhoto="0" userDrawn="0"/>
        </p:nvSpPr>
        <p:spPr bwMode="auto">
          <a:xfrm>
            <a:off x="164908" y="4149079"/>
            <a:ext cx="3250092" cy="14972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Gérer l’hétérogénéité</a:t>
            </a:r>
            <a:endParaRPr/>
          </a:p>
        </p:txBody>
      </p:sp>
      <p:sp>
        <p:nvSpPr>
          <p:cNvPr id="10" name="Rectangle 15" hidden="0"/>
          <p:cNvSpPr/>
          <p:nvPr isPhoto="0" userDrawn="0"/>
        </p:nvSpPr>
        <p:spPr bwMode="auto">
          <a:xfrm>
            <a:off x="175536" y="3013779"/>
            <a:ext cx="3250092" cy="49348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À leur rythme</a:t>
            </a:r>
            <a:endParaRPr/>
          </a:p>
        </p:txBody>
      </p:sp>
      <p:sp>
        <p:nvSpPr>
          <p:cNvPr id="11" name="Rectangle 16" hidden="0"/>
          <p:cNvSpPr/>
          <p:nvPr isPhoto="0" userDrawn="0"/>
        </p:nvSpPr>
        <p:spPr bwMode="auto">
          <a:xfrm>
            <a:off x="411807" y="1809407"/>
            <a:ext cx="3250092" cy="49348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coopération</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407368" y="0"/>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Ce que l'on sait ...</a:t>
            </a:r>
            <a:endParaRPr sz="5400" b="1">
              <a:solidFill>
                <a:schemeClr val="accent5"/>
              </a:solidFill>
              <a:latin typeface="Open Sans Extrabold"/>
              <a:ea typeface="Open Sans Extrabold"/>
              <a:cs typeface="Open Sans Extrabold"/>
            </a:endParaRPr>
          </a:p>
        </p:txBody>
      </p:sp>
      <p:pic>
        <p:nvPicPr>
          <p:cNvPr id="5" name="Image 3" hidden="0"/>
          <p:cNvPicPr>
            <a:picLocks noChangeAspect="1"/>
          </p:cNvPicPr>
          <p:nvPr isPhoto="0" userDrawn="0"/>
        </p:nvPicPr>
        <p:blipFill>
          <a:blip r:embed="rId2"/>
          <a:stretch/>
        </p:blipFill>
        <p:spPr bwMode="auto">
          <a:xfrm>
            <a:off x="2014758" y="871817"/>
            <a:ext cx="7848871" cy="5886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Image 3" hidden="0"/>
          <p:cNvPicPr>
            <a:picLocks noChangeAspect="1"/>
          </p:cNvPicPr>
          <p:nvPr isPhoto="0" userDrawn="0"/>
        </p:nvPicPr>
        <p:blipFill>
          <a:blip r:embed="rId3"/>
          <a:stretch/>
        </p:blipFill>
        <p:spPr bwMode="auto">
          <a:xfrm>
            <a:off x="1931026" y="699135"/>
            <a:ext cx="8268244" cy="6239989"/>
          </a:xfrm>
          <a:prstGeom prst="rect">
            <a:avLst/>
          </a:prstGeom>
        </p:spPr>
      </p:pic>
      <p:sp>
        <p:nvSpPr>
          <p:cNvPr id="5" name="Rectangle 9" hidden="0"/>
          <p:cNvSpPr/>
          <p:nvPr isPhoto="0" userDrawn="0"/>
        </p:nvSpPr>
        <p:spPr bwMode="auto">
          <a:xfrm>
            <a:off x="3746991" y="19893"/>
            <a:ext cx="4853205" cy="96158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et aussi</a:t>
            </a:r>
            <a:endParaRPr sz="5400" b="1">
              <a:solidFill>
                <a:schemeClr val="accent5"/>
              </a:solidFill>
              <a:latin typeface="Open Sans Extrabold"/>
              <a:ea typeface="Open Sans Extrabold"/>
              <a:cs typeface="Open Sans Extrabold"/>
            </a:endParaRPr>
          </a:p>
        </p:txBody>
      </p:sp>
      <p:sp>
        <p:nvSpPr>
          <p:cNvPr id="6" name="Larme 5" hidden="0"/>
          <p:cNvSpPr/>
          <p:nvPr isPhoto="0" userDrawn="0"/>
        </p:nvSpPr>
        <p:spPr bwMode="auto">
          <a:xfrm>
            <a:off x="10354180" y="19893"/>
            <a:ext cx="1812810" cy="1545860"/>
          </a:xfrm>
          <a:prstGeom prst="teardrop">
            <a:avLst>
              <a:gd name="adj" fmla="val 100000"/>
            </a:avLst>
          </a:prstGeom>
          <a:solidFill>
            <a:schemeClr val="accent1">
              <a:lumMod val="20000"/>
              <a:lumOff val="80000"/>
            </a:schemeClr>
          </a:solidFill>
          <a:ln w="19049" cap="flat" cmpd="sng" algn="ctr">
            <a:solidFill>
              <a:schemeClr val="tx1">
                <a:lumMod val="65098"/>
                <a:lumOff val="34902"/>
              </a:schemeClr>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7" name="Rectangle 14" hidden="0"/>
          <p:cNvSpPr/>
          <p:nvPr isPhoto="0" userDrawn="0"/>
        </p:nvSpPr>
        <p:spPr bwMode="auto">
          <a:xfrm>
            <a:off x="10557682" y="19893"/>
            <a:ext cx="1590521" cy="104663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solidFill>
                  <a:srgbClr val="C00000"/>
                </a:solidFill>
              </a:rPr>
              <a:t>Mettre</a:t>
            </a:r>
            <a:endParaRPr sz="2800" b="1">
              <a:solidFill>
                <a:srgbClr val="C00000"/>
              </a:solidFill>
            </a:endParaRPr>
          </a:p>
          <a:p>
            <a:pPr algn="ctr">
              <a:defRPr/>
            </a:pPr>
            <a:r>
              <a:rPr lang="fr-FR" sz="2800" b="1">
                <a:solidFill>
                  <a:srgbClr val="C00000"/>
                </a:solidFill>
              </a:rPr>
              <a:t>en activité</a:t>
            </a:r>
            <a:endParaRPr>
              <a:solidFill>
                <a:srgbClr val="C00000"/>
              </a:solidFill>
            </a:endParaRPr>
          </a:p>
        </p:txBody>
      </p:sp>
      <p:sp>
        <p:nvSpPr>
          <p:cNvPr id="8" name="Larme 7" hidden="0"/>
          <p:cNvSpPr/>
          <p:nvPr isPhoto="0" userDrawn="0"/>
        </p:nvSpPr>
        <p:spPr bwMode="auto">
          <a:xfrm flipH="1">
            <a:off x="17212" y="19893"/>
            <a:ext cx="1951844" cy="1530245"/>
          </a:xfrm>
          <a:prstGeom prst="teardrop">
            <a:avLst>
              <a:gd name="adj" fmla="val 100000"/>
            </a:avLst>
          </a:prstGeom>
          <a:solidFill>
            <a:schemeClr val="accent1">
              <a:lumMod val="20000"/>
              <a:lumOff val="80000"/>
            </a:schemeClr>
          </a:solidFill>
          <a:ln w="19049" cap="flat" cmpd="sng" algn="ctr">
            <a:solidFill>
              <a:schemeClr val="tx1">
                <a:lumMod val="65098"/>
                <a:lumOff val="34902"/>
              </a:schemeClr>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9" name="Rectangle 15" hidden="0"/>
          <p:cNvSpPr/>
          <p:nvPr isPhoto="0" userDrawn="0"/>
        </p:nvSpPr>
        <p:spPr bwMode="auto">
          <a:xfrm>
            <a:off x="17212" y="285344"/>
            <a:ext cx="1913813" cy="82758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solidFill>
                  <a:srgbClr val="C00000"/>
                </a:solidFill>
              </a:rPr>
              <a:t>Attirer</a:t>
            </a:r>
            <a:endParaRPr sz="2800" b="1">
              <a:solidFill>
                <a:srgbClr val="C00000"/>
              </a:solidFill>
            </a:endParaRPr>
          </a:p>
          <a:p>
            <a:pPr algn="ctr">
              <a:defRPr/>
            </a:pPr>
            <a:r>
              <a:rPr lang="fr-FR" sz="2800" b="1">
                <a:solidFill>
                  <a:srgbClr val="C00000"/>
                </a:solidFill>
              </a:rPr>
              <a:t>l’attention</a:t>
            </a:r>
            <a:endParaRPr>
              <a:solidFill>
                <a:srgbClr val="C00000"/>
              </a:solidFill>
            </a:endParaRPr>
          </a:p>
        </p:txBody>
      </p:sp>
      <p:sp>
        <p:nvSpPr>
          <p:cNvPr id="10" name="Larme 9" hidden="0"/>
          <p:cNvSpPr/>
          <p:nvPr isPhoto="0" userDrawn="0"/>
        </p:nvSpPr>
        <p:spPr bwMode="auto">
          <a:xfrm flipV="1">
            <a:off x="10229262" y="5277786"/>
            <a:ext cx="1937727" cy="1550139"/>
          </a:xfrm>
          <a:prstGeom prst="teardrop">
            <a:avLst>
              <a:gd name="adj" fmla="val 100000"/>
            </a:avLst>
          </a:prstGeom>
          <a:solidFill>
            <a:schemeClr val="accent1">
              <a:lumMod val="20000"/>
              <a:lumOff val="80000"/>
            </a:schemeClr>
          </a:solidFill>
          <a:ln w="19049" cap="flat" cmpd="sng" algn="ctr">
            <a:solidFill>
              <a:schemeClr val="tx1">
                <a:lumMod val="65098"/>
                <a:lumOff val="34902"/>
              </a:schemeClr>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11" name="Rectangle 13" hidden="0"/>
          <p:cNvSpPr/>
          <p:nvPr isPhoto="0" userDrawn="0"/>
        </p:nvSpPr>
        <p:spPr bwMode="auto">
          <a:xfrm>
            <a:off x="10248459" y="5611875"/>
            <a:ext cx="2024251" cy="88624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solidFill>
                  <a:srgbClr val="C00000"/>
                </a:solidFill>
              </a:rPr>
              <a:t>Répéter</a:t>
            </a:r>
            <a:endParaRPr sz="2800" b="1">
              <a:solidFill>
                <a:srgbClr val="C00000"/>
              </a:solidFill>
            </a:endParaRPr>
          </a:p>
          <a:p>
            <a:pPr algn="ctr">
              <a:defRPr/>
            </a:pPr>
            <a:r>
              <a:rPr lang="fr-FR" sz="2800" b="1">
                <a:solidFill>
                  <a:srgbClr val="C00000"/>
                </a:solidFill>
              </a:rPr>
              <a:t>s’entraîner</a:t>
            </a:r>
            <a:endParaRPr>
              <a:solidFill>
                <a:srgbClr val="C00000"/>
              </a:solidFill>
            </a:endParaRPr>
          </a:p>
        </p:txBody>
      </p:sp>
      <p:sp>
        <p:nvSpPr>
          <p:cNvPr id="12" name="Larme 11" hidden="0"/>
          <p:cNvSpPr/>
          <p:nvPr isPhoto="0" userDrawn="0"/>
        </p:nvSpPr>
        <p:spPr bwMode="auto">
          <a:xfrm flipH="1" flipV="1">
            <a:off x="17212" y="5309016"/>
            <a:ext cx="1795696" cy="1518909"/>
          </a:xfrm>
          <a:prstGeom prst="teardrop">
            <a:avLst>
              <a:gd name="adj" fmla="val 100000"/>
            </a:avLst>
          </a:prstGeom>
          <a:solidFill>
            <a:schemeClr val="accent1">
              <a:lumMod val="20000"/>
              <a:lumOff val="80000"/>
            </a:schemeClr>
          </a:solidFill>
          <a:ln w="19049" cap="flat" cmpd="sng" algn="ctr">
            <a:solidFill>
              <a:schemeClr val="tx1">
                <a:lumMod val="65098"/>
                <a:lumOff val="34902"/>
              </a:schemeClr>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13" name="Rectangle 12" hidden="0"/>
          <p:cNvSpPr/>
          <p:nvPr isPhoto="0" userDrawn="0"/>
        </p:nvSpPr>
        <p:spPr bwMode="auto">
          <a:xfrm>
            <a:off x="-116466" y="5827797"/>
            <a:ext cx="1946489" cy="62347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u="none">
                <a:solidFill>
                  <a:srgbClr val="C00000"/>
                </a:solidFill>
              </a:rPr>
              <a:t>Feedback</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9" hidden="0"/>
          <p:cNvSpPr/>
          <p:nvPr isPhoto="0" userDrawn="0"/>
        </p:nvSpPr>
        <p:spPr bwMode="auto">
          <a:xfrm>
            <a:off x="-55197" y="418169"/>
            <a:ext cx="12306297" cy="182368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4800" b="1">
                <a:solidFill>
                  <a:schemeClr val="accent5"/>
                </a:solidFill>
                <a:latin typeface="Open Sans Extrabold"/>
                <a:ea typeface="Open Sans Extrabold"/>
                <a:cs typeface="Open Sans Extrabold"/>
              </a:rPr>
              <a:t>Utilisation et difficultés ?</a:t>
            </a:r>
            <a:endParaRPr/>
          </a:p>
        </p:txBody>
      </p:sp>
      <p:pic>
        <p:nvPicPr>
          <p:cNvPr id="5" name="Image 2" hidden="0"/>
          <p:cNvPicPr>
            <a:picLocks noChangeAspect="1"/>
          </p:cNvPicPr>
          <p:nvPr isPhoto="0" userDrawn="0"/>
        </p:nvPicPr>
        <p:blipFill>
          <a:blip r:embed="rId2"/>
          <a:stretch/>
        </p:blipFill>
        <p:spPr bwMode="auto">
          <a:xfrm>
            <a:off x="1478234" y="2722846"/>
            <a:ext cx="3591253" cy="3113934"/>
          </a:xfrm>
          <a:prstGeom prst="rect">
            <a:avLst/>
          </a:prstGeom>
        </p:spPr>
      </p:pic>
      <p:sp>
        <p:nvSpPr>
          <p:cNvPr id="6" name="Rectangle 3" hidden="0"/>
          <p:cNvSpPr/>
          <p:nvPr isPhoto="0" userDrawn="0"/>
        </p:nvSpPr>
        <p:spPr bwMode="auto">
          <a:xfrm>
            <a:off x="6888087" y="3573015"/>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n°2  </a:t>
            </a:r>
            <a:endParaRPr/>
          </a:p>
          <a:p>
            <a:pPr>
              <a:defRPr/>
            </a:pPr>
            <a:endParaRPr lang="fr-F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297180377" name="" hidden="0"/>
          <p:cNvSpPr/>
          <p:nvPr isPhoto="0" userDrawn="0"/>
        </p:nvSpPr>
        <p:spPr bwMode="auto">
          <a:xfrm flipH="0" flipV="0">
            <a:off x="-1033324" y="-1111331"/>
            <a:ext cx="162551" cy="211436"/>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515253649" name="" hidden="0"/>
          <p:cNvPicPr>
            <a:picLocks noChangeAspect="1"/>
          </p:cNvPicPr>
          <p:nvPr isPhoto="0" userDrawn="0"/>
        </p:nvPicPr>
        <p:blipFill>
          <a:blip r:embed="rId3"/>
          <a:stretch/>
        </p:blipFill>
        <p:spPr bwMode="auto">
          <a:xfrm flipH="0" flipV="0">
            <a:off x="-101686" y="30237"/>
            <a:ext cx="12310416" cy="683380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ONLYOFFICE/6.4.1.45</Application>
  <DocSecurity>0</DocSecurity>
  <PresentationFormat>Grand écran</PresentationFormat>
  <Paragraphs>0</Paragraphs>
  <Slides>24</Slides>
  <Notes>24</Notes>
  <HiddenSlides>0</HiddenSlides>
  <MMClips>2</MMClips>
  <ScaleCrop>0</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dc:identifier/>
  <dc:language/>
  <cp:lastModifiedBy>Olivier PONSON</cp:lastModifiedBy>
  <cp:revision>33</cp:revision>
  <dcterms:created xsi:type="dcterms:W3CDTF">2018-09-21T09:39:37Z</dcterms:created>
  <dcterms:modified xsi:type="dcterms:W3CDTF">2021-12-10T09:42:00Z</dcterms:modified>
  <cp:category/>
  <cp:contentStatus/>
  <cp:version/>
</cp:coreProperties>
</file>