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Extrabold" panose="020F0502020204030204" pitchFamily="34" charset="0"/>
      <p:bold r:id="rId17"/>
      <p:italic r:id="rId18"/>
      <p:boldItalic r:id="rId19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>
      <p:cViewPr varScale="1">
        <p:scale>
          <a:sx n="141" d="100"/>
          <a:sy n="141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0E9CE-54A0-2A41-9A9B-26D0CFE11586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D78C6-A0FC-4B45-83AD-0D11B9C9A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5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www.ilovepdf.com</a:t>
            </a:r>
            <a:r>
              <a:rPr lang="fr-FR" dirty="0"/>
              <a:t>/</a:t>
            </a:r>
            <a:r>
              <a:rPr lang="fr-FR" dirty="0" err="1"/>
              <a:t>fr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D78C6-A0FC-4B45-83AD-0D11B9C9A6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www.foxit.com</a:t>
            </a:r>
            <a:r>
              <a:rPr lang="fr-FR" dirty="0"/>
              <a:t>/</a:t>
            </a:r>
            <a:r>
              <a:rPr lang="fr-FR" dirty="0" err="1"/>
              <a:t>downloads</a:t>
            </a:r>
            <a:r>
              <a:rPr lang="fr-FR" dirty="0"/>
              <a:t>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D78C6-A0FC-4B45-83AD-0D11B9C9A6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95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https://pdf4teachers.org/</a:t>
            </a:r>
          </a:p>
          <a:p>
            <a:r>
              <a:rPr lang="fr-FR" dirty="0"/>
              <a:t>Tutoriel : 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=zqEOGA7G5bE&amp;t=1s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D78C6-A0FC-4B45-83AD-0D11B9C9A6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3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fr.libreoffice.org</a:t>
            </a:r>
            <a:r>
              <a:rPr lang="fr-FR" dirty="0"/>
              <a:t>/</a:t>
            </a:r>
            <a:r>
              <a:rPr lang="fr-FR" dirty="0" err="1"/>
              <a:t>download</a:t>
            </a:r>
            <a:r>
              <a:rPr lang="fr-FR" dirty="0"/>
              <a:t>/</a:t>
            </a:r>
            <a:r>
              <a:rPr lang="fr-FR" dirty="0" err="1"/>
              <a:t>telecharger-libreoffice</a:t>
            </a:r>
            <a:r>
              <a:rPr lang="fr-FR" dirty="0"/>
              <a:t>/</a:t>
            </a:r>
          </a:p>
          <a:p>
            <a:r>
              <a:rPr lang="fr-FR" dirty="0"/>
              <a:t>Tutoriel : 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=sylICoPq7ks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D78C6-A0FC-4B45-83AD-0D11B9C9A6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26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10;p2"/>
          <p:cNvCxnSpPr>
            <a:cxnSpLocks/>
          </p:cNvCxnSpPr>
          <p:nvPr/>
        </p:nvCxnSpPr>
        <p:spPr bwMode="auto"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1;p2"/>
          <p:cNvSpPr>
            <a:spLocks noGrp="1"/>
          </p:cNvSpPr>
          <p:nvPr>
            <p:ph type="ctrTitle"/>
          </p:nvPr>
        </p:nvSpPr>
        <p:spPr bwMode="auto"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;p2"/>
          <p:cNvSpPr>
            <a:spLocks noGrp="1"/>
          </p:cNvSpPr>
          <p:nvPr>
            <p:ph type="subTitle" idx="1"/>
          </p:nvPr>
        </p:nvSpPr>
        <p:spPr bwMode="auto"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3;p2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1"/>
          <p:cNvSpPr>
            <a:spLocks noGrp="1"/>
          </p:cNvSpPr>
          <p:nvPr>
            <p:ph type="body" idx="1"/>
          </p:nvPr>
        </p:nvSpPr>
        <p:spPr bwMode="auto"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5;p3"/>
          <p:cNvSpPr>
            <a:spLocks noGrp="1"/>
          </p:cNvSpPr>
          <p:nvPr>
            <p:ph type="title"/>
          </p:nvPr>
        </p:nvSpPr>
        <p:spPr bwMode="auto"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6;p3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8;p4"/>
          <p:cNvSpPr>
            <a:spLocks noGrp="1"/>
          </p:cNvSpPr>
          <p:nvPr>
            <p:ph type="title"/>
          </p:nvPr>
        </p:nvSpPr>
        <p:spPr bwMode="auto"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9;p4"/>
          <p:cNvSpPr>
            <a:spLocks noGrp="1"/>
          </p:cNvSpPr>
          <p:nvPr>
            <p:ph type="body" idx="1"/>
          </p:nvPr>
        </p:nvSpPr>
        <p:spPr bwMode="auto"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0;p4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2;p5"/>
          <p:cNvSpPr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3;p5"/>
          <p:cNvSpPr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;p5"/>
          <p:cNvSpPr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5;p5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6"/>
          <p:cNvSpPr>
            <a:spLocks noGrp="1"/>
          </p:cNvSpPr>
          <p:nvPr>
            <p:ph type="title" hasCustomPrompt="1"/>
          </p:nvPr>
        </p:nvSpPr>
        <p:spPr bwMode="auto"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5" name="Google Shape;28;p6"/>
          <p:cNvSpPr>
            <a:spLocks noGrp="1"/>
          </p:cNvSpPr>
          <p:nvPr>
            <p:ph type="body" idx="1"/>
          </p:nvPr>
        </p:nvSpPr>
        <p:spPr bwMode="auto"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9;p6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1;p7"/>
          <p:cNvSpPr>
            <a:spLocks noGrp="1"/>
          </p:cNvSpPr>
          <p:nvPr>
            <p:ph type="title"/>
          </p:nvPr>
        </p:nvSpPr>
        <p:spPr bwMode="auto"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2;p7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4;p8"/>
          <p:cNvSpPr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5;p8"/>
          <p:cNvSpPr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6;p8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8;p9"/>
          <p:cNvSpPr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9;p9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;p10"/>
          <p:cNvSpPr/>
          <p:nvPr/>
        </p:nvSpPr>
        <p:spPr bwMode="auto"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5" name="Google Shape;42;p10"/>
          <p:cNvCxnSpPr>
            <a:cxnSpLocks/>
          </p:cNvCxnSpPr>
          <p:nvPr/>
        </p:nvCxnSpPr>
        <p:spPr bwMode="auto"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43;p10"/>
          <p:cNvSpPr>
            <a:spLocks noGrp="1"/>
          </p:cNvSpPr>
          <p:nvPr>
            <p:ph type="title"/>
          </p:nvPr>
        </p:nvSpPr>
        <p:spPr bwMode="auto">
          <a:xfrm>
            <a:off x="265500" y="1375599"/>
            <a:ext cx="4045199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4;p10"/>
          <p:cNvSpPr>
            <a:spLocks noGrp="1"/>
          </p:cNvSpPr>
          <p:nvPr>
            <p:ph type="subTitle" idx="1"/>
          </p:nvPr>
        </p:nvSpPr>
        <p:spPr bwMode="auto">
          <a:xfrm>
            <a:off x="265500" y="2981125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5;p10"/>
          <p:cNvSpPr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6;p10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1"/>
          <p:cNvSpPr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1"/>
          <p:cNvSpPr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1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3886" y="-18759"/>
            <a:ext cx="9219902" cy="5174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3999" cy="5164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 3"/>
          <p:cNvSpPr/>
          <p:nvPr/>
        </p:nvSpPr>
        <p:spPr bwMode="auto">
          <a:xfrm>
            <a:off x="385030" y="367277"/>
            <a:ext cx="1632857" cy="44756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</a:rPr>
              <a:t>Objectifs</a:t>
            </a:r>
          </a:p>
        </p:txBody>
      </p:sp>
      <p:sp>
        <p:nvSpPr>
          <p:cNvPr id="5" name=" 4"/>
          <p:cNvSpPr/>
          <p:nvPr/>
        </p:nvSpPr>
        <p:spPr bwMode="auto">
          <a:xfrm>
            <a:off x="245094" y="968373"/>
            <a:ext cx="3835592" cy="395544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/>
              <a:buChar char="ü"/>
              <a:defRPr/>
            </a:pPr>
            <a:r>
              <a:rPr lang="fr-FR" sz="1600" b="0" i="0" u="none">
                <a:solidFill>
                  <a:srgbClr val="2B2E38"/>
                </a:solidFill>
                <a:latin typeface="Ubuntu"/>
                <a:ea typeface="Ubuntu"/>
                <a:cs typeface="Ubuntu"/>
              </a:rPr>
              <a:t>Raccourcir puis intégrer des liens, des ressources... dans un .doc et l'enregistrer en .pdf</a:t>
            </a:r>
          </a:p>
          <a:p>
            <a:pPr marL="285750" indent="-285750" algn="just">
              <a:buFont typeface="Wingdings"/>
              <a:buChar char="ü"/>
              <a:defRPr/>
            </a:pPr>
            <a:endParaRPr lang="fr-FR" sz="1600" b="0" i="0" u="none">
              <a:solidFill>
                <a:srgbClr val="2B2E38"/>
              </a:solidFill>
              <a:latin typeface="Ubuntu"/>
              <a:ea typeface="Ubuntu"/>
              <a:cs typeface="Ubuntu"/>
            </a:endParaRPr>
          </a:p>
          <a:p>
            <a:pPr marL="285750" indent="-285750" algn="just">
              <a:buFont typeface="Wingdings"/>
              <a:buChar char="ü"/>
              <a:defRPr/>
            </a:pPr>
            <a:r>
              <a:rPr lang="fr-FR" sz="1600" b="0" i="0" u="none">
                <a:solidFill>
                  <a:srgbClr val="2B2E38"/>
                </a:solidFill>
                <a:latin typeface="Ubuntu"/>
                <a:ea typeface="Ubuntu"/>
                <a:cs typeface="Ubuntu"/>
              </a:rPr>
              <a:t>Jouer avec le format PDF ! (transformer des images en PDF, mixer des PDF...)</a:t>
            </a:r>
          </a:p>
          <a:p>
            <a:pPr marL="285750" indent="-285750" algn="just">
              <a:buFont typeface="Wingdings"/>
              <a:buChar char="ü"/>
              <a:defRPr/>
            </a:pPr>
            <a:endParaRPr lang="fr-FR" sz="1600" b="0" i="0" u="none">
              <a:solidFill>
                <a:srgbClr val="2B2E38"/>
              </a:solidFill>
              <a:latin typeface="Ubuntu"/>
              <a:ea typeface="Ubuntu"/>
              <a:cs typeface="Ubuntu"/>
            </a:endParaRPr>
          </a:p>
          <a:p>
            <a:pPr marL="285750" indent="-285750" algn="just">
              <a:buFont typeface="Wingdings"/>
              <a:buChar char="ü"/>
              <a:defRPr/>
            </a:pPr>
            <a:r>
              <a:rPr lang="fr-FR" sz="1600" b="0" i="0" u="none">
                <a:solidFill>
                  <a:srgbClr val="2B2E38"/>
                </a:solidFill>
                <a:latin typeface="Ubuntu"/>
                <a:ea typeface="Ubuntu"/>
                <a:cs typeface="Ubuntu"/>
              </a:rPr>
              <a:t>Corriger en annotant un PDF</a:t>
            </a:r>
          </a:p>
          <a:p>
            <a:pPr algn="just">
              <a:defRPr/>
            </a:pPr>
            <a:endParaRPr lang="fr-FR" sz="1600" b="0" i="0" u="none">
              <a:solidFill>
                <a:srgbClr val="2B2E38"/>
              </a:solidFill>
              <a:latin typeface="Ubuntu"/>
              <a:ea typeface="Ubuntu"/>
              <a:cs typeface="Ubuntu"/>
            </a:endParaRPr>
          </a:p>
          <a:p>
            <a:pPr marL="285750" indent="-285750" algn="just">
              <a:buFont typeface="Wingdings"/>
              <a:buChar char="ü"/>
              <a:defRPr/>
            </a:pPr>
            <a:r>
              <a:rPr lang="fr-FR" sz="1600" b="0" i="0" u="none" strike="noStrike" cap="none" spc="0">
                <a:solidFill>
                  <a:srgbClr val="2B2E38"/>
                </a:solidFill>
                <a:latin typeface="Ubuntu"/>
                <a:ea typeface="Ubuntu"/>
                <a:cs typeface="Ubuntu"/>
              </a:rPr>
              <a:t>Corriger des PDF avec PDF4teachers</a:t>
            </a:r>
          </a:p>
          <a:p>
            <a:pPr marL="285750" indent="-285750" algn="just">
              <a:buFont typeface="Wingdings"/>
              <a:buChar char="ü"/>
              <a:defRPr/>
            </a:pPr>
            <a:endParaRPr lang="fr-FR" sz="1600" b="0" i="0" u="none">
              <a:solidFill>
                <a:srgbClr val="2B2E38"/>
              </a:solidFill>
              <a:latin typeface="Ubuntu"/>
              <a:ea typeface="Ubuntu"/>
              <a:cs typeface="Ubuntu"/>
            </a:endParaRPr>
          </a:p>
          <a:p>
            <a:pPr marL="285750" indent="-285750" algn="just">
              <a:buFont typeface="Wingdings"/>
              <a:buChar char="ü"/>
              <a:defRPr/>
            </a:pPr>
            <a:r>
              <a:rPr lang="fr-FR" sz="1600" b="0" i="0" u="none" strike="noStrike" cap="none" spc="0">
                <a:solidFill>
                  <a:srgbClr val="2B2E38"/>
                </a:solidFill>
                <a:latin typeface="Ubuntu"/>
                <a:ea typeface="Ubuntu"/>
                <a:cs typeface="Ubuntu"/>
              </a:rPr>
              <a:t>Créer des PDF interactifs, des formulaires avec LibreOffice Writer (+Word)</a:t>
            </a:r>
            <a:endParaRPr lang="fr-FR" sz="1600" b="0" i="0" u="none">
              <a:solidFill>
                <a:srgbClr val="2B2E38"/>
              </a:solidFill>
              <a:latin typeface="Ubuntu"/>
              <a:ea typeface="Ubuntu"/>
              <a:cs typeface="Ubuntu"/>
            </a:endParaRPr>
          </a:p>
          <a:p>
            <a:pPr marL="285750" indent="-285750" algn="just">
              <a:buFont typeface="Wingdings"/>
              <a:buChar char="ü"/>
              <a:defRPr/>
            </a:pPr>
            <a:endParaRPr sz="1600">
              <a:latin typeface="Ubuntu"/>
              <a:ea typeface="Ubuntu"/>
              <a:cs typeface="Ubuntu"/>
            </a:endParaRPr>
          </a:p>
        </p:txBody>
      </p:sp>
      <p:sp>
        <p:nvSpPr>
          <p:cNvPr id="6" name=" 5"/>
          <p:cNvSpPr/>
          <p:nvPr/>
        </p:nvSpPr>
        <p:spPr bwMode="auto">
          <a:xfrm>
            <a:off x="4926429" y="367277"/>
            <a:ext cx="2254410" cy="44756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</a:rPr>
              <a:t>Temps forts</a:t>
            </a:r>
            <a:endParaRPr/>
          </a:p>
        </p:txBody>
      </p:sp>
      <p:sp>
        <p:nvSpPr>
          <p:cNvPr id="7" name=" 6"/>
          <p:cNvSpPr/>
          <p:nvPr/>
        </p:nvSpPr>
        <p:spPr bwMode="auto">
          <a:xfrm>
            <a:off x="4824996" y="960437"/>
            <a:ext cx="3986440" cy="372648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1850" indent="-261850" algn="just">
              <a:buFont typeface="Wingdings"/>
              <a:buChar char="w"/>
              <a:defRPr/>
            </a:pPr>
            <a:r>
              <a:rPr lang="fr-FR" sz="1600" b="0" i="0" u="none" strike="noStrike" cap="none" spc="0">
                <a:solidFill>
                  <a:srgbClr val="639F90"/>
                </a:solidFill>
                <a:latin typeface="Ubuntu"/>
                <a:ea typeface="Ubuntu"/>
                <a:cs typeface="Ubuntu"/>
              </a:rPr>
              <a:t>Atelier 1 -</a:t>
            </a:r>
            <a:r>
              <a:rPr lang="fr-FR" sz="1600" b="0" i="0" u="none" strike="noStrike" cap="none" spc="0">
                <a:solidFill>
                  <a:schemeClr val="tx2">
                    <a:lumMod val="10000"/>
                  </a:schemeClr>
                </a:solidFill>
                <a:latin typeface="Ubuntu"/>
                <a:ea typeface="Ubuntu"/>
                <a:cs typeface="Ubuntu"/>
              </a:rPr>
              <a:t> Wooclap : 1ère approche du format PDF</a:t>
            </a:r>
            <a:endParaRPr sz="1600" b="0" i="0" u="none" strike="noStrike" cap="none" spc="0">
              <a:solidFill>
                <a:schemeClr val="tx2">
                  <a:lumMod val="10000"/>
                </a:schemeClr>
              </a:solidFill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endParaRPr sz="1600" b="0" i="0" u="none" strike="noStrike" cap="none" spc="0">
              <a:solidFill>
                <a:srgbClr val="002060"/>
              </a:solidFill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r>
              <a:rPr lang="fr-FR" sz="1600" b="0" i="0" u="none" strike="noStrike" cap="none" spc="0">
                <a:solidFill>
                  <a:srgbClr val="639F90"/>
                </a:solidFill>
                <a:latin typeface="Ubuntu"/>
                <a:ea typeface="Ubuntu"/>
                <a:cs typeface="Ubuntu"/>
              </a:rPr>
              <a:t>Atelier 2 -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Ubuntu"/>
                <a:ea typeface="Ubuntu"/>
                <a:cs typeface="Ubuntu"/>
              </a:rPr>
              <a:t> </a:t>
            </a:r>
            <a:r>
              <a:rPr lang="fr-FR" sz="1600" b="0" i="0" u="none" strike="noStrike" cap="none" spc="0">
                <a:solidFill>
                  <a:schemeClr val="tx2">
                    <a:lumMod val="10000"/>
                  </a:schemeClr>
                </a:solidFill>
                <a:latin typeface="Ubuntu"/>
                <a:ea typeface="Ubuntu"/>
                <a:cs typeface="Ubuntu"/>
              </a:rPr>
              <a:t>Du traitement de texte au PDF</a:t>
            </a:r>
            <a:endParaRPr sz="1600" b="0" i="0" u="none" strike="noStrike" cap="none" spc="0">
              <a:solidFill>
                <a:schemeClr val="tx2">
                  <a:lumMod val="10000"/>
                </a:schemeClr>
              </a:solidFill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endParaRPr sz="1600" b="0" i="0" u="none" strike="noStrike" cap="none" spc="0">
              <a:solidFill>
                <a:schemeClr val="tx1"/>
              </a:solidFill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r>
              <a:rPr lang="fr-FR" sz="1600" b="0" i="0" u="none" strike="noStrike" cap="none" spc="0">
                <a:solidFill>
                  <a:srgbClr val="639F90"/>
                </a:solidFill>
                <a:latin typeface="Ubuntu"/>
                <a:ea typeface="Ubuntu"/>
                <a:cs typeface="Ubuntu"/>
              </a:rPr>
              <a:t>Atelier 3 -</a:t>
            </a:r>
            <a:r>
              <a:rPr lang="fr-FR" sz="1600" b="0">
                <a:latin typeface="Ubuntu"/>
                <a:ea typeface="Ubuntu"/>
                <a:cs typeface="Ubuntu"/>
              </a:rPr>
              <a:t> </a:t>
            </a:r>
            <a:r>
              <a:rPr lang="fr-FR" sz="1600" b="0" i="0" u="none" strike="noStrike" cap="none" spc="0">
                <a:solidFill>
                  <a:schemeClr val="tx2">
                    <a:lumMod val="10000"/>
                  </a:schemeClr>
                </a:solidFill>
                <a:latin typeface="Ubuntu"/>
                <a:ea typeface="Ubuntu"/>
                <a:cs typeface="Ubuntu"/>
              </a:rPr>
              <a:t>Jouer avec le format PDF</a:t>
            </a:r>
            <a:endParaRPr sz="1600" b="0"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endParaRPr sz="1600" b="0"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r>
              <a:rPr lang="fr-FR" sz="1600" b="0" i="0" u="none" strike="noStrike" cap="none" spc="0">
                <a:solidFill>
                  <a:srgbClr val="639F90"/>
                </a:solidFill>
                <a:latin typeface="Ubuntu"/>
                <a:ea typeface="Ubuntu"/>
                <a:cs typeface="Ubuntu"/>
              </a:rPr>
              <a:t>Atelier 4 - </a:t>
            </a:r>
            <a:r>
              <a:rPr lang="fr-FR" sz="1600" b="0" i="0" u="none" strike="noStrike" cap="none" spc="0">
                <a:solidFill>
                  <a:schemeClr val="tx2">
                    <a:lumMod val="10000"/>
                  </a:schemeClr>
                </a:solidFill>
                <a:latin typeface="Ubuntu"/>
                <a:ea typeface="Ubuntu"/>
                <a:cs typeface="Ubuntu"/>
              </a:rPr>
              <a:t>Annoter, corriger un PDF</a:t>
            </a:r>
            <a:endParaRPr sz="1600" b="0">
              <a:solidFill>
                <a:schemeClr val="tx2">
                  <a:lumMod val="10000"/>
                </a:schemeClr>
              </a:solidFill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endParaRPr sz="1600" b="0">
              <a:latin typeface="Ubuntu"/>
              <a:ea typeface="Ubuntu"/>
              <a:cs typeface="Ubuntu"/>
            </a:endParaRPr>
          </a:p>
          <a:p>
            <a:pPr marL="261850" indent="-261850" algn="just">
              <a:buFont typeface="Wingdings"/>
              <a:buChar char="w"/>
              <a:defRPr/>
            </a:pPr>
            <a:r>
              <a:rPr lang="fr-FR" sz="1600" b="0" i="0" u="none" strike="noStrike" cap="none" spc="0">
                <a:solidFill>
                  <a:srgbClr val="639F90"/>
                </a:solidFill>
                <a:latin typeface="Ubuntu"/>
                <a:ea typeface="Ubuntu"/>
                <a:cs typeface="Ubuntu"/>
              </a:rPr>
              <a:t>Atelier 5 - </a:t>
            </a:r>
            <a:r>
              <a:rPr lang="fr-FR" sz="1600" b="0" i="0" u="none" strike="noStrike" cap="none" spc="0">
                <a:solidFill>
                  <a:schemeClr val="tx2">
                    <a:lumMod val="10000"/>
                  </a:schemeClr>
                </a:solidFill>
                <a:latin typeface="Ubuntu"/>
                <a:ea typeface="Ubuntu"/>
                <a:cs typeface="Ubuntu"/>
              </a:rPr>
              <a:t>Créer des PDF interactifs et des formulaires</a:t>
            </a:r>
            <a:endParaRPr sz="1600" b="0" i="0" u="none" strike="noStrike" cap="none" spc="0">
              <a:solidFill>
                <a:schemeClr val="tx2">
                  <a:lumMod val="10000"/>
                </a:schemeClr>
              </a:solidFill>
              <a:latin typeface="Ubuntu"/>
              <a:ea typeface="Ubuntu"/>
              <a:cs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11319" y="599900"/>
            <a:ext cx="3199754" cy="54270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200" b="1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</a:rPr>
              <a:t>Atelier 1 #Wooclap </a:t>
            </a:r>
            <a:endParaRPr sz="2200" b="1"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90812" y="2210329"/>
            <a:ext cx="3762374" cy="1781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71921" y="1373571"/>
            <a:ext cx="2702820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>
                <a:latin typeface="Ubuntu"/>
                <a:ea typeface="Ubuntu"/>
                <a:cs typeface="Ubuntu"/>
              </a:rPr>
              <a:t>1ère approche du format 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609" y="44843"/>
            <a:ext cx="8842773" cy="5046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416" y="37058"/>
            <a:ext cx="8138583" cy="5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2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</a:rPr>
              <a:t>Atelier 2 : Du traitement de texte au PDF</a:t>
            </a:r>
            <a:endParaRPr sz="2200">
              <a:solidFill>
                <a:schemeClr val="tx2">
                  <a:lumMod val="10000"/>
                </a:schemeClr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91281" y="700128"/>
            <a:ext cx="4063374" cy="21899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/>
              <a:t>Dans un document word (ou libre office) :</a:t>
            </a:r>
          </a:p>
          <a:p>
            <a:pPr>
              <a:defRPr/>
            </a:pPr>
            <a:endParaRPr/>
          </a:p>
          <a:p>
            <a:pPr>
              <a:defRPr/>
            </a:pPr>
            <a:r>
              <a:t>- Insérer un lien (texte)</a:t>
            </a:r>
          </a:p>
          <a:p>
            <a:pPr>
              <a:defRPr/>
            </a:pPr>
            <a:r>
              <a:t>- Insérer un lien dans une icone (ou un objet...)</a:t>
            </a:r>
          </a:p>
          <a:p>
            <a:pPr>
              <a:defRPr/>
            </a:pPr>
            <a:r>
              <a:t>- Insérer un lien vers une adresse e-mail</a:t>
            </a:r>
          </a:p>
          <a:p>
            <a:pPr>
              <a:defRPr/>
            </a:pPr>
            <a:r>
              <a:t>- Insérer un QR code ou une photo</a:t>
            </a:r>
          </a:p>
          <a:p>
            <a:pPr>
              <a:defRPr/>
            </a:pPr>
            <a:r>
              <a:t>- Insérer une capture d'écran</a:t>
            </a:r>
          </a:p>
          <a:p>
            <a:pPr>
              <a:defRPr/>
            </a:pPr>
            <a:r>
              <a:t>- Insérer un fichier audio</a:t>
            </a:r>
          </a:p>
          <a:p>
            <a:pPr>
              <a:defRPr/>
            </a:pPr>
            <a:r>
              <a:t>- Insérer une vidéo</a:t>
            </a:r>
          </a:p>
          <a:p>
            <a:pPr>
              <a:defRPr/>
            </a:pPr>
            <a:endParaRPr/>
          </a:p>
          <a:p>
            <a:pPr>
              <a:defRPr/>
            </a:pPr>
            <a:r>
              <a:rPr b="1"/>
              <a:t>Enregistrer le document en PDF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5769" y="1111365"/>
            <a:ext cx="4306602" cy="29492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7051" y="3326000"/>
            <a:ext cx="4128333" cy="1746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416" y="37058"/>
            <a:ext cx="8138583" cy="5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2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</a:rPr>
              <a:t>Atelier 3 : Jouer avec le format PDF</a:t>
            </a:r>
            <a:endParaRPr sz="2200">
              <a:solidFill>
                <a:schemeClr val="tx2">
                  <a:lumMod val="10000"/>
                </a:schemeClr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42130" y="748974"/>
            <a:ext cx="2613269" cy="131070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/>
              <a:t>Manipuler ses PDF</a:t>
            </a:r>
          </a:p>
          <a:p>
            <a:pPr>
              <a:defRPr/>
            </a:pPr>
            <a:endParaRPr b="1"/>
          </a:p>
          <a:p>
            <a:pPr>
              <a:defRPr/>
            </a:pPr>
            <a:r>
              <a:rPr b="1"/>
              <a:t>Convertir en PDF</a:t>
            </a:r>
          </a:p>
          <a:p>
            <a:pPr>
              <a:defRPr/>
            </a:pPr>
            <a:endParaRPr/>
          </a:p>
          <a:p>
            <a:pPr>
              <a:defRPr/>
            </a:pPr>
            <a:r>
              <a:rPr b="1"/>
              <a:t>Modifier, annoter un PDF</a:t>
            </a:r>
          </a:p>
          <a:p>
            <a:pPr>
              <a:defRPr/>
            </a:pPr>
            <a:endParaRPr b="1"/>
          </a:p>
          <a:p>
            <a:pPr>
              <a:defRPr/>
            </a:pPr>
            <a:r>
              <a:rPr b="1"/>
              <a:t>...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40254" y="3170219"/>
            <a:ext cx="1828800" cy="1828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2819" y="1815541"/>
            <a:ext cx="5577435" cy="2596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80179" y="2571750"/>
            <a:ext cx="2135573" cy="542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55207" y="459477"/>
            <a:ext cx="2857500" cy="1600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20722565">
            <a:off x="2295863" y="830220"/>
            <a:ext cx="1257299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416" y="37058"/>
            <a:ext cx="8138583" cy="5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2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</a:rPr>
              <a:t>Atelier 4 : Annoter, corriger un PDF</a:t>
            </a:r>
            <a:endParaRPr sz="2200">
              <a:solidFill>
                <a:schemeClr val="tx2">
                  <a:lumMod val="10000"/>
                </a:schemeClr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27237" y="1029006"/>
            <a:ext cx="2901480" cy="2901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416" y="37058"/>
            <a:ext cx="8138583" cy="5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2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</a:rPr>
              <a:t>Atelier 4 bis : Corriger des PDF avec PDF4teachers</a:t>
            </a:r>
            <a:endParaRPr sz="2200">
              <a:solidFill>
                <a:schemeClr val="tx2">
                  <a:lumMod val="10000"/>
                </a:schemeClr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0384" y="691986"/>
            <a:ext cx="7207520" cy="4054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416" y="37058"/>
            <a:ext cx="9067224" cy="5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2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</a:rPr>
              <a:t>Atelier 5 : Créer des PDF interactifs avec LibreOfficeWriters</a:t>
            </a:r>
            <a:endParaRPr sz="2200">
              <a:solidFill>
                <a:schemeClr val="tx2">
                  <a:lumMod val="10000"/>
                </a:schemeClr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5800" y="863202"/>
            <a:ext cx="3965739" cy="31700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0368" y="535781"/>
            <a:ext cx="4720081" cy="4474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309</Words>
  <Application>Microsoft Macintosh PowerPoint</Application>
  <DocSecurity>0</DocSecurity>
  <PresentationFormat>Affichage à l'écran (16:9)</PresentationFormat>
  <Paragraphs>55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Calibri</vt:lpstr>
      <vt:lpstr>Arial</vt:lpstr>
      <vt:lpstr>Alfa Slab One</vt:lpstr>
      <vt:lpstr>Wingdings</vt:lpstr>
      <vt:lpstr>Open Sans Extrabold</vt:lpstr>
      <vt:lpstr>Ubuntu</vt:lpstr>
      <vt:lpstr>Proxima Nova</vt:lpstr>
      <vt:lpstr>Gameday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/>
  <cp:lastModifiedBy>Olivier Ponson</cp:lastModifiedBy>
  <cp:revision>10</cp:revision>
  <dcterms:modified xsi:type="dcterms:W3CDTF">2021-09-01T18:44:51Z</dcterms:modified>
  <cp:category/>
  <dc:identifier/>
  <cp:contentStatus/>
  <dc:language/>
  <cp:version/>
</cp:coreProperties>
</file>