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462"/>
  </p:normalViewPr>
  <p:slideViewPr>
    <p:cSldViewPr>
      <p:cViewPr varScale="1">
        <p:scale>
          <a:sx n="105" d="100"/>
          <a:sy n="105" d="100"/>
        </p:scale>
        <p:origin x="8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553ADDC2-6BBC-4E30-9A3C-5C6BF608C1DC}" type="datetimeFigureOut">
              <a:rPr lang="fr-FR"/>
              <a:t>01/09/2021</a:t>
            </a:fld>
            <a:endParaRPr lang="fr-FR"/>
          </a:p>
        </p:txBody>
      </p:sp>
      <p:sp>
        <p:nvSpPr>
          <p:cNvPr id="6" name="Espace réservé de l'image des diapositives 3"/>
          <p:cNvSpPr>
            <a:spLocks noGrp="1" noRot="1" noChangeAspect="1"/>
          </p:cNvSpPr>
          <p:nvPr>
            <p:ph type="sldImg" idx="2"/>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5867399"/>
            <a:ext cx="5486400" cy="48006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BE101E13-9300-47B5-A8A6-70A3ACD3A0BA}"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Estelle</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Texte</a:t>
            </a:r>
            <a:r>
              <a:rPr dirty="0"/>
              <a:t> de </a:t>
            </a:r>
            <a:r>
              <a:rPr dirty="0" err="1"/>
              <a:t>loi</a:t>
            </a:r>
            <a:r>
              <a:rPr dirty="0"/>
              <a:t> </a:t>
            </a:r>
            <a:r>
              <a:rPr dirty="0" err="1"/>
              <a:t>européen</a:t>
            </a:r>
            <a:r>
              <a:rPr dirty="0"/>
              <a:t>, </a:t>
            </a:r>
            <a:r>
              <a:rPr dirty="0" err="1"/>
              <a:t>en</a:t>
            </a:r>
            <a:r>
              <a:rPr dirty="0"/>
              <a:t> </a:t>
            </a:r>
            <a:r>
              <a:rPr dirty="0" err="1"/>
              <a:t>vigueur</a:t>
            </a:r>
            <a:r>
              <a:rPr dirty="0"/>
              <a:t> </a:t>
            </a:r>
            <a:r>
              <a:rPr dirty="0" err="1"/>
              <a:t>depuis</a:t>
            </a:r>
            <a:r>
              <a:rPr dirty="0"/>
              <a:t> le 25 </a:t>
            </a:r>
            <a:r>
              <a:rPr dirty="0" err="1"/>
              <a:t>mai</a:t>
            </a:r>
            <a:r>
              <a:rPr dirty="0"/>
              <a:t> 2018. </a:t>
            </a:r>
          </a:p>
          <a:p>
            <a:pPr>
              <a:defRPr/>
            </a:pPr>
            <a:r>
              <a:rPr dirty="0"/>
              <a:t>Son </a:t>
            </a:r>
            <a:r>
              <a:rPr dirty="0" err="1"/>
              <a:t>rôle</a:t>
            </a:r>
            <a:r>
              <a:rPr dirty="0"/>
              <a:t> </a:t>
            </a:r>
            <a:r>
              <a:rPr dirty="0" err="1"/>
              <a:t>est</a:t>
            </a:r>
            <a:r>
              <a:rPr dirty="0"/>
              <a:t> </a:t>
            </a:r>
            <a:r>
              <a:rPr dirty="0" err="1"/>
              <a:t>d'encadrer</a:t>
            </a:r>
            <a:r>
              <a:rPr dirty="0"/>
              <a:t> la </a:t>
            </a:r>
            <a:r>
              <a:rPr dirty="0" err="1"/>
              <a:t>collecte</a:t>
            </a:r>
            <a:r>
              <a:rPr dirty="0"/>
              <a:t> et le </a:t>
            </a:r>
            <a:r>
              <a:rPr dirty="0" err="1"/>
              <a:t>traitement</a:t>
            </a:r>
            <a:r>
              <a:rPr dirty="0"/>
              <a:t> des </a:t>
            </a:r>
            <a:r>
              <a:rPr dirty="0" err="1"/>
              <a:t>données</a:t>
            </a:r>
            <a:r>
              <a:rPr dirty="0"/>
              <a:t> </a:t>
            </a:r>
            <a:r>
              <a:rPr dirty="0" err="1"/>
              <a:t>à</a:t>
            </a:r>
            <a:r>
              <a:rPr dirty="0"/>
              <a:t> </a:t>
            </a:r>
            <a:r>
              <a:rPr dirty="0" err="1"/>
              <a:t>caractères</a:t>
            </a:r>
            <a:r>
              <a:rPr dirty="0"/>
              <a:t> </a:t>
            </a:r>
            <a:r>
              <a:rPr dirty="0" err="1"/>
              <a:t>personnelles</a:t>
            </a:r>
            <a:r>
              <a:rPr dirty="0"/>
              <a:t> (DCP) dans un souci de protection des </a:t>
            </a:r>
            <a:r>
              <a:rPr dirty="0" err="1"/>
              <a:t>citoyens</a:t>
            </a:r>
            <a:r>
              <a:rPr dirty="0"/>
              <a:t> </a:t>
            </a:r>
            <a:r>
              <a:rPr dirty="0" err="1"/>
              <a:t>européens</a:t>
            </a:r>
            <a:r>
              <a:rPr dirty="0"/>
              <a:t>.</a:t>
            </a:r>
          </a:p>
          <a:p>
            <a:pPr>
              <a:defRPr/>
            </a:pPr>
            <a:r>
              <a:rPr dirty="0"/>
              <a:t>Une DCP = </a:t>
            </a:r>
            <a:r>
              <a:rPr dirty="0" err="1"/>
              <a:t>toute</a:t>
            </a:r>
            <a:r>
              <a:rPr dirty="0"/>
              <a:t> information </a:t>
            </a:r>
            <a:r>
              <a:rPr dirty="0" err="1"/>
              <a:t>permettant</a:t>
            </a:r>
            <a:r>
              <a:rPr dirty="0"/>
              <a:t> </a:t>
            </a:r>
            <a:r>
              <a:rPr dirty="0" err="1"/>
              <a:t>d'identifier</a:t>
            </a:r>
            <a:r>
              <a:rPr dirty="0"/>
              <a:t> un </a:t>
            </a:r>
            <a:r>
              <a:rPr dirty="0" err="1"/>
              <a:t>individu</a:t>
            </a:r>
            <a:r>
              <a:rPr dirty="0"/>
              <a:t> de manière </a:t>
            </a:r>
            <a:r>
              <a:rPr dirty="0" err="1"/>
              <a:t>directe</a:t>
            </a:r>
            <a:r>
              <a:rPr dirty="0"/>
              <a:t> (nom, </a:t>
            </a:r>
            <a:r>
              <a:rPr dirty="0" err="1"/>
              <a:t>prénom</a:t>
            </a:r>
            <a:r>
              <a:rPr dirty="0"/>
              <a:t>...) </a:t>
            </a:r>
            <a:r>
              <a:rPr dirty="0" err="1"/>
              <a:t>ou</a:t>
            </a:r>
            <a:r>
              <a:rPr dirty="0"/>
              <a:t> </a:t>
            </a:r>
            <a:r>
              <a:rPr dirty="0" err="1"/>
              <a:t>indirecte</a:t>
            </a:r>
            <a:r>
              <a:rPr dirty="0"/>
              <a:t> (</a:t>
            </a:r>
            <a:r>
              <a:rPr dirty="0" err="1"/>
              <a:t>géolocalisation</a:t>
            </a:r>
            <a:r>
              <a:rPr dirty="0"/>
              <a:t>, IP, </a:t>
            </a:r>
            <a:r>
              <a:rPr dirty="0" err="1"/>
              <a:t>historique</a:t>
            </a:r>
            <a:r>
              <a:rPr dirty="0"/>
              <a:t> de navigation, photos...) </a:t>
            </a:r>
          </a:p>
          <a:p>
            <a:pPr>
              <a:defRPr/>
            </a:pPr>
            <a:r>
              <a:rPr b="1" u="sng" strike="noStrike" dirty="0"/>
              <a:t>Pour </a:t>
            </a:r>
            <a:r>
              <a:rPr b="1" u="sng" strike="noStrike" dirty="0" err="1"/>
              <a:t>l'enseignant</a:t>
            </a:r>
            <a:r>
              <a:rPr b="1" u="sng" strike="noStrike" dirty="0"/>
              <a:t> </a:t>
            </a:r>
            <a:r>
              <a:rPr dirty="0"/>
              <a:t>: </a:t>
            </a:r>
          </a:p>
          <a:p>
            <a:pPr>
              <a:defRPr/>
            </a:pPr>
            <a:r>
              <a:rPr b="1" dirty="0"/>
              <a:t>1ère étape </a:t>
            </a:r>
            <a:r>
              <a:rPr dirty="0"/>
              <a:t>: </a:t>
            </a:r>
            <a:r>
              <a:rPr dirty="0" err="1"/>
              <a:t>une</a:t>
            </a:r>
            <a:r>
              <a:rPr dirty="0"/>
              <a:t> démarche de </a:t>
            </a:r>
            <a:r>
              <a:rPr dirty="0" err="1"/>
              <a:t>questionnement</a:t>
            </a:r>
            <a:r>
              <a:rPr dirty="0"/>
              <a:t> : avec </a:t>
            </a:r>
            <a:r>
              <a:rPr dirty="0" err="1"/>
              <a:t>cette</a:t>
            </a:r>
            <a:r>
              <a:rPr dirty="0"/>
              <a:t> </a:t>
            </a:r>
            <a:r>
              <a:rPr dirty="0" err="1"/>
              <a:t>appli</a:t>
            </a:r>
            <a:r>
              <a:rPr dirty="0"/>
              <a:t> : </a:t>
            </a:r>
          </a:p>
          <a:p>
            <a:pPr>
              <a:defRPr/>
            </a:pPr>
            <a:r>
              <a:rPr dirty="0"/>
              <a:t>- </a:t>
            </a:r>
            <a:r>
              <a:rPr dirty="0" err="1"/>
              <a:t>Vais</a:t>
            </a:r>
            <a:r>
              <a:rPr dirty="0"/>
              <a:t> je </a:t>
            </a:r>
            <a:r>
              <a:rPr dirty="0" err="1"/>
              <a:t>récolter</a:t>
            </a:r>
            <a:r>
              <a:rPr dirty="0"/>
              <a:t> des DCP ?</a:t>
            </a:r>
          </a:p>
          <a:p>
            <a:pPr>
              <a:defRPr/>
            </a:pPr>
            <a:r>
              <a:rPr dirty="0"/>
              <a:t>	- Si non, </a:t>
            </a:r>
            <a:r>
              <a:rPr dirty="0" err="1"/>
              <a:t>alors</a:t>
            </a:r>
            <a:r>
              <a:rPr dirty="0"/>
              <a:t> </a:t>
            </a:r>
            <a:r>
              <a:rPr dirty="0" err="1"/>
              <a:t>cette</a:t>
            </a:r>
            <a:r>
              <a:rPr dirty="0"/>
              <a:t> </a:t>
            </a:r>
            <a:r>
              <a:rPr dirty="0" err="1"/>
              <a:t>appli</a:t>
            </a:r>
            <a:r>
              <a:rPr dirty="0"/>
              <a:t> </a:t>
            </a:r>
            <a:r>
              <a:rPr dirty="0" err="1"/>
              <a:t>n'est</a:t>
            </a:r>
            <a:r>
              <a:rPr dirty="0"/>
              <a:t> pas </a:t>
            </a:r>
            <a:r>
              <a:rPr dirty="0" err="1"/>
              <a:t>concernée</a:t>
            </a:r>
            <a:r>
              <a:rPr dirty="0"/>
              <a:t> par le RGPD.</a:t>
            </a:r>
          </a:p>
          <a:p>
            <a:pPr>
              <a:defRPr/>
            </a:pPr>
            <a:r>
              <a:rPr dirty="0"/>
              <a:t>	- Si </a:t>
            </a:r>
            <a:r>
              <a:rPr dirty="0" err="1"/>
              <a:t>oui</a:t>
            </a:r>
            <a:r>
              <a:rPr dirty="0"/>
              <a:t>...</a:t>
            </a:r>
          </a:p>
          <a:p>
            <a:pPr>
              <a:defRPr/>
            </a:pPr>
            <a:r>
              <a:rPr b="1" dirty="0"/>
              <a:t>2e étape </a:t>
            </a:r>
            <a:r>
              <a:rPr dirty="0"/>
              <a:t>: </a:t>
            </a:r>
          </a:p>
          <a:p>
            <a:pPr>
              <a:defRPr/>
            </a:pPr>
            <a:r>
              <a:rPr dirty="0"/>
              <a:t>- </a:t>
            </a:r>
            <a:r>
              <a:rPr dirty="0" err="1"/>
              <a:t>Existe</a:t>
            </a:r>
            <a:r>
              <a:rPr dirty="0"/>
              <a:t>-t-il </a:t>
            </a:r>
            <a:r>
              <a:rPr dirty="0" err="1"/>
              <a:t>une</a:t>
            </a:r>
            <a:r>
              <a:rPr dirty="0"/>
              <a:t> solution </a:t>
            </a:r>
            <a:r>
              <a:rPr dirty="0" err="1"/>
              <a:t>institutionnelle</a:t>
            </a:r>
            <a:r>
              <a:rPr dirty="0"/>
              <a:t> pour faire la </a:t>
            </a:r>
            <a:r>
              <a:rPr dirty="0" err="1"/>
              <a:t>même</a:t>
            </a:r>
            <a:r>
              <a:rPr dirty="0"/>
              <a:t> chose ? Dans </a:t>
            </a:r>
            <a:r>
              <a:rPr dirty="0" err="1"/>
              <a:t>ce</a:t>
            </a:r>
            <a:r>
              <a:rPr dirty="0"/>
              <a:t> </a:t>
            </a:r>
            <a:r>
              <a:rPr dirty="0" err="1"/>
              <a:t>cas</a:t>
            </a:r>
            <a:r>
              <a:rPr dirty="0"/>
              <a:t>, je la </a:t>
            </a:r>
            <a:r>
              <a:rPr dirty="0" err="1"/>
              <a:t>privilégie</a:t>
            </a:r>
            <a:r>
              <a:rPr dirty="0"/>
              <a:t> et ne me </a:t>
            </a:r>
            <a:r>
              <a:rPr dirty="0" err="1"/>
              <a:t>soucie</a:t>
            </a:r>
            <a:r>
              <a:rPr dirty="0"/>
              <a:t> pas du RGPD (tout </a:t>
            </a:r>
            <a:r>
              <a:rPr dirty="0" err="1"/>
              <a:t>est</a:t>
            </a:r>
            <a:r>
              <a:rPr dirty="0"/>
              <a:t> </a:t>
            </a:r>
            <a:r>
              <a:rPr dirty="0" err="1"/>
              <a:t>conforme</a:t>
            </a:r>
            <a:r>
              <a:rPr dirty="0"/>
              <a:t> et le </a:t>
            </a:r>
            <a:r>
              <a:rPr dirty="0" err="1"/>
              <a:t>ministre</a:t>
            </a:r>
            <a:r>
              <a:rPr dirty="0"/>
              <a:t> (</a:t>
            </a:r>
            <a:r>
              <a:rPr dirty="0" err="1"/>
              <a:t>en</a:t>
            </a:r>
            <a:r>
              <a:rPr dirty="0"/>
              <a:t> </a:t>
            </a:r>
            <a:r>
              <a:rPr dirty="0" err="1"/>
              <a:t>général</a:t>
            </a:r>
            <a:r>
              <a:rPr dirty="0"/>
              <a:t>, le DASEN dans le 1D) </a:t>
            </a:r>
            <a:r>
              <a:rPr dirty="0" err="1"/>
              <a:t>est</a:t>
            </a:r>
            <a:r>
              <a:rPr dirty="0"/>
              <a:t> </a:t>
            </a:r>
            <a:r>
              <a:rPr dirty="0" err="1"/>
              <a:t>responsable</a:t>
            </a:r>
            <a:r>
              <a:rPr dirty="0"/>
              <a:t> de </a:t>
            </a:r>
            <a:r>
              <a:rPr dirty="0" err="1"/>
              <a:t>traitement</a:t>
            </a:r>
            <a:r>
              <a:rPr dirty="0"/>
              <a:t> = ENT, tout </a:t>
            </a:r>
            <a:r>
              <a:rPr dirty="0" err="1"/>
              <a:t>ce</a:t>
            </a:r>
            <a:r>
              <a:rPr dirty="0"/>
              <a:t> qui </a:t>
            </a:r>
            <a:r>
              <a:rPr dirty="0" err="1"/>
              <a:t>est</a:t>
            </a:r>
            <a:r>
              <a:rPr dirty="0"/>
              <a:t> dans le </a:t>
            </a:r>
            <a:r>
              <a:rPr dirty="0" err="1"/>
              <a:t>médiacentre</a:t>
            </a:r>
            <a:r>
              <a:rPr dirty="0"/>
              <a:t> (GAR)...</a:t>
            </a:r>
          </a:p>
          <a:p>
            <a:pPr>
              <a:defRPr/>
            </a:pPr>
            <a:endParaRPr dirty="0"/>
          </a:p>
          <a:p>
            <a:pPr>
              <a:defRPr/>
            </a:pPr>
            <a:r>
              <a:rPr lang="fr-FR" sz="1200" b="1" i="0" u="none" strike="noStrike" cap="none" spc="0" dirty="0">
                <a:solidFill>
                  <a:schemeClr val="tx1"/>
                </a:solidFill>
                <a:latin typeface="+mn-lt"/>
                <a:ea typeface="+mn-ea"/>
                <a:cs typeface="+mn-cs"/>
              </a:rPr>
              <a:t>3e étape</a:t>
            </a:r>
            <a:r>
              <a:rPr lang="fr-FR" sz="1200" b="0" i="0" u="none" strike="noStrike" cap="none" spc="0" dirty="0">
                <a:solidFill>
                  <a:schemeClr val="tx1"/>
                </a:solidFill>
                <a:latin typeface="+mn-lt"/>
                <a:ea typeface="+mn-ea"/>
                <a:cs typeface="+mn-cs"/>
              </a:rPr>
              <a:t> : Je veux quand même utiliser l'application.</a:t>
            </a:r>
            <a:endParaRPr dirty="0"/>
          </a:p>
          <a:p>
            <a:pPr>
              <a:defRPr/>
            </a:pPr>
            <a:r>
              <a:rPr lang="fr-FR" sz="1200" b="0" i="0" u="none" strike="noStrike" cap="none" spc="0" dirty="0">
                <a:solidFill>
                  <a:schemeClr val="tx1"/>
                </a:solidFill>
                <a:latin typeface="+mn-lt"/>
                <a:ea typeface="+mn-ea"/>
                <a:cs typeface="+mn-cs"/>
              </a:rPr>
              <a:t>Je regarde les CGU pour donner les éléments essentiels au CE.</a:t>
            </a:r>
            <a:endParaRPr lang="fr-FR" sz="1200" b="0" i="0" u="none" strike="noStrike" cap="none" spc="0" dirty="0">
              <a:solidFill>
                <a:schemeClr val="tx1"/>
              </a:solidFill>
              <a:latin typeface="Calibri"/>
              <a:ea typeface="Arial"/>
              <a:cs typeface="Arial"/>
            </a:endParaRPr>
          </a:p>
          <a:p>
            <a:pPr marL="217793" indent="-217793">
              <a:buFont typeface="Arial"/>
              <a:buChar char="•"/>
              <a:defRPr/>
            </a:pPr>
            <a:r>
              <a:rPr lang="fr-FR" sz="1200" b="1" i="0" u="sng" strike="noStrike" cap="none" spc="0" dirty="0">
                <a:solidFill>
                  <a:schemeClr val="tx1"/>
                </a:solidFill>
                <a:latin typeface="+mn-lt"/>
                <a:ea typeface="+mn-ea"/>
                <a:cs typeface="+mn-cs"/>
              </a:rPr>
              <a:t>Obligation </a:t>
            </a:r>
            <a:r>
              <a:rPr lang="fr-FR" sz="1200" b="0" i="0" u="none" strike="noStrike" cap="none" spc="0" dirty="0">
                <a:solidFill>
                  <a:schemeClr val="tx1"/>
                </a:solidFill>
                <a:latin typeface="+mn-lt"/>
                <a:ea typeface="+mn-ea"/>
                <a:cs typeface="+mn-cs"/>
              </a:rPr>
              <a:t>: Information et demande d'accord au CE qui est responsable de traitement. </a:t>
            </a:r>
            <a:r>
              <a:rPr lang="fr-FR" sz="1200" b="1" i="0" u="none" strike="noStrike" cap="none" spc="0" dirty="0">
                <a:solidFill>
                  <a:schemeClr val="tx1"/>
                </a:solidFill>
                <a:latin typeface="+mn-lt"/>
                <a:ea typeface="+mn-ea"/>
                <a:cs typeface="+mn-cs"/>
              </a:rPr>
              <a:t>Si refus, pas d'utilisation de l'application possible</a:t>
            </a:r>
            <a:r>
              <a:rPr lang="fr-FR" sz="1200" b="0" i="0" u="none" strike="noStrike" cap="none" spc="0" dirty="0">
                <a:solidFill>
                  <a:schemeClr val="tx1"/>
                </a:solidFill>
                <a:latin typeface="+mn-lt"/>
                <a:ea typeface="+mn-ea"/>
                <a:cs typeface="+mn-cs"/>
              </a:rPr>
              <a:t>.</a:t>
            </a:r>
            <a:endParaRPr lang="fr-FR" sz="1200" b="0" i="0" u="none" strike="noStrike" cap="none" spc="0" dirty="0">
              <a:solidFill>
                <a:schemeClr val="tx1"/>
              </a:solidFill>
              <a:latin typeface="Calibri"/>
              <a:ea typeface="Arial"/>
              <a:cs typeface="Arial"/>
            </a:endParaRPr>
          </a:p>
          <a:p>
            <a:pPr marL="283878" indent="-283878">
              <a:buFont typeface="Arial"/>
              <a:buChar char="•"/>
              <a:defRPr/>
            </a:pPr>
            <a:endParaRPr sz="1200" dirty="0"/>
          </a:p>
          <a:p>
            <a:pPr marL="283878" indent="-283878">
              <a:buFont typeface="Arial"/>
              <a:buChar char="•"/>
              <a:defRPr/>
            </a:pPr>
            <a:r>
              <a:rPr lang="fr-FR" sz="1200" b="0" i="0" u="none" strike="noStrike" cap="none" spc="0" dirty="0">
                <a:solidFill>
                  <a:schemeClr val="tx1"/>
                </a:solidFill>
                <a:latin typeface="+mn-lt"/>
                <a:ea typeface="+mn-ea"/>
                <a:cs typeface="+mn-cs"/>
              </a:rPr>
              <a:t>Si </a:t>
            </a:r>
            <a:r>
              <a:rPr lang="fr-FR" sz="1200" b="1" i="0" u="none" strike="noStrike" cap="none" spc="0" dirty="0">
                <a:solidFill>
                  <a:schemeClr val="tx1"/>
                </a:solidFill>
                <a:latin typeface="+mn-lt"/>
                <a:ea typeface="+mn-ea"/>
                <a:cs typeface="+mn-cs"/>
              </a:rPr>
              <a:t>accord du CE </a:t>
            </a:r>
            <a:r>
              <a:rPr lang="fr-FR" sz="1200" b="0" i="0" u="none" strike="noStrike" cap="none" spc="0" dirty="0">
                <a:solidFill>
                  <a:schemeClr val="tx1"/>
                </a:solidFill>
                <a:latin typeface="+mn-lt"/>
                <a:ea typeface="+mn-ea"/>
                <a:cs typeface="+mn-cs"/>
              </a:rPr>
              <a:t>: </a:t>
            </a:r>
            <a:endParaRPr sz="1200" dirty="0"/>
          </a:p>
          <a:p>
            <a:pPr marL="683928" lvl="1" indent="-283878">
              <a:buFont typeface="Arial"/>
              <a:buChar char="•"/>
              <a:defRPr/>
            </a:pPr>
            <a:r>
              <a:rPr lang="fr-FR" sz="1200" b="0" i="0" u="none" strike="noStrike" cap="none" spc="0" dirty="0">
                <a:solidFill>
                  <a:schemeClr val="tx1"/>
                </a:solidFill>
                <a:latin typeface="+mn-lt"/>
                <a:ea typeface="+mn-ea"/>
                <a:cs typeface="+mn-cs"/>
              </a:rPr>
              <a:t>inscription au registre de traitement de l'établissement par le CE.</a:t>
            </a:r>
            <a:endParaRPr dirty="0"/>
          </a:p>
          <a:p>
            <a:pPr marL="683928" lvl="1" indent="-283878">
              <a:buFont typeface="Arial"/>
              <a:buChar char="•"/>
              <a:defRPr/>
            </a:pPr>
            <a:r>
              <a:rPr lang="fr-FR" sz="1200" b="1" i="0" u="none" strike="noStrike" cap="none" spc="0" dirty="0">
                <a:solidFill>
                  <a:schemeClr val="tx1"/>
                </a:solidFill>
                <a:latin typeface="+mn-lt"/>
                <a:ea typeface="+mn-ea"/>
                <a:cs typeface="+mn-cs"/>
              </a:rPr>
              <a:t>Si il n'existe pas de solution équivalente (pas d'autres applis)</a:t>
            </a:r>
            <a:r>
              <a:rPr lang="fr-FR" sz="1200" b="0" i="0" u="none" strike="noStrike" cap="none" spc="0" dirty="0">
                <a:solidFill>
                  <a:schemeClr val="tx1"/>
                </a:solidFill>
                <a:latin typeface="+mn-lt"/>
                <a:ea typeface="+mn-ea"/>
                <a:cs typeface="+mn-cs"/>
              </a:rPr>
              <a:t>, le CE peut invoquer une mission d'intérêt public pour utiliser l'application. Même dans ce cas, il doit informer les familles qui ont le droit de refuser. En raison de l'égalité de service public il y a obligation de fournir les mêmes services aux élèves et familles qui refusent.</a:t>
            </a:r>
            <a:endParaRPr dirty="0"/>
          </a:p>
          <a:p>
            <a:pPr marL="683928" lvl="1" indent="-283878">
              <a:buFont typeface="Arial"/>
              <a:buChar char="•"/>
              <a:defRPr/>
            </a:pPr>
            <a:r>
              <a:rPr lang="fr-FR" sz="1200" b="1" i="0" u="none" strike="noStrike" cap="none" spc="0" dirty="0">
                <a:solidFill>
                  <a:schemeClr val="tx1"/>
                </a:solidFill>
                <a:latin typeface="+mn-lt"/>
                <a:ea typeface="+mn-ea"/>
                <a:cs typeface="+mn-cs"/>
              </a:rPr>
              <a:t>Obligation d'information aux familles</a:t>
            </a:r>
            <a:r>
              <a:rPr lang="fr-FR" sz="1200" b="0" i="0" u="none" strike="noStrike" cap="none" spc="0" dirty="0">
                <a:solidFill>
                  <a:schemeClr val="tx1"/>
                </a:solidFill>
                <a:latin typeface="+mn-lt"/>
                <a:ea typeface="+mn-ea"/>
                <a:cs typeface="+mn-cs"/>
              </a:rPr>
              <a:t> (quelles sont les DCP récoltées ? où sont-elles hébergées ? Sont-elles partagées par des tiers ? Peut-on demander facilement leurs suppressions.... Toutes ces données doivent être fournies aux familles pour éclairer leur choix.</a:t>
            </a:r>
            <a:endParaRPr sz="1200" dirty="0"/>
          </a:p>
          <a:p>
            <a:pPr lvl="1">
              <a:defRPr/>
            </a:pPr>
            <a:r>
              <a:rPr lang="fr-FR" sz="1200" b="0" i="0" u="none" strike="noStrike" cap="none" spc="0" dirty="0">
                <a:solidFill>
                  <a:schemeClr val="tx1"/>
                </a:solidFill>
                <a:latin typeface="+mn-lt"/>
                <a:ea typeface="+mn-ea"/>
                <a:cs typeface="+mn-cs"/>
              </a:rPr>
              <a:t>S'il y a utilisation de pseudos non </a:t>
            </a:r>
            <a:r>
              <a:rPr lang="fr-FR" sz="1200" b="0" i="0" u="none" strike="noStrike" cap="none" spc="0" dirty="0" err="1">
                <a:solidFill>
                  <a:schemeClr val="tx1"/>
                </a:solidFill>
                <a:latin typeface="+mn-lt"/>
                <a:ea typeface="+mn-ea"/>
                <a:cs typeface="+mn-cs"/>
              </a:rPr>
              <a:t>identifables</a:t>
            </a:r>
            <a:r>
              <a:rPr lang="fr-FR" sz="1200" b="0" i="0" u="none" strike="noStrike" cap="none" spc="0" dirty="0">
                <a:solidFill>
                  <a:schemeClr val="tx1"/>
                </a:solidFill>
                <a:latin typeface="+mn-lt"/>
                <a:ea typeface="+mn-ea"/>
                <a:cs typeface="+mn-cs"/>
              </a:rPr>
              <a:t>, on peut considérer que cela suffit.</a:t>
            </a:r>
            <a:endParaRPr dirty="0"/>
          </a:p>
          <a:p>
            <a:pPr lvl="1">
              <a:defRPr/>
            </a:pPr>
            <a:endParaRPr lang="fr-FR" sz="1200" b="0" i="0" u="none" strike="noStrike" cap="none" spc="0" dirty="0">
              <a:solidFill>
                <a:schemeClr val="tx1"/>
              </a:solidFill>
              <a:latin typeface="Calibri"/>
              <a:ea typeface="Arial"/>
              <a:cs typeface="Arial"/>
            </a:endParaRPr>
          </a:p>
          <a:p>
            <a:pPr marL="683928" lvl="1" indent="-283878">
              <a:buFont typeface="Arial"/>
              <a:buChar char="•"/>
              <a:defRPr/>
            </a:pPr>
            <a:r>
              <a:rPr lang="fr-FR" sz="1200" b="0" i="0" u="none" strike="noStrike" cap="none" spc="0" dirty="0">
                <a:solidFill>
                  <a:schemeClr val="tx1"/>
                </a:solidFill>
                <a:latin typeface="+mn-lt"/>
                <a:ea typeface="+mn-ea"/>
                <a:cs typeface="+mn-cs"/>
              </a:rPr>
              <a:t>S'il y a des DCP, stockées hors UE ou pas de partie RGPD en français dans les CGU(...) :</a:t>
            </a:r>
            <a:r>
              <a:rPr lang="fr-FR" sz="1200" b="1" i="0" u="none" strike="noStrike" cap="none" spc="0" dirty="0">
                <a:solidFill>
                  <a:schemeClr val="tx1"/>
                </a:solidFill>
                <a:latin typeface="+mn-lt"/>
                <a:ea typeface="+mn-ea"/>
                <a:cs typeface="+mn-cs"/>
              </a:rPr>
              <a:t> recueil écrit obligatoire (en + de l'information) du consentement des familles et de des élèves</a:t>
            </a:r>
            <a:r>
              <a:rPr lang="fr-FR" sz="1200" b="0" i="0" u="none" strike="noStrike" cap="none" spc="0" dirty="0">
                <a:solidFill>
                  <a:schemeClr val="tx1"/>
                </a:solidFill>
                <a:latin typeface="+mn-lt"/>
                <a:ea typeface="+mn-ea"/>
                <a:cs typeface="+mn-cs"/>
              </a:rPr>
              <a:t>. En cas de refus des familles, trouver une autre solution sans DCP  pour fournir le même service.</a:t>
            </a:r>
            <a:endParaRPr lang="fr-FR" sz="1200" dirty="0"/>
          </a:p>
          <a:p>
            <a:pPr>
              <a:defRPr/>
            </a:pPr>
            <a:r>
              <a:rPr lang="fr-FR" sz="1200" b="1" i="0" u="none" strike="noStrike" cap="none" spc="0" dirty="0">
                <a:solidFill>
                  <a:srgbClr val="FF0000"/>
                </a:solidFill>
                <a:latin typeface="+mn-lt"/>
                <a:ea typeface="+mn-ea"/>
                <a:cs typeface="+mn-cs"/>
              </a:rPr>
              <a:t>En cas de doute, demander au DPD de l'académie : </a:t>
            </a:r>
            <a:r>
              <a:rPr lang="fr-FR" sz="1200" b="1" i="0" u="none" strike="noStrike" cap="none" spc="0" dirty="0" err="1">
                <a:solidFill>
                  <a:srgbClr val="FF0000"/>
                </a:solidFill>
                <a:latin typeface="+mn-lt"/>
                <a:ea typeface="+mn-ea"/>
                <a:cs typeface="+mn-cs"/>
              </a:rPr>
              <a:t>dpd@ac-grenoble.fr</a:t>
            </a:r>
            <a:r>
              <a:rPr lang="fr-FR" sz="1200" b="1" i="0" u="none" strike="noStrike" cap="none" spc="0" dirty="0">
                <a:solidFill>
                  <a:srgbClr val="FF0000"/>
                </a:solidFill>
                <a:latin typeface="+mn-lt"/>
                <a:ea typeface="+mn-ea"/>
                <a:cs typeface="+mn-cs"/>
              </a:rPr>
              <a:t> </a:t>
            </a:r>
            <a:endParaRPr dirty="0"/>
          </a:p>
          <a:p>
            <a:pPr>
              <a:defRPr/>
            </a:pPr>
            <a:r>
              <a:rPr lang="fr-FR" sz="1200" b="1" i="0" u="none" strike="noStrike" cap="none" spc="0" dirty="0">
                <a:solidFill>
                  <a:srgbClr val="FF0000"/>
                </a:solidFill>
                <a:latin typeface="Calibri"/>
                <a:ea typeface="Calibri"/>
                <a:cs typeface="Calibri"/>
              </a:rPr>
              <a:t>https://</a:t>
            </a:r>
            <a:r>
              <a:rPr lang="fr-FR" sz="1200" b="1" i="0" u="none" strike="noStrike" cap="none" spc="0" dirty="0" err="1">
                <a:solidFill>
                  <a:srgbClr val="FF0000"/>
                </a:solidFill>
                <a:latin typeface="Calibri"/>
                <a:ea typeface="Calibri"/>
                <a:cs typeface="Calibri"/>
              </a:rPr>
              <a:t>www.education.gouv.fr</a:t>
            </a:r>
            <a:r>
              <a:rPr lang="fr-FR" sz="1200" b="1" i="0" u="none" strike="noStrike" cap="none" spc="0" dirty="0">
                <a:solidFill>
                  <a:srgbClr val="FF0000"/>
                </a:solidFill>
                <a:latin typeface="Calibri"/>
                <a:ea typeface="Calibri"/>
                <a:cs typeface="Calibri"/>
              </a:rPr>
              <a:t>/les-enjeux-de-la-protection-des-donnees-au-sein-de-l-education-7451</a:t>
            </a:r>
            <a:endParaRPr sz="1200" b="1" dirty="0">
              <a:solidFill>
                <a:srgbClr val="FF0000"/>
              </a:solidFil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a:t>Estelle</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Adrien</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Adrien</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Estelle</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err="1"/>
              <a:t>Démo</a:t>
            </a:r>
            <a:r>
              <a:rPr dirty="0"/>
              <a:t> de </a:t>
            </a:r>
            <a:r>
              <a:rPr dirty="0" err="1"/>
              <a:t>produit</a:t>
            </a:r>
            <a:r>
              <a:rPr dirty="0"/>
              <a:t> </a:t>
            </a:r>
            <a:r>
              <a:rPr dirty="0" err="1"/>
              <a:t>fini</a:t>
            </a:r>
            <a:r>
              <a:rPr dirty="0"/>
              <a:t> </a:t>
            </a:r>
            <a:r>
              <a:rPr dirty="0" err="1"/>
              <a:t>exemple</a:t>
            </a:r>
            <a:r>
              <a:rPr dirty="0"/>
              <a:t> via </a:t>
            </a:r>
            <a:r>
              <a:rPr dirty="0" err="1"/>
              <a:t>tchat</a:t>
            </a:r>
            <a:r>
              <a:rPr dirty="0"/>
              <a:t> BB Adrien = Genially, Quizlet, </a:t>
            </a:r>
            <a:r>
              <a:rPr dirty="0" err="1"/>
              <a:t>Bookcreator</a:t>
            </a:r>
            <a:r>
              <a:rPr dirty="0"/>
              <a:t> / Estelle = </a:t>
            </a:r>
            <a:r>
              <a:rPr dirty="0" err="1"/>
              <a:t>Learningapps</a:t>
            </a:r>
            <a:r>
              <a:rPr dirty="0"/>
              <a:t>, BDNF, </a:t>
            </a:r>
            <a:r>
              <a:rPr dirty="0" err="1"/>
              <a:t>Vocaroo</a:t>
            </a: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Moment expérimentation des stagiaires, remplir le cryptpad FAQ!!! réponse à l'oral et sur le cryptpad</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Sondage en direct sur BB</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Démo de remplissage de feuille de route en direct Adrien</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lang="en-US"/>
              <a:t>Click to edit Master title style</a:t>
            </a:r>
            <a:endParaRPr/>
          </a:p>
        </p:txBody>
      </p:sp>
      <p:sp>
        <p:nvSpPr>
          <p:cNvPr id="5"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899"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198" y="365125"/>
            <a:ext cx="773429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4500"/>
            </a:lvl1pPr>
          </a:lstStyle>
          <a:p>
            <a:pPr>
              <a:defRPr/>
            </a:pPr>
            <a:r>
              <a:rPr lang="en-US"/>
              <a:t>Click to edit Master title style</a:t>
            </a:r>
            <a:endParaRPr/>
          </a:p>
        </p:txBody>
      </p:sp>
      <p:sp>
        <p:nvSpPr>
          <p:cNvPr id="5"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198"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365125"/>
            <a:ext cx="10515600" cy="1325562"/>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9" y="2505074"/>
            <a:ext cx="5157785"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7"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01.09.2021</a:t>
            </a:fld>
            <a:endParaRPr lang="ru-RU"/>
          </a:p>
        </p:txBody>
      </p:sp>
      <p:sp>
        <p:nvSpPr>
          <p:cNvPr id="7"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9000" y="-10082"/>
            <a:ext cx="12192100" cy="68680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6"/>
            <a:ext cx="11063653" cy="202930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Mises en situations : </a:t>
            </a:r>
            <a:endParaRPr/>
          </a:p>
          <a:p>
            <a:pPr algn="ctr">
              <a:defRPr/>
            </a:pPr>
            <a:r>
              <a:rPr lang="fr-FR" sz="5400" b="1">
                <a:solidFill>
                  <a:schemeClr val="accent5"/>
                </a:solidFill>
                <a:latin typeface="Open Sans Extrabold"/>
                <a:ea typeface="Open Sans Extrabold"/>
                <a:cs typeface="Open Sans Extrabold"/>
              </a:rPr>
              <a:t>Choix d’une ou 2 applications</a:t>
            </a:r>
            <a:endParaRPr sz="5400" b="1">
              <a:solidFill>
                <a:schemeClr val="accent5"/>
              </a:solidFill>
              <a:latin typeface="Open Sans Extrabold"/>
              <a:ea typeface="Open Sans Extrabold"/>
              <a:cs typeface="Open Sans Extrabold"/>
            </a:endParaRPr>
          </a:p>
        </p:txBody>
      </p:sp>
      <p:sp>
        <p:nvSpPr>
          <p:cNvPr id="5" name="Rectangle 4"/>
          <p:cNvSpPr/>
          <p:nvPr/>
        </p:nvSpPr>
        <p:spPr bwMode="auto">
          <a:xfrm>
            <a:off x="411806" y="2551297"/>
            <a:ext cx="6116240" cy="316835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n°4 </a:t>
            </a:r>
            <a:endParaRPr/>
          </a:p>
          <a:p>
            <a:pPr algn="ctr">
              <a:defRPr/>
            </a:pPr>
            <a:endParaRPr lang="fr-FR" sz="3600" b="1" u="sng"/>
          </a:p>
          <a:p>
            <a:pPr marL="571500" indent="-571500">
              <a:buFont typeface="Arial"/>
              <a:buChar char="•"/>
              <a:defRPr/>
            </a:pPr>
            <a:r>
              <a:rPr lang="fr-FR" sz="3600"/>
              <a:t>Tutos à dispo</a:t>
            </a:r>
            <a:endParaRPr/>
          </a:p>
          <a:p>
            <a:pPr marL="571500" indent="-571500">
              <a:buFont typeface="Arial"/>
              <a:buChar char="•"/>
              <a:defRPr/>
            </a:pPr>
            <a:r>
              <a:rPr lang="fr-FR" sz="3600"/>
              <a:t>Exemples réalisés</a:t>
            </a:r>
            <a:endParaRPr/>
          </a:p>
          <a:p>
            <a:pPr marL="571500" indent="-571500">
              <a:buFont typeface="Arial"/>
              <a:buChar char="•"/>
              <a:defRPr/>
            </a:pPr>
            <a:r>
              <a:rPr lang="fr-FR" sz="3600"/>
              <a:t>Vos créations déposées</a:t>
            </a:r>
            <a:endParaRPr/>
          </a:p>
          <a:p>
            <a:pPr marL="571500" indent="-571500">
              <a:buFont typeface="Arial"/>
              <a:buChar char="•"/>
              <a:defRPr/>
            </a:pPr>
            <a:r>
              <a:rPr lang="fr-FR" sz="3600"/>
              <a:t>FAQ </a:t>
            </a:r>
            <a:endParaRPr/>
          </a:p>
          <a:p>
            <a:pPr>
              <a:defRPr/>
            </a:pPr>
            <a:endParaRPr lang="fr-FR" sz="2400"/>
          </a:p>
        </p:txBody>
      </p:sp>
      <p:sp>
        <p:nvSpPr>
          <p:cNvPr id="6" name="Rectangle 11"/>
          <p:cNvSpPr/>
          <p:nvPr/>
        </p:nvSpPr>
        <p:spPr bwMode="auto">
          <a:xfrm>
            <a:off x="5066994" y="5703845"/>
            <a:ext cx="6426757"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t>Docs collaboratifs Cryptpad </a:t>
            </a:r>
            <a:endParaRPr/>
          </a:p>
        </p:txBody>
      </p:sp>
      <p:pic>
        <p:nvPicPr>
          <p:cNvPr id="7" name="Image 16"/>
          <p:cNvPicPr>
            <a:picLocks noChangeAspect="1"/>
          </p:cNvPicPr>
          <p:nvPr/>
        </p:nvPicPr>
        <p:blipFill>
          <a:blip r:embed="rId3"/>
          <a:stretch/>
        </p:blipFill>
        <p:spPr bwMode="auto">
          <a:xfrm>
            <a:off x="7032104" y="2686604"/>
            <a:ext cx="2465003" cy="29746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52905" y="526078"/>
            <a:ext cx="11063653" cy="202930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Comment diffuser les ressources</a:t>
            </a:r>
            <a:endParaRPr/>
          </a:p>
        </p:txBody>
      </p:sp>
      <p:sp>
        <p:nvSpPr>
          <p:cNvPr id="5" name="Rectangle 4"/>
          <p:cNvSpPr/>
          <p:nvPr/>
        </p:nvSpPr>
        <p:spPr bwMode="auto">
          <a:xfrm>
            <a:off x="1411648" y="3049926"/>
            <a:ext cx="9220198" cy="314132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n°5  :</a:t>
            </a:r>
            <a:endParaRPr/>
          </a:p>
          <a:p>
            <a:pPr algn="ctr">
              <a:defRPr/>
            </a:pPr>
            <a:endParaRPr lang="fr-FR" sz="3600" b="1" u="sng"/>
          </a:p>
          <a:p>
            <a:pPr algn="ctr">
              <a:defRPr/>
            </a:pPr>
            <a:r>
              <a:rPr lang="fr-FR" sz="3600"/>
              <a:t>Sondage...</a:t>
            </a:r>
          </a:p>
          <a:p>
            <a:pPr algn="ctr">
              <a:defRPr/>
            </a:pPr>
            <a:r>
              <a:rPr lang="fr-FR" sz="3600"/>
              <a:t>Comment diffusez-vous les ressources aux élèves ?</a:t>
            </a:r>
            <a:endParaRPr/>
          </a:p>
          <a:p>
            <a:pPr>
              <a:defRPr/>
            </a:pPr>
            <a:endParaRPr lang="fr-F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52904" y="526077"/>
            <a:ext cx="11063652" cy="202930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Comment diffuser les ressources</a:t>
            </a:r>
            <a:endParaRPr/>
          </a:p>
        </p:txBody>
      </p:sp>
      <p:sp>
        <p:nvSpPr>
          <p:cNvPr id="5" name="Rectangle 4"/>
          <p:cNvSpPr/>
          <p:nvPr/>
        </p:nvSpPr>
        <p:spPr bwMode="auto">
          <a:xfrm>
            <a:off x="3104411" y="2483435"/>
            <a:ext cx="2880319" cy="213703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n°6 :</a:t>
            </a:r>
            <a:endParaRPr/>
          </a:p>
          <a:p>
            <a:pPr algn="ctr">
              <a:defRPr/>
            </a:pPr>
            <a:endParaRPr lang="fr-FR" sz="3600" b="1" u="sng"/>
          </a:p>
          <a:p>
            <a:pPr algn="ctr">
              <a:defRPr/>
            </a:pPr>
            <a:r>
              <a:rPr lang="fr-FR" sz="3600"/>
              <a:t>Démos</a:t>
            </a:r>
            <a:r>
              <a:rPr lang="fr-FR" sz="3600" b="1" u="sng"/>
              <a:t> </a:t>
            </a:r>
            <a:endParaRPr lang="fr-FR" sz="3600"/>
          </a:p>
          <a:p>
            <a:pPr>
              <a:defRPr/>
            </a:pPr>
            <a:endParaRPr lang="fr-FR" sz="2400"/>
          </a:p>
        </p:txBody>
      </p:sp>
      <p:sp>
        <p:nvSpPr>
          <p:cNvPr id="6" name="Rectangle 5"/>
          <p:cNvSpPr/>
          <p:nvPr/>
        </p:nvSpPr>
        <p:spPr bwMode="auto">
          <a:xfrm rot="21212410">
            <a:off x="146431" y="4151247"/>
            <a:ext cx="3584218" cy="55357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400" b="1">
                <a:solidFill>
                  <a:srgbClr val="F72DA6"/>
                </a:solidFill>
              </a:rPr>
              <a:t>Fabriquer un QRcode</a:t>
            </a:r>
            <a:endParaRPr sz="2400" b="1">
              <a:solidFill>
                <a:srgbClr val="F72DA6"/>
              </a:solidFill>
            </a:endParaRPr>
          </a:p>
        </p:txBody>
      </p:sp>
      <p:sp>
        <p:nvSpPr>
          <p:cNvPr id="7" name="Rectangle 6"/>
          <p:cNvSpPr/>
          <p:nvPr/>
        </p:nvSpPr>
        <p:spPr bwMode="auto">
          <a:xfrm rot="930081">
            <a:off x="5928374" y="4385548"/>
            <a:ext cx="3584218" cy="55357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400" b="1">
                <a:solidFill>
                  <a:srgbClr val="F72DA6"/>
                </a:solidFill>
              </a:rPr>
              <a:t>Couper une vidéo</a:t>
            </a:r>
            <a:endParaRPr sz="2400" b="1">
              <a:solidFill>
                <a:srgbClr val="F72DA6"/>
              </a:solidFill>
            </a:endParaRPr>
          </a:p>
        </p:txBody>
      </p:sp>
      <p:sp>
        <p:nvSpPr>
          <p:cNvPr id="8" name="Rectangle 7"/>
          <p:cNvSpPr/>
          <p:nvPr/>
        </p:nvSpPr>
        <p:spPr bwMode="auto">
          <a:xfrm rot="614359">
            <a:off x="468252" y="1575829"/>
            <a:ext cx="2155467" cy="36579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400" b="1">
                <a:solidFill>
                  <a:srgbClr val="16C967"/>
                </a:solidFill>
              </a:rPr>
              <a:t>Raccourcir un lien</a:t>
            </a:r>
            <a:endParaRPr sz="2400" b="1">
              <a:solidFill>
                <a:srgbClr val="16C967"/>
              </a:solidFill>
            </a:endParaRPr>
          </a:p>
        </p:txBody>
      </p:sp>
      <p:sp>
        <p:nvSpPr>
          <p:cNvPr id="9" name="Rectangle 8"/>
          <p:cNvSpPr/>
          <p:nvPr/>
        </p:nvSpPr>
        <p:spPr bwMode="auto">
          <a:xfrm rot="21015529">
            <a:off x="6378730" y="2302240"/>
            <a:ext cx="2155467" cy="144246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400" b="1">
                <a:solidFill>
                  <a:srgbClr val="16C967"/>
                </a:solidFill>
              </a:rPr>
              <a:t>Diffuser avec une feuille de route</a:t>
            </a:r>
            <a:endParaRPr sz="2400" b="1">
              <a:solidFill>
                <a:srgbClr val="16C967"/>
              </a:solidFill>
            </a:endParaRPr>
          </a:p>
        </p:txBody>
      </p:sp>
      <p:pic>
        <p:nvPicPr>
          <p:cNvPr id="10" name="Image 9"/>
          <p:cNvPicPr>
            <a:picLocks noChangeAspect="1"/>
          </p:cNvPicPr>
          <p:nvPr/>
        </p:nvPicPr>
        <p:blipFill>
          <a:blip r:embed="rId3"/>
          <a:stretch/>
        </p:blipFill>
        <p:spPr bwMode="auto">
          <a:xfrm>
            <a:off x="8524903" y="1616105"/>
            <a:ext cx="3385009" cy="2335276"/>
          </a:xfrm>
          <a:prstGeom prst="rect">
            <a:avLst/>
          </a:prstGeom>
        </p:spPr>
      </p:pic>
      <p:pic>
        <p:nvPicPr>
          <p:cNvPr id="11" name="Image 10"/>
          <p:cNvPicPr>
            <a:picLocks noChangeAspect="1"/>
          </p:cNvPicPr>
          <p:nvPr/>
        </p:nvPicPr>
        <p:blipFill>
          <a:blip r:embed="rId4"/>
          <a:stretch/>
        </p:blipFill>
        <p:spPr bwMode="auto">
          <a:xfrm>
            <a:off x="2381249" y="4718171"/>
            <a:ext cx="4873653" cy="21732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3920337" y="168669"/>
            <a:ext cx="4279897" cy="1422397"/>
          </a:xfrm>
          <a:prstGeom prst="rect">
            <a:avLst/>
          </a:prstGeom>
        </p:spPr>
      </p:pic>
      <p:sp>
        <p:nvSpPr>
          <p:cNvPr id="5" name="Rectangle 4"/>
          <p:cNvSpPr/>
          <p:nvPr/>
        </p:nvSpPr>
        <p:spPr bwMode="auto">
          <a:xfrm>
            <a:off x="764997" y="1865310"/>
            <a:ext cx="10590611" cy="57915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61848" indent="-261848" algn="ctr">
              <a:buFont typeface="Wingdings"/>
              <a:buChar char="ü"/>
              <a:defRPr/>
            </a:pPr>
            <a:r>
              <a:rPr lang="fr-FR" sz="1600" b="0" i="0" u="none">
                <a:solidFill>
                  <a:srgbClr val="595959"/>
                </a:solidFill>
                <a:latin typeface="Ubuntu"/>
                <a:ea typeface="Ubuntu"/>
                <a:cs typeface="Ubuntu"/>
              </a:rPr>
              <a:t>Un groupe créé pour accompagner la TVP sur des entrées pédagogiques</a:t>
            </a:r>
            <a:endParaRPr/>
          </a:p>
          <a:p>
            <a:pPr marL="261848" indent="-261848" algn="ctr">
              <a:buFont typeface="Wingdings"/>
              <a:buChar char="ü"/>
              <a:defRPr/>
            </a:pPr>
            <a:r>
              <a:rPr lang="fr-FR" sz="1600" b="0" i="0" u="none">
                <a:solidFill>
                  <a:srgbClr val="595959"/>
                </a:solidFill>
                <a:latin typeface="Ubuntu"/>
                <a:ea typeface="Ubuntu"/>
                <a:cs typeface="Ubuntu"/>
              </a:rPr>
              <a:t>Porté par le collège des IEN avec des formateurs de toutes les disciplines</a:t>
            </a:r>
            <a:endParaRPr/>
          </a:p>
        </p:txBody>
      </p:sp>
      <p:pic>
        <p:nvPicPr>
          <p:cNvPr id="6" name="Image 5"/>
          <p:cNvPicPr>
            <a:picLocks noChangeAspect="1"/>
          </p:cNvPicPr>
          <p:nvPr/>
        </p:nvPicPr>
        <p:blipFill>
          <a:blip r:embed="rId3"/>
          <a:stretch/>
        </p:blipFill>
        <p:spPr bwMode="auto">
          <a:xfrm>
            <a:off x="318513" y="3047040"/>
            <a:ext cx="3198443" cy="2729705"/>
          </a:xfrm>
          <a:prstGeom prst="rect">
            <a:avLst/>
          </a:prstGeom>
        </p:spPr>
      </p:pic>
      <p:pic>
        <p:nvPicPr>
          <p:cNvPr id="7" name="Image 6"/>
          <p:cNvPicPr>
            <a:picLocks noChangeAspect="1"/>
          </p:cNvPicPr>
          <p:nvPr/>
        </p:nvPicPr>
        <p:blipFill>
          <a:blip r:embed="rId4"/>
          <a:stretch/>
        </p:blipFill>
        <p:spPr bwMode="auto">
          <a:xfrm>
            <a:off x="4423177" y="3047040"/>
            <a:ext cx="3274218" cy="3110505"/>
          </a:xfrm>
          <a:prstGeom prst="rect">
            <a:avLst/>
          </a:prstGeom>
        </p:spPr>
      </p:pic>
      <p:pic>
        <p:nvPicPr>
          <p:cNvPr id="8" name="Image 7"/>
          <p:cNvPicPr>
            <a:picLocks noChangeAspect="1"/>
          </p:cNvPicPr>
          <p:nvPr/>
        </p:nvPicPr>
        <p:blipFill>
          <a:blip r:embed="rId5"/>
          <a:stretch/>
        </p:blipFill>
        <p:spPr bwMode="auto">
          <a:xfrm>
            <a:off x="8450260" y="3001542"/>
            <a:ext cx="3318094" cy="3156004"/>
          </a:xfrm>
          <a:prstGeom prst="rect">
            <a:avLst/>
          </a:prstGeom>
        </p:spPr>
      </p:pic>
      <p:pic>
        <p:nvPicPr>
          <p:cNvPr id="9" name="Image 3"/>
          <p:cNvPicPr>
            <a:picLocks noChangeAspect="1"/>
          </p:cNvPicPr>
          <p:nvPr/>
        </p:nvPicPr>
        <p:blipFill>
          <a:blip r:embed="rId6"/>
          <a:stretch/>
        </p:blipFill>
        <p:spPr bwMode="auto">
          <a:xfrm>
            <a:off x="-9714" y="7389"/>
            <a:ext cx="12232345" cy="68549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4" name="Rectangle 3"/>
          <p:cNvSpPr/>
          <p:nvPr/>
        </p:nvSpPr>
        <p:spPr bwMode="auto">
          <a:xfrm>
            <a:off x="121520" y="116316"/>
            <a:ext cx="4912393" cy="45877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600" b="1">
                <a:solidFill>
                  <a:schemeClr val="accent5"/>
                </a:solidFill>
              </a:rPr>
              <a:t>Et le RGPD dans tout ça ?</a:t>
            </a:r>
            <a:endParaRPr/>
          </a:p>
        </p:txBody>
      </p:sp>
      <p:sp>
        <p:nvSpPr>
          <p:cNvPr id="5" name="Flèche : droite 5"/>
          <p:cNvSpPr/>
          <p:nvPr/>
        </p:nvSpPr>
        <p:spPr bwMode="auto">
          <a:xfrm rot="20839171">
            <a:off x="2607759" y="936846"/>
            <a:ext cx="1599481" cy="251603"/>
          </a:xfrm>
          <a:prstGeom prst="rightArrow">
            <a:avLst>
              <a:gd name="adj1" fmla="val 50000"/>
              <a:gd name="adj2" fmla="val 50000"/>
            </a:avLst>
          </a:prstGeom>
          <a:solidFill>
            <a:srgbClr val="F72DA6"/>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6" name="Rectangle 6"/>
          <p:cNvSpPr/>
          <p:nvPr/>
        </p:nvSpPr>
        <p:spPr bwMode="auto">
          <a:xfrm>
            <a:off x="4394619" y="474243"/>
            <a:ext cx="1365849" cy="69732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F72DA6"/>
                </a:solidFill>
              </a:rPr>
              <a:t>DCP</a:t>
            </a:r>
            <a:endParaRPr/>
          </a:p>
        </p:txBody>
      </p:sp>
      <p:sp>
        <p:nvSpPr>
          <p:cNvPr id="7" name="Flèche : droite 7"/>
          <p:cNvSpPr/>
          <p:nvPr/>
        </p:nvSpPr>
        <p:spPr bwMode="auto">
          <a:xfrm>
            <a:off x="2795138" y="2008752"/>
            <a:ext cx="1599480" cy="25160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t" anchorCtr="0" forceAA="0" compatLnSpc="0"/>
          <a:lstStyle/>
          <a:p>
            <a:pPr>
              <a:defRPr/>
            </a:pPr>
            <a:endParaRPr>
              <a:solidFill>
                <a:srgbClr val="F72DA6"/>
              </a:solidFill>
            </a:endParaRPr>
          </a:p>
        </p:txBody>
      </p:sp>
      <p:sp>
        <p:nvSpPr>
          <p:cNvPr id="8" name="Rectangle 8"/>
          <p:cNvSpPr/>
          <p:nvPr/>
        </p:nvSpPr>
        <p:spPr bwMode="auto">
          <a:xfrm>
            <a:off x="3135589" y="1642955"/>
            <a:ext cx="1365849"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t>enseignant</a:t>
            </a:r>
          </a:p>
        </p:txBody>
      </p:sp>
      <p:pic>
        <p:nvPicPr>
          <p:cNvPr id="9" name="Image 9"/>
          <p:cNvPicPr>
            <a:picLocks noChangeAspect="1"/>
          </p:cNvPicPr>
          <p:nvPr/>
        </p:nvPicPr>
        <p:blipFill>
          <a:blip r:embed="rId3"/>
          <a:srcRect l="14563" t="8336" r="13557" b="8420"/>
          <a:stretch/>
        </p:blipFill>
        <p:spPr bwMode="auto">
          <a:xfrm>
            <a:off x="4879855" y="1280897"/>
            <a:ext cx="2382477" cy="1839412"/>
          </a:xfrm>
          <a:prstGeom prst="rect">
            <a:avLst/>
          </a:prstGeom>
        </p:spPr>
      </p:pic>
      <p:sp>
        <p:nvSpPr>
          <p:cNvPr id="10" name="Flèche : droite 10"/>
          <p:cNvSpPr/>
          <p:nvPr/>
        </p:nvSpPr>
        <p:spPr bwMode="auto">
          <a:xfrm rot="20819990">
            <a:off x="9202891" y="551997"/>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1" name="Flèche : droite 11"/>
          <p:cNvSpPr/>
          <p:nvPr/>
        </p:nvSpPr>
        <p:spPr bwMode="auto">
          <a:xfrm rot="20103118">
            <a:off x="7231869" y="1196685"/>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2" name="Rectangle 12"/>
          <p:cNvSpPr/>
          <p:nvPr/>
        </p:nvSpPr>
        <p:spPr bwMode="auto">
          <a:xfrm>
            <a:off x="7970986" y="553492"/>
            <a:ext cx="1365849"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3" name="Rectangle 13"/>
          <p:cNvSpPr/>
          <p:nvPr/>
        </p:nvSpPr>
        <p:spPr bwMode="auto">
          <a:xfrm>
            <a:off x="8108247" y="441507"/>
            <a:ext cx="563745" cy="79075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pic>
        <p:nvPicPr>
          <p:cNvPr id="14" name="Image 15"/>
          <p:cNvPicPr>
            <a:picLocks noChangeAspect="1"/>
          </p:cNvPicPr>
          <p:nvPr/>
        </p:nvPicPr>
        <p:blipFill>
          <a:blip r:embed="rId4"/>
          <a:srcRect l="21547" r="21093"/>
          <a:stretch/>
        </p:blipFill>
        <p:spPr bwMode="auto">
          <a:xfrm>
            <a:off x="10089391" y="141177"/>
            <a:ext cx="865235" cy="824629"/>
          </a:xfrm>
          <a:prstGeom prst="rect">
            <a:avLst/>
          </a:prstGeom>
        </p:spPr>
      </p:pic>
      <p:sp>
        <p:nvSpPr>
          <p:cNvPr id="15" name="Rectangle 16"/>
          <p:cNvSpPr/>
          <p:nvPr/>
        </p:nvSpPr>
        <p:spPr bwMode="auto">
          <a:xfrm>
            <a:off x="8390118" y="2008752"/>
            <a:ext cx="1176624"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6" name="Rectangle 17"/>
          <p:cNvSpPr/>
          <p:nvPr/>
        </p:nvSpPr>
        <p:spPr bwMode="auto">
          <a:xfrm>
            <a:off x="10112794" y="40705"/>
            <a:ext cx="818430" cy="122986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17" name="Rectangle 18"/>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18" name="Rectangle 19"/>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19" name="Rectangle 20"/>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0" name="Rectangle 21"/>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1" name="Flèche : droite 22"/>
          <p:cNvSpPr/>
          <p:nvPr/>
        </p:nvSpPr>
        <p:spPr bwMode="auto">
          <a:xfrm rot="755960">
            <a:off x="9261713" y="262682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2" name="Flèche : droite 23"/>
          <p:cNvSpPr/>
          <p:nvPr/>
        </p:nvSpPr>
        <p:spPr bwMode="auto">
          <a:xfrm rot="20819990">
            <a:off x="9671233" y="1784229"/>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3" name="Flèche : droite 24"/>
          <p:cNvSpPr/>
          <p:nvPr/>
        </p:nvSpPr>
        <p:spPr bwMode="auto">
          <a:xfrm>
            <a:off x="7505131" y="221210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pic>
        <p:nvPicPr>
          <p:cNvPr id="24" name="Image 25"/>
          <p:cNvPicPr>
            <a:picLocks noChangeAspect="1"/>
          </p:cNvPicPr>
          <p:nvPr/>
        </p:nvPicPr>
        <p:blipFill>
          <a:blip r:embed="rId5"/>
          <a:stretch/>
        </p:blipFill>
        <p:spPr bwMode="auto">
          <a:xfrm>
            <a:off x="10543941" y="1171572"/>
            <a:ext cx="1069807" cy="1069807"/>
          </a:xfrm>
          <a:prstGeom prst="rect">
            <a:avLst/>
          </a:prstGeom>
        </p:spPr>
      </p:pic>
      <p:sp>
        <p:nvSpPr>
          <p:cNvPr id="25" name="Rectangle 26"/>
          <p:cNvSpPr/>
          <p:nvPr/>
        </p:nvSpPr>
        <p:spPr bwMode="auto">
          <a:xfrm>
            <a:off x="8390118" y="2008752"/>
            <a:ext cx="1176623"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26" name="Rectangle 27"/>
          <p:cNvSpPr/>
          <p:nvPr/>
        </p:nvSpPr>
        <p:spPr bwMode="auto">
          <a:xfrm>
            <a:off x="10155733" y="2551332"/>
            <a:ext cx="1846222"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16C967"/>
                </a:solidFill>
              </a:rPr>
              <a:t>sinon...</a:t>
            </a:r>
            <a:endParaRPr sz="3600" b="1">
              <a:solidFill>
                <a:srgbClr val="F72DA6"/>
              </a:solidFill>
            </a:endParaRPr>
          </a:p>
        </p:txBody>
      </p:sp>
      <p:sp>
        <p:nvSpPr>
          <p:cNvPr id="27" name="Rectangle 28"/>
          <p:cNvSpPr/>
          <p:nvPr/>
        </p:nvSpPr>
        <p:spPr bwMode="auto">
          <a:xfrm>
            <a:off x="446666" y="3248660"/>
            <a:ext cx="11359049" cy="36406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buFont typeface="Arial"/>
              <a:buChar char="•"/>
              <a:defRPr/>
            </a:pPr>
            <a:r>
              <a:rPr sz="2600"/>
              <a:t>Information et demande d'accord au CE qui est responsable de traitement. </a:t>
            </a:r>
            <a:r>
              <a:rPr sz="2600" b="1"/>
              <a:t>Si refus, pas d'utilisation de l'application possible</a:t>
            </a:r>
            <a:r>
              <a:rPr sz="2600"/>
              <a:t>.</a:t>
            </a:r>
            <a:endParaRPr/>
          </a:p>
          <a:p>
            <a:pPr marL="283879" indent="-283879">
              <a:buFont typeface="Arial"/>
              <a:buChar char="•"/>
              <a:defRPr/>
            </a:pPr>
            <a:r>
              <a:rPr sz="2600"/>
              <a:t>Si </a:t>
            </a:r>
            <a:r>
              <a:rPr sz="2600" b="1"/>
              <a:t>accord </a:t>
            </a:r>
            <a:r>
              <a:rPr sz="2600"/>
              <a:t>: </a:t>
            </a:r>
            <a:endParaRPr/>
          </a:p>
          <a:p>
            <a:pPr marL="683929" lvl="1" indent="-283879">
              <a:buFont typeface="Arial"/>
              <a:buChar char="•"/>
              <a:defRPr/>
            </a:pPr>
            <a:r>
              <a:rPr sz="2600"/>
              <a:t>inscription au registre de traitement de l'établissement.</a:t>
            </a:r>
            <a:endParaRPr/>
          </a:p>
          <a:p>
            <a:pPr marL="683929" lvl="1" indent="-283879">
              <a:buFont typeface="Arial"/>
              <a:buChar char="•"/>
              <a:defRPr/>
            </a:pPr>
            <a:r>
              <a:rPr sz="2600"/>
              <a:t>Obligation d'information aux familles.</a:t>
            </a:r>
            <a:endParaRPr/>
          </a:p>
          <a:p>
            <a:pPr marL="683929" lvl="1" indent="-283879">
              <a:buFont typeface="Arial"/>
              <a:buChar char="•"/>
              <a:defRPr/>
            </a:pPr>
            <a:r>
              <a:rPr sz="2600"/>
              <a:t>En fonction des DCP récoltées, du lieu d'hébergement...  : recueil du consentement de l'élève et de sa famille. Si refus, obligation de fournir une solution équitable pour l'élève.</a:t>
            </a:r>
            <a:endParaRPr/>
          </a:p>
          <a:p>
            <a:pPr algn="ctr">
              <a:defRPr/>
            </a:pPr>
            <a:r>
              <a:rPr b="1">
                <a:solidFill>
                  <a:srgbClr val="FF0000"/>
                </a:solidFill>
              </a:rPr>
              <a:t>En cas de doute, demander au DPD de l'académie.</a:t>
            </a:r>
            <a:endParaRPr/>
          </a:p>
        </p:txBody>
      </p:sp>
      <p:pic>
        <p:nvPicPr>
          <p:cNvPr id="28" name="Image 27"/>
          <p:cNvPicPr>
            <a:picLocks noChangeAspect="1"/>
          </p:cNvPicPr>
          <p:nvPr/>
        </p:nvPicPr>
        <p:blipFill>
          <a:blip r:embed="rId6"/>
          <a:stretch/>
        </p:blipFill>
        <p:spPr bwMode="auto">
          <a:xfrm>
            <a:off x="0" y="1392051"/>
            <a:ext cx="1698653" cy="1698653"/>
          </a:xfrm>
          <a:prstGeom prst="rect">
            <a:avLst/>
          </a:prstGeom>
        </p:spPr>
      </p:pic>
      <p:pic>
        <p:nvPicPr>
          <p:cNvPr id="29" name="Image 4"/>
          <p:cNvPicPr>
            <a:picLocks noChangeAspect="1"/>
          </p:cNvPicPr>
          <p:nvPr/>
        </p:nvPicPr>
        <p:blipFill>
          <a:blip r:embed="rId4"/>
          <a:srcRect l="21547" r="21093"/>
          <a:stretch/>
        </p:blipFill>
        <p:spPr bwMode="auto">
          <a:xfrm>
            <a:off x="1765392" y="1148625"/>
            <a:ext cx="1370196" cy="13058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3920337" y="168669"/>
            <a:ext cx="4279897" cy="1422397"/>
          </a:xfrm>
          <a:prstGeom prst="rect">
            <a:avLst/>
          </a:prstGeom>
        </p:spPr>
      </p:pic>
      <p:sp>
        <p:nvSpPr>
          <p:cNvPr id="5" name="Rectangle 4"/>
          <p:cNvSpPr/>
          <p:nvPr/>
        </p:nvSpPr>
        <p:spPr bwMode="auto">
          <a:xfrm>
            <a:off x="764997" y="1865310"/>
            <a:ext cx="10590611" cy="57915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61848" indent="-261848" algn="ctr">
              <a:buFont typeface="Wingdings"/>
              <a:buChar char="ü"/>
              <a:defRPr/>
            </a:pPr>
            <a:r>
              <a:rPr lang="fr-FR" sz="1600" b="0" i="0" u="none">
                <a:solidFill>
                  <a:srgbClr val="595959"/>
                </a:solidFill>
                <a:latin typeface="Ubuntu"/>
                <a:ea typeface="Ubuntu"/>
                <a:cs typeface="Ubuntu"/>
              </a:rPr>
              <a:t>Un groupe créé pour accompagner la TVP sur des entrées pédagogiques</a:t>
            </a:r>
            <a:endParaRPr/>
          </a:p>
          <a:p>
            <a:pPr marL="261848" indent="-261848" algn="ctr">
              <a:buFont typeface="Wingdings"/>
              <a:buChar char="ü"/>
              <a:defRPr/>
            </a:pPr>
            <a:r>
              <a:rPr lang="fr-FR" sz="1600" b="0" i="0" u="none">
                <a:solidFill>
                  <a:srgbClr val="595959"/>
                </a:solidFill>
                <a:latin typeface="Ubuntu"/>
                <a:ea typeface="Ubuntu"/>
                <a:cs typeface="Ubuntu"/>
              </a:rPr>
              <a:t>Porté par le collège des IEN avec des formateurs de toutes les disciplines</a:t>
            </a:r>
            <a:endParaRPr/>
          </a:p>
        </p:txBody>
      </p:sp>
      <p:pic>
        <p:nvPicPr>
          <p:cNvPr id="6" name="Image 5"/>
          <p:cNvPicPr>
            <a:picLocks noChangeAspect="1"/>
          </p:cNvPicPr>
          <p:nvPr/>
        </p:nvPicPr>
        <p:blipFill>
          <a:blip r:embed="rId3"/>
          <a:stretch/>
        </p:blipFill>
        <p:spPr bwMode="auto">
          <a:xfrm>
            <a:off x="318513" y="3047040"/>
            <a:ext cx="3198443" cy="2729705"/>
          </a:xfrm>
          <a:prstGeom prst="rect">
            <a:avLst/>
          </a:prstGeom>
        </p:spPr>
      </p:pic>
      <p:pic>
        <p:nvPicPr>
          <p:cNvPr id="7" name="Image 6"/>
          <p:cNvPicPr>
            <a:picLocks noChangeAspect="1"/>
          </p:cNvPicPr>
          <p:nvPr/>
        </p:nvPicPr>
        <p:blipFill>
          <a:blip r:embed="rId4"/>
          <a:stretch/>
        </p:blipFill>
        <p:spPr bwMode="auto">
          <a:xfrm>
            <a:off x="4423177" y="3047040"/>
            <a:ext cx="3274218" cy="3110505"/>
          </a:xfrm>
          <a:prstGeom prst="rect">
            <a:avLst/>
          </a:prstGeom>
        </p:spPr>
      </p:pic>
      <p:pic>
        <p:nvPicPr>
          <p:cNvPr id="8" name="Image 7"/>
          <p:cNvPicPr>
            <a:picLocks noChangeAspect="1"/>
          </p:cNvPicPr>
          <p:nvPr/>
        </p:nvPicPr>
        <p:blipFill>
          <a:blip r:embed="rId5"/>
          <a:stretch/>
        </p:blipFill>
        <p:spPr bwMode="auto">
          <a:xfrm>
            <a:off x="8450260" y="3001542"/>
            <a:ext cx="3318094" cy="31560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891560" y="1048922"/>
            <a:ext cx="2155468"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a:solidFill>
                  <a:srgbClr val="16C967"/>
                </a:solidFill>
              </a:rPr>
              <a:t>OBJECTIFS</a:t>
            </a:r>
            <a:endParaRPr/>
          </a:p>
        </p:txBody>
      </p:sp>
      <p:sp>
        <p:nvSpPr>
          <p:cNvPr id="5" name="Rectangle 4"/>
          <p:cNvSpPr/>
          <p:nvPr/>
        </p:nvSpPr>
        <p:spPr bwMode="auto">
          <a:xfrm>
            <a:off x="7356839" y="1414717"/>
            <a:ext cx="3584219" cy="127992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a:solidFill>
                  <a:srgbClr val="F72DA6"/>
                </a:solidFill>
              </a:rPr>
              <a:t>Temps forts</a:t>
            </a:r>
            <a:endParaRPr/>
          </a:p>
        </p:txBody>
      </p:sp>
      <p:sp>
        <p:nvSpPr>
          <p:cNvPr id="6" name="Rectangle 5"/>
          <p:cNvSpPr/>
          <p:nvPr/>
        </p:nvSpPr>
        <p:spPr bwMode="auto">
          <a:xfrm>
            <a:off x="188299" y="1751027"/>
            <a:ext cx="6341094" cy="392999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394023" indent="-394023">
              <a:buFont typeface="Arial"/>
              <a:buChar char="•"/>
              <a:defRPr/>
            </a:pPr>
            <a:r>
              <a:rPr sz="2800" b="0" i="0" u="none">
                <a:solidFill>
                  <a:schemeClr val="tx1"/>
                </a:solidFill>
                <a:ea typeface="Times New Roman"/>
                <a:cs typeface="Times New Roman"/>
              </a:rPr>
              <a:t>Créer des ressources numériques diversifiées pour ses élèves</a:t>
            </a:r>
          </a:p>
          <a:p>
            <a:pPr marL="394023" indent="-394023">
              <a:buFont typeface="Arial"/>
              <a:buChar char="•"/>
              <a:defRPr/>
            </a:pPr>
            <a:r>
              <a:rPr sz="2800" b="0" i="0" u="none">
                <a:solidFill>
                  <a:schemeClr val="tx1"/>
                </a:solidFill>
                <a:ea typeface="Times New Roman"/>
                <a:cs typeface="Times New Roman"/>
              </a:rPr>
              <a:t>Créer et diffuser des ressources audio</a:t>
            </a:r>
          </a:p>
          <a:p>
            <a:pPr marL="394023" indent="-394023">
              <a:buFont typeface="Arial"/>
              <a:buChar char="•"/>
              <a:defRPr/>
            </a:pPr>
            <a:r>
              <a:rPr sz="2800" b="0" i="0" u="none">
                <a:solidFill>
                  <a:schemeClr val="tx1"/>
                </a:solidFill>
                <a:ea typeface="Times New Roman"/>
                <a:cs typeface="Times New Roman"/>
              </a:rPr>
              <a:t>Enseigner avec et à partir de la BD</a:t>
            </a:r>
            <a:endParaRPr/>
          </a:p>
          <a:p>
            <a:pPr marL="394023" indent="-394023">
              <a:buFont typeface="Arial"/>
              <a:buChar char="•"/>
              <a:defRPr/>
            </a:pPr>
            <a:r>
              <a:rPr sz="2800" b="0" i="0" u="none">
                <a:solidFill>
                  <a:schemeClr val="tx1"/>
                </a:solidFill>
                <a:ea typeface="Times New Roman"/>
                <a:cs typeface="Times New Roman"/>
              </a:rPr>
              <a:t>Trouver et adapter des ressources existantes sur internet</a:t>
            </a:r>
            <a:endParaRPr/>
          </a:p>
          <a:p>
            <a:pPr marL="394023" indent="-394023">
              <a:buFont typeface="Arial"/>
              <a:buChar char="•"/>
              <a:defRPr/>
            </a:pPr>
            <a:r>
              <a:rPr sz="2800" b="0" i="0" u="none">
                <a:solidFill>
                  <a:schemeClr val="tx1"/>
                </a:solidFill>
                <a:ea typeface="Times New Roman"/>
                <a:cs typeface="Times New Roman"/>
              </a:rPr>
              <a:t>Diffuser et héberger ses ressources numériques</a:t>
            </a:r>
          </a:p>
        </p:txBody>
      </p:sp>
      <p:sp>
        <p:nvSpPr>
          <p:cNvPr id="7" name="Rectangle 6"/>
          <p:cNvSpPr/>
          <p:nvPr/>
        </p:nvSpPr>
        <p:spPr bwMode="auto">
          <a:xfrm rot="21212410">
            <a:off x="7232266" y="1612279"/>
            <a:ext cx="3584218" cy="127992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a:p>
        </p:txBody>
      </p:sp>
      <p:sp>
        <p:nvSpPr>
          <p:cNvPr id="8" name="Rectangle 7"/>
          <p:cNvSpPr/>
          <p:nvPr/>
        </p:nvSpPr>
        <p:spPr bwMode="auto">
          <a:xfrm>
            <a:off x="7780338" y="1940417"/>
            <a:ext cx="3160720" cy="318418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394023" indent="-394023" algn="l">
              <a:buFont typeface="Arial"/>
              <a:buChar char="•"/>
              <a:defRPr/>
            </a:pPr>
            <a:r>
              <a:rPr sz="2800" b="0" i="0" u="none">
                <a:solidFill>
                  <a:schemeClr val="tx1"/>
                </a:solidFill>
                <a:latin typeface="+mj-lt"/>
                <a:ea typeface="Times New Roman"/>
                <a:cs typeface="Times New Roman"/>
              </a:rPr>
              <a:t>LearningApps</a:t>
            </a:r>
          </a:p>
          <a:p>
            <a:pPr marL="394023" indent="-394023" algn="l">
              <a:buFont typeface="Arial"/>
              <a:buChar char="•"/>
              <a:defRPr/>
            </a:pPr>
            <a:r>
              <a:rPr sz="2800" b="0" i="0" u="none">
                <a:solidFill>
                  <a:schemeClr val="tx1"/>
                </a:solidFill>
                <a:latin typeface="+mj-lt"/>
                <a:ea typeface="Times New Roman"/>
                <a:cs typeface="Times New Roman"/>
              </a:rPr>
              <a:t>Book creator</a:t>
            </a:r>
            <a:endParaRPr/>
          </a:p>
          <a:p>
            <a:pPr marL="394023" indent="-394023" algn="l">
              <a:buFont typeface="Arial"/>
              <a:buChar char="•"/>
              <a:defRPr/>
            </a:pPr>
            <a:r>
              <a:rPr sz="2800" b="0" i="0" u="none">
                <a:solidFill>
                  <a:schemeClr val="tx1"/>
                </a:solidFill>
                <a:latin typeface="+mj-lt"/>
                <a:ea typeface="Times New Roman"/>
                <a:cs typeface="Times New Roman"/>
              </a:rPr>
              <a:t>BDNF</a:t>
            </a:r>
            <a:endParaRPr/>
          </a:p>
          <a:p>
            <a:pPr marL="394023" indent="-394023" algn="l">
              <a:buFont typeface="Arial"/>
              <a:buChar char="•"/>
              <a:defRPr/>
            </a:pPr>
            <a:r>
              <a:rPr sz="2800" b="0" i="0" u="none">
                <a:solidFill>
                  <a:schemeClr val="tx1"/>
                </a:solidFill>
                <a:latin typeface="+mj-lt"/>
                <a:ea typeface="Times New Roman"/>
                <a:cs typeface="Times New Roman"/>
              </a:rPr>
              <a:t>Genially</a:t>
            </a:r>
            <a:endParaRPr/>
          </a:p>
          <a:p>
            <a:pPr marL="394023" indent="-394023" algn="l">
              <a:buFont typeface="Arial"/>
              <a:buChar char="•"/>
              <a:defRPr/>
            </a:pPr>
            <a:r>
              <a:rPr sz="2800" b="0" i="0" u="none">
                <a:solidFill>
                  <a:schemeClr val="tx1"/>
                </a:solidFill>
                <a:latin typeface="+mj-lt"/>
                <a:ea typeface="Times New Roman"/>
                <a:cs typeface="Times New Roman"/>
              </a:rPr>
              <a:t>Cryptpad</a:t>
            </a:r>
          </a:p>
          <a:p>
            <a:pPr marL="394023" indent="-394023" algn="l">
              <a:buFont typeface="Arial"/>
              <a:buChar char="•"/>
              <a:defRPr/>
            </a:pPr>
            <a:r>
              <a:rPr sz="2800" b="0" i="0" u="none">
                <a:solidFill>
                  <a:schemeClr val="tx1"/>
                </a:solidFill>
                <a:latin typeface="+mj-lt"/>
                <a:ea typeface="Times New Roman"/>
                <a:cs typeface="Times New Roman"/>
              </a:rPr>
              <a:t>Vocaroo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7" y="625992"/>
            <a:ext cx="11063653" cy="229424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5400" b="1">
                <a:solidFill>
                  <a:schemeClr val="accent5"/>
                </a:solidFill>
              </a:rPr>
              <a:t>Les Types de ressources numériques</a:t>
            </a:r>
            <a:endParaRPr sz="5400" b="1">
              <a:solidFill>
                <a:schemeClr val="accent5"/>
              </a:solidFill>
              <a:latin typeface="Open Sans Extrabold"/>
              <a:ea typeface="Open Sans Extrabold"/>
              <a:cs typeface="Open Sans Extrabold"/>
            </a:endParaRPr>
          </a:p>
        </p:txBody>
      </p:sp>
      <p:pic>
        <p:nvPicPr>
          <p:cNvPr id="5" name="Image 2"/>
          <p:cNvPicPr>
            <a:picLocks noChangeAspect="1"/>
          </p:cNvPicPr>
          <p:nvPr/>
        </p:nvPicPr>
        <p:blipFill>
          <a:blip r:embed="rId3"/>
          <a:stretch/>
        </p:blipFill>
        <p:spPr bwMode="auto">
          <a:xfrm>
            <a:off x="1199456" y="2780928"/>
            <a:ext cx="3591255" cy="3113936"/>
          </a:xfrm>
          <a:prstGeom prst="rect">
            <a:avLst/>
          </a:prstGeom>
        </p:spPr>
      </p:pic>
      <p:sp>
        <p:nvSpPr>
          <p:cNvPr id="6" name="Rectangle 4"/>
          <p:cNvSpPr/>
          <p:nvPr/>
        </p:nvSpPr>
        <p:spPr bwMode="auto">
          <a:xfrm>
            <a:off x="6888087" y="3573016"/>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n°1  </a:t>
            </a:r>
            <a:endParaRPr/>
          </a:p>
          <a:p>
            <a:pPr>
              <a:defRPr/>
            </a:pPr>
            <a:endParaRPr lang="fr-F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0" y="-27384"/>
            <a:ext cx="12192000" cy="108012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4800" b="1">
                <a:solidFill>
                  <a:schemeClr val="accent5"/>
                </a:solidFill>
              </a:rPr>
              <a:t>Les Types de </a:t>
            </a:r>
            <a:r>
              <a:rPr lang="fr-FR" sz="4800" b="1">
                <a:solidFill>
                  <a:schemeClr val="accent5"/>
                </a:solidFill>
              </a:rPr>
              <a:t>ressources</a:t>
            </a:r>
            <a:r>
              <a:rPr sz="4800" b="1">
                <a:solidFill>
                  <a:schemeClr val="accent5"/>
                </a:solidFill>
              </a:rPr>
              <a:t> </a:t>
            </a:r>
            <a:r>
              <a:rPr lang="fr-FR" sz="4800" b="1">
                <a:solidFill>
                  <a:schemeClr val="accent5"/>
                </a:solidFill>
              </a:rPr>
              <a:t>numériques</a:t>
            </a:r>
            <a:endParaRPr lang="fr-FR" sz="4800" b="1">
              <a:solidFill>
                <a:schemeClr val="accent5"/>
              </a:solidFill>
              <a:latin typeface="Open Sans Extrabold"/>
              <a:ea typeface="Open Sans Extrabold"/>
              <a:cs typeface="Open Sans Extrabold"/>
            </a:endParaRPr>
          </a:p>
        </p:txBody>
      </p:sp>
      <p:pic>
        <p:nvPicPr>
          <p:cNvPr id="5" name="Image 5"/>
          <p:cNvPicPr>
            <a:picLocks noChangeAspect="1"/>
          </p:cNvPicPr>
          <p:nvPr/>
        </p:nvPicPr>
        <p:blipFill>
          <a:blip r:embed="rId3"/>
          <a:stretch/>
        </p:blipFill>
        <p:spPr bwMode="auto">
          <a:xfrm>
            <a:off x="695400" y="908720"/>
            <a:ext cx="10351021" cy="56620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0" y="-27384"/>
            <a:ext cx="12192000" cy="108012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4800" b="1">
                <a:solidFill>
                  <a:schemeClr val="accent5"/>
                </a:solidFill>
              </a:rPr>
              <a:t>Les Types de </a:t>
            </a:r>
            <a:r>
              <a:rPr lang="fr-FR" sz="4800" b="1">
                <a:solidFill>
                  <a:schemeClr val="accent5"/>
                </a:solidFill>
              </a:rPr>
              <a:t>ressources</a:t>
            </a:r>
            <a:r>
              <a:rPr sz="4800" b="1">
                <a:solidFill>
                  <a:schemeClr val="accent5"/>
                </a:solidFill>
              </a:rPr>
              <a:t> </a:t>
            </a:r>
            <a:r>
              <a:rPr lang="fr-FR" sz="4800" b="1">
                <a:solidFill>
                  <a:schemeClr val="accent5"/>
                </a:solidFill>
              </a:rPr>
              <a:t>numériques</a:t>
            </a:r>
            <a:endParaRPr lang="fr-FR" sz="4800" b="1">
              <a:solidFill>
                <a:schemeClr val="accent5"/>
              </a:solidFill>
              <a:latin typeface="Open Sans Extrabold"/>
              <a:ea typeface="Open Sans Extrabold"/>
              <a:cs typeface="Open Sans Extrabold"/>
            </a:endParaRPr>
          </a:p>
        </p:txBody>
      </p:sp>
      <p:pic>
        <p:nvPicPr>
          <p:cNvPr id="5" name="Image 2"/>
          <p:cNvPicPr>
            <a:picLocks noChangeAspect="1"/>
          </p:cNvPicPr>
          <p:nvPr/>
        </p:nvPicPr>
        <p:blipFill>
          <a:blip r:embed="rId3"/>
          <a:stretch/>
        </p:blipFill>
        <p:spPr bwMode="auto">
          <a:xfrm>
            <a:off x="1296550" y="1084497"/>
            <a:ext cx="9598899" cy="54998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rot="20721190">
            <a:off x="62298" y="522675"/>
            <a:ext cx="4943953" cy="108011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4800" b="1">
                <a:solidFill>
                  <a:schemeClr val="accent5"/>
                </a:solidFill>
              </a:rPr>
              <a:t>Le conseil des formateurs</a:t>
            </a:r>
            <a:endParaRPr lang="fr-FR" sz="4800" b="1">
              <a:solidFill>
                <a:schemeClr val="accent5"/>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a:off x="2672308" y="1893678"/>
            <a:ext cx="3809999" cy="3809999"/>
          </a:xfrm>
          <a:prstGeom prst="rect">
            <a:avLst/>
          </a:prstGeom>
        </p:spPr>
      </p:pic>
      <p:pic>
        <p:nvPicPr>
          <p:cNvPr id="6" name="Image 5"/>
          <p:cNvPicPr>
            <a:picLocks noChangeAspect="1"/>
          </p:cNvPicPr>
          <p:nvPr/>
        </p:nvPicPr>
        <p:blipFill>
          <a:blip r:embed="rId4"/>
          <a:srcRect l="16692" r="36992" b="32863"/>
          <a:stretch/>
        </p:blipFill>
        <p:spPr bwMode="auto">
          <a:xfrm>
            <a:off x="7209250" y="1553189"/>
            <a:ext cx="3529134" cy="3836865"/>
          </a:xfrm>
          <a:prstGeom prst="rect">
            <a:avLst/>
          </a:prstGeom>
        </p:spPr>
      </p:pic>
      <p:sp>
        <p:nvSpPr>
          <p:cNvPr id="7" name="Rectangle 9"/>
          <p:cNvSpPr/>
          <p:nvPr/>
        </p:nvSpPr>
        <p:spPr bwMode="auto">
          <a:xfrm rot="20721190">
            <a:off x="51414" y="3583484"/>
            <a:ext cx="3495438" cy="80787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3600" b="1">
                <a:solidFill>
                  <a:schemeClr val="accent5"/>
                </a:solidFill>
              </a:rPr>
              <a:t>mail </a:t>
            </a:r>
          </a:p>
          <a:p>
            <a:pPr algn="ctr">
              <a:defRPr/>
            </a:pPr>
            <a:r>
              <a:rPr lang="fr-FR" sz="3600" b="1">
                <a:solidFill>
                  <a:schemeClr val="accent5"/>
                </a:solidFill>
              </a:rPr>
              <a:t>ac-grenoble.fr</a:t>
            </a:r>
            <a:endParaRPr sz="3600" b="1">
              <a:solidFill>
                <a:schemeClr val="accent5"/>
              </a:solidFill>
              <a:latin typeface="Open Sans Extrabold"/>
              <a:ea typeface="Open Sans Extrabold"/>
              <a:cs typeface="Open Sans Extrabold"/>
            </a:endParaRPr>
          </a:p>
        </p:txBody>
      </p:sp>
      <p:sp>
        <p:nvSpPr>
          <p:cNvPr id="8" name="Rectangle 9"/>
          <p:cNvSpPr/>
          <p:nvPr/>
        </p:nvSpPr>
        <p:spPr bwMode="auto">
          <a:xfrm rot="20721190">
            <a:off x="5405036" y="3535486"/>
            <a:ext cx="3066589" cy="8078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3600" b="1">
                <a:solidFill>
                  <a:schemeClr val="accent5"/>
                </a:solidFill>
              </a:rPr>
              <a:t>mail </a:t>
            </a:r>
          </a:p>
          <a:p>
            <a:pPr algn="ctr">
              <a:defRPr/>
            </a:pPr>
            <a:r>
              <a:rPr lang="fr-FR" sz="3600" b="1">
                <a:solidFill>
                  <a:schemeClr val="accent5"/>
                </a:solidFill>
              </a:rPr>
              <a:t>autre.fr</a:t>
            </a:r>
            <a:endParaRPr sz="3600" b="1">
              <a:solidFill>
                <a:schemeClr val="accent5"/>
              </a:solidFill>
              <a:latin typeface="Open Sans Extrabold"/>
              <a:ea typeface="Open Sans Extrabold"/>
              <a:cs typeface="Open Sans Extrabold"/>
            </a:endParaRPr>
          </a:p>
        </p:txBody>
      </p:sp>
      <p:sp>
        <p:nvSpPr>
          <p:cNvPr id="9" name="Rectangle 8"/>
          <p:cNvSpPr/>
          <p:nvPr/>
        </p:nvSpPr>
        <p:spPr bwMode="auto">
          <a:xfrm>
            <a:off x="1405041" y="5287596"/>
            <a:ext cx="3384432" cy="6401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b="1" i="1" u="none">
                <a:solidFill>
                  <a:schemeClr val="accent2">
                    <a:lumMod val="60000"/>
                    <a:lumOff val="40000"/>
                  </a:schemeClr>
                </a:solidFill>
              </a:rPr>
              <a:t>Les mails importants</a:t>
            </a:r>
          </a:p>
          <a:p>
            <a:pPr>
              <a:defRPr/>
            </a:pPr>
            <a:r>
              <a:rPr b="1" i="1" u="none">
                <a:solidFill>
                  <a:schemeClr val="accent2">
                    <a:lumMod val="60000"/>
                    <a:lumOff val="40000"/>
                  </a:schemeClr>
                </a:solidFill>
              </a:rPr>
              <a:t>Institutionnels...</a:t>
            </a:r>
          </a:p>
        </p:txBody>
      </p:sp>
      <p:sp>
        <p:nvSpPr>
          <p:cNvPr id="10" name="Rectangle 9"/>
          <p:cNvSpPr/>
          <p:nvPr/>
        </p:nvSpPr>
        <p:spPr bwMode="auto">
          <a:xfrm>
            <a:off x="7734346" y="5199282"/>
            <a:ext cx="3385548" cy="91443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b="1" i="1">
                <a:solidFill>
                  <a:schemeClr val="accent6">
                    <a:lumMod val="60000"/>
                    <a:lumOff val="40000"/>
                  </a:schemeClr>
                </a:solidFill>
              </a:rPr>
              <a:t>Pub</a:t>
            </a:r>
          </a:p>
          <a:p>
            <a:pPr>
              <a:defRPr/>
            </a:pPr>
            <a:r>
              <a:rPr b="1" i="1">
                <a:solidFill>
                  <a:schemeClr val="accent6">
                    <a:lumMod val="60000"/>
                    <a:lumOff val="40000"/>
                  </a:schemeClr>
                </a:solidFill>
              </a:rPr>
              <a:t>Notification</a:t>
            </a:r>
          </a:p>
          <a:p>
            <a:pPr>
              <a:defRPr/>
            </a:pPr>
            <a:r>
              <a:rPr b="1" i="1">
                <a:solidFill>
                  <a:schemeClr val="accent6">
                    <a:lumMod val="60000"/>
                    <a:lumOff val="40000"/>
                  </a:schemeClr>
                </a:solidFill>
              </a:rPr>
              <a:t>News letter...</a:t>
            </a:r>
          </a:p>
        </p:txBody>
      </p:sp>
      <p:pic>
        <p:nvPicPr>
          <p:cNvPr id="11" name="Image 10"/>
          <p:cNvPicPr>
            <a:picLocks noChangeAspect="1"/>
          </p:cNvPicPr>
          <p:nvPr/>
        </p:nvPicPr>
        <p:blipFill>
          <a:blip r:embed="rId5"/>
          <a:stretch/>
        </p:blipFill>
        <p:spPr bwMode="auto">
          <a:xfrm>
            <a:off x="4631693" y="438534"/>
            <a:ext cx="1850614" cy="1859867"/>
          </a:xfrm>
          <a:prstGeom prst="rect">
            <a:avLst/>
          </a:prstGeom>
        </p:spPr>
      </p:pic>
      <p:sp>
        <p:nvSpPr>
          <p:cNvPr id="12" name="Rectangle 11"/>
          <p:cNvSpPr/>
          <p:nvPr/>
        </p:nvSpPr>
        <p:spPr bwMode="auto">
          <a:xfrm>
            <a:off x="6824692" y="570900"/>
            <a:ext cx="3734928" cy="118875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b="1" i="1">
                <a:solidFill>
                  <a:schemeClr val="accent6">
                    <a:lumMod val="60000"/>
                    <a:lumOff val="40000"/>
                  </a:schemeClr>
                </a:solidFill>
              </a:rPr>
              <a:t>Lors de la création de compte :</a:t>
            </a:r>
          </a:p>
          <a:p>
            <a:pPr>
              <a:defRPr/>
            </a:pPr>
            <a:r>
              <a:rPr b="1" i="1">
                <a:solidFill>
                  <a:schemeClr val="accent6">
                    <a:lumMod val="60000"/>
                    <a:lumOff val="40000"/>
                  </a:schemeClr>
                </a:solidFill>
              </a:rPr>
              <a:t>Login</a:t>
            </a:r>
          </a:p>
          <a:p>
            <a:pPr>
              <a:defRPr/>
            </a:pPr>
            <a:r>
              <a:rPr b="1" i="1">
                <a:solidFill>
                  <a:schemeClr val="accent6">
                    <a:lumMod val="60000"/>
                    <a:lumOff val="40000"/>
                  </a:schemeClr>
                </a:solidFill>
              </a:rPr>
              <a:t>Mot de passe</a:t>
            </a:r>
          </a:p>
        </p:txBody>
      </p:sp>
      <p:sp>
        <p:nvSpPr>
          <p:cNvPr id="13" name="Rectangle 12"/>
          <p:cNvSpPr/>
          <p:nvPr/>
        </p:nvSpPr>
        <p:spPr bwMode="auto">
          <a:xfrm>
            <a:off x="9560077" y="1165278"/>
            <a:ext cx="2511375" cy="91443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b="1">
                <a:solidFill>
                  <a:schemeClr val="accent6">
                    <a:lumMod val="60000"/>
                    <a:lumOff val="40000"/>
                  </a:schemeClr>
                </a:solidFill>
              </a:rPr>
              <a:t>IDENTIQUE pour chaque application</a:t>
            </a:r>
            <a:endParaRPr/>
          </a:p>
        </p:txBody>
      </p:sp>
      <p:sp>
        <p:nvSpPr>
          <p:cNvPr id="14" name="Flèche droite rayée 13"/>
          <p:cNvSpPr/>
          <p:nvPr/>
        </p:nvSpPr>
        <p:spPr bwMode="auto">
          <a:xfrm rot="839979">
            <a:off x="8736668" y="1190667"/>
            <a:ext cx="682823" cy="451826"/>
          </a:xfrm>
          <a:prstGeom prst="stripedRightArrow">
            <a:avLst>
              <a:gd name="adj1" fmla="val 53266"/>
              <a:gd name="adj2" fmla="val 53720"/>
            </a:avLst>
          </a:prstGeom>
        </p:spPr>
        <p:style>
          <a:lnRef idx="2">
            <a:schemeClr val="accent1">
              <a:shade val="50000"/>
            </a:schemeClr>
          </a:lnRef>
          <a:fillRef idx="1">
            <a:schemeClr val="accent1"/>
          </a:fillRef>
          <a:effectRef idx="0">
            <a:schemeClr val="accent1"/>
          </a:effectRef>
          <a:fontRef idx="minor">
            <a:schemeClr val="lt1"/>
          </a:fontRef>
        </p:style>
      </p:sp>
      <p:pic>
        <p:nvPicPr>
          <p:cNvPr id="15" name="Image 14"/>
          <p:cNvPicPr>
            <a:picLocks noChangeAspect="1"/>
          </p:cNvPicPr>
          <p:nvPr/>
        </p:nvPicPr>
        <p:blipFill>
          <a:blip r:embed="rId6"/>
          <a:srcRect l="37003"/>
          <a:stretch/>
        </p:blipFill>
        <p:spPr bwMode="auto">
          <a:xfrm rot="4005833">
            <a:off x="8234591" y="2336604"/>
            <a:ext cx="3720233" cy="38099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7" y="625992"/>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Vos habitudes sur les outils</a:t>
            </a:r>
            <a:endParaRPr sz="5400" b="1">
              <a:solidFill>
                <a:schemeClr val="accent5"/>
              </a:solidFill>
              <a:latin typeface="Open Sans Extrabold"/>
              <a:ea typeface="Open Sans Extrabold"/>
              <a:cs typeface="Open Sans Extrabold"/>
            </a:endParaRPr>
          </a:p>
        </p:txBody>
      </p:sp>
      <p:pic>
        <p:nvPicPr>
          <p:cNvPr id="5" name="Image 2"/>
          <p:cNvPicPr>
            <a:picLocks noChangeAspect="1"/>
          </p:cNvPicPr>
          <p:nvPr/>
        </p:nvPicPr>
        <p:blipFill>
          <a:blip r:embed="rId3"/>
          <a:stretch/>
        </p:blipFill>
        <p:spPr bwMode="auto">
          <a:xfrm>
            <a:off x="1199456" y="2780928"/>
            <a:ext cx="3591255" cy="3113936"/>
          </a:xfrm>
          <a:prstGeom prst="rect">
            <a:avLst/>
          </a:prstGeom>
        </p:spPr>
      </p:pic>
      <p:sp>
        <p:nvSpPr>
          <p:cNvPr id="6" name="Rectangle 4"/>
          <p:cNvSpPr/>
          <p:nvPr/>
        </p:nvSpPr>
        <p:spPr bwMode="auto">
          <a:xfrm>
            <a:off x="6888087" y="3573016"/>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n°2  </a:t>
            </a:r>
            <a:endParaRPr/>
          </a:p>
          <a:p>
            <a:pPr>
              <a:defRPr/>
            </a:pPr>
            <a:endParaRPr lang="fr-F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103547"/>
            <a:ext cx="11063653" cy="14348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5400" b="1">
                <a:solidFill>
                  <a:schemeClr val="accent5"/>
                </a:solidFill>
                <a:latin typeface="Open Sans Extrabold"/>
                <a:ea typeface="Open Sans Extrabold"/>
                <a:cs typeface="Open Sans Extrabold"/>
              </a:rPr>
              <a:t>Démos</a:t>
            </a:r>
            <a:endParaRPr sz="5400" b="1">
              <a:solidFill>
                <a:schemeClr val="accent5"/>
              </a:solidFill>
              <a:latin typeface="Open Sans Extrabold"/>
              <a:ea typeface="Open Sans Extrabold"/>
              <a:cs typeface="Open Sans Extrabold"/>
            </a:endParaRPr>
          </a:p>
        </p:txBody>
      </p:sp>
      <p:sp>
        <p:nvSpPr>
          <p:cNvPr id="5" name="Rectangle 4"/>
          <p:cNvSpPr/>
          <p:nvPr/>
        </p:nvSpPr>
        <p:spPr bwMode="auto">
          <a:xfrm>
            <a:off x="4298143" y="3135257"/>
            <a:ext cx="3240360" cy="100275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n°3 :</a:t>
            </a:r>
            <a:endParaRPr/>
          </a:p>
          <a:p>
            <a:pPr algn="ctr">
              <a:defRPr/>
            </a:pPr>
            <a:r>
              <a:rPr lang="fr-FR" sz="3600" b="1" u="sng"/>
              <a:t>  </a:t>
            </a:r>
            <a:endParaRPr/>
          </a:p>
          <a:p>
            <a:pPr>
              <a:defRPr/>
            </a:pPr>
            <a:endParaRPr lang="fr-FR" sz="2400"/>
          </a:p>
        </p:txBody>
      </p:sp>
      <p:sp>
        <p:nvSpPr>
          <p:cNvPr id="6" name="Rectangle 5"/>
          <p:cNvSpPr/>
          <p:nvPr/>
        </p:nvSpPr>
        <p:spPr bwMode="auto">
          <a:xfrm>
            <a:off x="521234" y="1880451"/>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Learningapps</a:t>
            </a:r>
            <a:r>
              <a:rPr lang="fr-FR" sz="3600" b="1"/>
              <a:t> </a:t>
            </a:r>
            <a:endParaRPr/>
          </a:p>
        </p:txBody>
      </p:sp>
      <p:sp>
        <p:nvSpPr>
          <p:cNvPr id="7" name="Rectangle 6"/>
          <p:cNvSpPr/>
          <p:nvPr/>
        </p:nvSpPr>
        <p:spPr bwMode="auto">
          <a:xfrm>
            <a:off x="950417" y="3132578"/>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Quizlet</a:t>
            </a:r>
            <a:r>
              <a:rPr lang="fr-FR" sz="3600" b="1"/>
              <a:t> </a:t>
            </a:r>
            <a:endParaRPr/>
          </a:p>
        </p:txBody>
      </p:sp>
      <p:sp>
        <p:nvSpPr>
          <p:cNvPr id="8" name="Rectangle 9"/>
          <p:cNvSpPr/>
          <p:nvPr/>
        </p:nvSpPr>
        <p:spPr bwMode="auto">
          <a:xfrm>
            <a:off x="7630867" y="4105031"/>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BDNF </a:t>
            </a:r>
            <a:endParaRPr/>
          </a:p>
        </p:txBody>
      </p:sp>
      <p:sp>
        <p:nvSpPr>
          <p:cNvPr id="9" name="Rectangle 10"/>
          <p:cNvSpPr/>
          <p:nvPr/>
        </p:nvSpPr>
        <p:spPr bwMode="auto">
          <a:xfrm>
            <a:off x="7313211" y="2127402"/>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Vocaroo </a:t>
            </a:r>
            <a:endParaRPr/>
          </a:p>
        </p:txBody>
      </p:sp>
      <p:pic>
        <p:nvPicPr>
          <p:cNvPr id="10" name="Image 12"/>
          <p:cNvPicPr>
            <a:picLocks noChangeAspect="1"/>
          </p:cNvPicPr>
          <p:nvPr/>
        </p:nvPicPr>
        <p:blipFill>
          <a:blip r:embed="rId3"/>
          <a:stretch/>
        </p:blipFill>
        <p:spPr bwMode="auto">
          <a:xfrm>
            <a:off x="9284000" y="4630016"/>
            <a:ext cx="1465337" cy="1465337"/>
          </a:xfrm>
          <a:prstGeom prst="rect">
            <a:avLst/>
          </a:prstGeom>
        </p:spPr>
      </p:pic>
      <p:pic>
        <p:nvPicPr>
          <p:cNvPr id="11" name="Image 14"/>
          <p:cNvPicPr>
            <a:picLocks noChangeAspect="1"/>
          </p:cNvPicPr>
          <p:nvPr/>
        </p:nvPicPr>
        <p:blipFill>
          <a:blip r:embed="rId4"/>
          <a:stretch/>
        </p:blipFill>
        <p:spPr bwMode="auto">
          <a:xfrm>
            <a:off x="6443527" y="4555974"/>
            <a:ext cx="1465337" cy="1465337"/>
          </a:xfrm>
          <a:prstGeom prst="rect">
            <a:avLst/>
          </a:prstGeom>
        </p:spPr>
      </p:pic>
      <p:pic>
        <p:nvPicPr>
          <p:cNvPr id="12" name="Image 18"/>
          <p:cNvPicPr>
            <a:picLocks noChangeAspect="1"/>
          </p:cNvPicPr>
          <p:nvPr/>
        </p:nvPicPr>
        <p:blipFill>
          <a:blip r:embed="rId5"/>
          <a:stretch/>
        </p:blipFill>
        <p:spPr bwMode="auto">
          <a:xfrm>
            <a:off x="2745256" y="4972110"/>
            <a:ext cx="1763667" cy="1562743"/>
          </a:xfrm>
          <a:prstGeom prst="rect">
            <a:avLst/>
          </a:prstGeom>
        </p:spPr>
      </p:pic>
      <p:pic>
        <p:nvPicPr>
          <p:cNvPr id="13" name="Image 20"/>
          <p:cNvPicPr>
            <a:picLocks noChangeAspect="1"/>
          </p:cNvPicPr>
          <p:nvPr/>
        </p:nvPicPr>
        <p:blipFill>
          <a:blip r:embed="rId6"/>
          <a:stretch/>
        </p:blipFill>
        <p:spPr bwMode="auto">
          <a:xfrm>
            <a:off x="1587857" y="664284"/>
            <a:ext cx="1221032" cy="1221032"/>
          </a:xfrm>
          <a:prstGeom prst="rect">
            <a:avLst/>
          </a:prstGeom>
        </p:spPr>
      </p:pic>
      <p:pic>
        <p:nvPicPr>
          <p:cNvPr id="14" name="Image 22"/>
          <p:cNvPicPr>
            <a:picLocks noChangeAspect="1"/>
          </p:cNvPicPr>
          <p:nvPr/>
        </p:nvPicPr>
        <p:blipFill>
          <a:blip r:embed="rId7"/>
          <a:stretch/>
        </p:blipFill>
        <p:spPr bwMode="auto">
          <a:xfrm>
            <a:off x="377748" y="3636632"/>
            <a:ext cx="1763666" cy="803696"/>
          </a:xfrm>
          <a:prstGeom prst="rect">
            <a:avLst/>
          </a:prstGeom>
        </p:spPr>
      </p:pic>
      <p:pic>
        <p:nvPicPr>
          <p:cNvPr id="15" name="Image 24"/>
          <p:cNvPicPr>
            <a:picLocks noChangeAspect="1"/>
          </p:cNvPicPr>
          <p:nvPr/>
        </p:nvPicPr>
        <p:blipFill>
          <a:blip r:embed="rId8"/>
          <a:stretch/>
        </p:blipFill>
        <p:spPr bwMode="auto">
          <a:xfrm>
            <a:off x="8739002" y="1466707"/>
            <a:ext cx="2796605" cy="770859"/>
          </a:xfrm>
          <a:prstGeom prst="rect">
            <a:avLst/>
          </a:prstGeom>
        </p:spPr>
      </p:pic>
      <p:sp>
        <p:nvSpPr>
          <p:cNvPr id="16" name="Rectangle 8"/>
          <p:cNvSpPr/>
          <p:nvPr/>
        </p:nvSpPr>
        <p:spPr bwMode="auto">
          <a:xfrm>
            <a:off x="5498643" y="5928439"/>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Bookcreator </a:t>
            </a:r>
            <a:endParaRPr/>
          </a:p>
        </p:txBody>
      </p:sp>
      <p:sp>
        <p:nvSpPr>
          <p:cNvPr id="17" name="Rectangle 7"/>
          <p:cNvSpPr/>
          <p:nvPr/>
        </p:nvSpPr>
        <p:spPr bwMode="auto">
          <a:xfrm>
            <a:off x="521234" y="5219633"/>
            <a:ext cx="3240360" cy="71423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a:solidFill>
                  <a:schemeClr val="tx2"/>
                </a:solidFill>
              </a:rPr>
              <a:t>Génially</a:t>
            </a:r>
            <a:r>
              <a:rPr lang="fr-FR" sz="3600" b="1"/>
              <a:t> </a:t>
            </a:r>
            <a:endParaRPr/>
          </a:p>
        </p:txBody>
      </p:sp>
    </p:spTree>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840</Words>
  <Application>Microsoft Macintosh PowerPoint</Application>
  <DocSecurity>0</DocSecurity>
  <PresentationFormat>Grand écran</PresentationFormat>
  <Paragraphs>120</Paragraphs>
  <Slides>14</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Open Sans Extrabold</vt:lpstr>
      <vt:lpstr>Ubuntu</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cp:lastModifiedBy>Olivier Ponson</cp:lastModifiedBy>
  <cp:revision>23</cp:revision>
  <dcterms:created xsi:type="dcterms:W3CDTF">2018-09-21T09:39:37Z</dcterms:created>
  <dcterms:modified xsi:type="dcterms:W3CDTF">2021-09-01T14:07:51Z</dcterms:modified>
  <cp:category/>
  <dc:identifier/>
  <cp:contentStatus/>
  <dc:language/>
  <cp:version/>
</cp:coreProperties>
</file>