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5143500" cy="9144000"/>
  <p:embeddedFontLst>
    <p:embeddedFont>
      <p:font typeface="Open Sans" panose="020B0606030504020204" pitchFamily="34" charset="0"/>
      <p:regular r:id="rId24"/>
      <p:bold r:id="rId25"/>
      <p:italic r:id="rId26"/>
      <p:boldItalic r:id="rId27"/>
    </p:embeddedFont>
    <p:embeddedFont>
      <p:font typeface="Open Sans Extrabold" panose="020F0502020204030204" pitchFamily="34" charset="0"/>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462"/>
  </p:normalViewPr>
  <p:slideViewPr>
    <p:cSldViewPr>
      <p:cViewPr varScale="1">
        <p:scale>
          <a:sx n="111" d="100"/>
          <a:sy n="111" d="100"/>
        </p:scale>
        <p:origin x="168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4;n"/>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1pPr>
            <a:lvl2pPr marL="914400" marR="0" lvl="1"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2pPr>
            <a:lvl3pPr marL="1371600" marR="0" lvl="2"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3pPr>
            <a:lvl4pPr marL="1828800" marR="0" lvl="3"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4pPr>
            <a:lvl5pPr marL="2286000" marR="0" lvl="4"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5pPr>
            <a:lvl6pPr marL="2743200" marR="0" lvl="5"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6pPr>
            <a:lvl7pPr marL="3200400" marR="0" lvl="6"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7pPr>
            <a:lvl8pPr marL="3657600" marR="0" lvl="7"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8pPr>
            <a:lvl9pPr marL="4114800" marR="0" lvl="8"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utt.ly/1uAeSa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presentation/d/1KmdxdvhLQlr4BPVE19dkCJVmTSSEDdL5O5ET0qYnVC0/edit#slide=id.p3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Yu-kai_Chou" TargetMode="External"/><Relationship Id="rId7" Type="http://schemas.openxmlformats.org/officeDocument/2006/relationships/hyperlink" Target="https://ecolebranchee.com/ludification-ludicisation-8-lecon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lasscraft.com/" TargetMode="External"/><Relationship Id="rId5" Type="http://schemas.openxmlformats.org/officeDocument/2006/relationships/hyperlink" Target="https://en.wikipedia.org/wiki/Endowment_effect" TargetMode="External"/><Relationship Id="rId4" Type="http://schemas.openxmlformats.org/officeDocument/2006/relationships/hyperlink" Target="https://lactualite.com/techno/roblox-chouchou-des-preado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ud.co.uk/richard/hcd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heconversation.com/minecraft-peut-aider-a-apprendre-et-a-resoudre-des-problemes-oui-oui-a-lecole-11590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lang="fr-FR" b="1" u="sng" strike="noStrike" dirty="0">
                <a:solidFill>
                  <a:srgbClr val="FA2875"/>
                </a:solidFill>
              </a:rPr>
              <a:t>Historique :</a:t>
            </a:r>
            <a:endParaRPr lang="fr-FR" b="1" u="sng" strike="noStrike" dirty="0"/>
          </a:p>
          <a:p>
            <a:pPr marL="139699" indent="0">
              <a:buClr>
                <a:srgbClr val="000000"/>
              </a:buClr>
              <a:buSzPts val="1400"/>
              <a:buFont typeface="Arial"/>
              <a:buNone/>
              <a:defRPr/>
            </a:pPr>
            <a:endParaRPr b="1" u="sng" strike="noStrike" dirty="0"/>
          </a:p>
          <a:p>
            <a:pPr marL="139699" indent="0">
              <a:buClr>
                <a:srgbClr val="000000"/>
              </a:buClr>
              <a:buSzPts val="1400"/>
              <a:buFont typeface="Arial"/>
              <a:buNone/>
              <a:defRPr/>
            </a:pPr>
            <a:r>
              <a:rPr lang="fr-FR" sz="1100" b="0" i="0" u="none" dirty="0">
                <a:solidFill>
                  <a:srgbClr val="000000"/>
                </a:solidFill>
                <a:latin typeface="Arial"/>
                <a:ea typeface="Arial"/>
                <a:cs typeface="Arial"/>
              </a:rPr>
              <a:t>Commençons</a:t>
            </a:r>
            <a:r>
              <a:rPr sz="1100" b="0" i="0" u="none" dirty="0">
                <a:solidFill>
                  <a:srgbClr val="000000"/>
                </a:solidFill>
                <a:latin typeface="Arial"/>
                <a:ea typeface="Arial"/>
                <a:cs typeface="Arial"/>
              </a:rPr>
              <a:t> par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idée reçue : le jeu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souvent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présenté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comme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activité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innovante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capable de </a:t>
            </a:r>
            <a:r>
              <a:rPr sz="1100" b="0" i="0" u="none" dirty="0" err="1">
                <a:solidFill>
                  <a:srgbClr val="000000"/>
                </a:solidFill>
                <a:latin typeface="Arial"/>
                <a:ea typeface="Arial"/>
                <a:cs typeface="Arial"/>
              </a:rPr>
              <a:t>résoudre</a:t>
            </a:r>
            <a:r>
              <a:rPr sz="1100" b="0" i="0" u="none" dirty="0">
                <a:solidFill>
                  <a:srgbClr val="000000"/>
                </a:solidFill>
                <a:latin typeface="Arial"/>
                <a:ea typeface="Arial"/>
                <a:cs typeface="Arial"/>
              </a:rPr>
              <a:t> le </a:t>
            </a:r>
            <a:r>
              <a:rPr sz="1100" b="0" i="0" u="none" dirty="0" err="1">
                <a:solidFill>
                  <a:srgbClr val="000000"/>
                </a:solidFill>
                <a:latin typeface="Arial"/>
                <a:ea typeface="Arial"/>
                <a:cs typeface="Arial"/>
              </a:rPr>
              <a:t>problème</a:t>
            </a:r>
            <a:r>
              <a:rPr sz="1100" b="0" i="0" u="none" dirty="0">
                <a:solidFill>
                  <a:srgbClr val="000000"/>
                </a:solidFill>
                <a:latin typeface="Arial"/>
                <a:ea typeface="Arial"/>
                <a:cs typeface="Arial"/>
              </a:rPr>
              <a:t> de l’engagement et de la motivation à </a:t>
            </a:r>
            <a:r>
              <a:rPr sz="1100" b="0" i="0" u="none" dirty="0" err="1">
                <a:solidFill>
                  <a:srgbClr val="000000"/>
                </a:solidFill>
                <a:latin typeface="Arial"/>
                <a:ea typeface="Arial"/>
                <a:cs typeface="Arial"/>
              </a:rPr>
              <a:t>l'école</a:t>
            </a:r>
            <a:r>
              <a:rPr sz="1100" b="0" i="0" u="none" dirty="0">
                <a:solidFill>
                  <a:srgbClr val="000000"/>
                </a:solidFill>
                <a:latin typeface="Arial"/>
                <a:ea typeface="Arial"/>
                <a:cs typeface="Arial"/>
              </a:rPr>
              <a:t>.</a:t>
            </a:r>
          </a:p>
          <a:p>
            <a:pPr marL="139699" indent="0">
              <a:buClr>
                <a:srgbClr val="000000"/>
              </a:buClr>
              <a:buSzPts val="1400"/>
              <a:buFont typeface="Arial"/>
              <a:buNone/>
              <a:defRPr/>
            </a:pPr>
            <a:r>
              <a:rPr sz="1100" b="0" i="0" u="none" dirty="0">
                <a:solidFill>
                  <a:srgbClr val="000000"/>
                </a:solidFill>
                <a:latin typeface="Arial"/>
                <a:ea typeface="Arial"/>
                <a:cs typeface="Arial"/>
              </a:rPr>
              <a:t>On a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sentiment </a:t>
            </a:r>
            <a:r>
              <a:rPr sz="1100" b="0" i="0" u="none" dirty="0" err="1">
                <a:solidFill>
                  <a:srgbClr val="000000"/>
                </a:solidFill>
                <a:latin typeface="Arial"/>
                <a:ea typeface="Arial"/>
                <a:cs typeface="Arial"/>
              </a:rPr>
              <a:t>parce</a:t>
            </a:r>
            <a:r>
              <a:rPr sz="1100" b="0" i="0" u="none" dirty="0">
                <a:solidFill>
                  <a:srgbClr val="000000"/>
                </a:solidFill>
                <a:latin typeface="Arial"/>
                <a:ea typeface="Arial"/>
                <a:cs typeface="Arial"/>
              </a:rPr>
              <a:t> que </a:t>
            </a:r>
            <a:r>
              <a:rPr sz="1100" b="0" i="0" u="none" dirty="0" err="1">
                <a:solidFill>
                  <a:srgbClr val="000000"/>
                </a:solidFill>
                <a:latin typeface="Arial"/>
                <a:ea typeface="Arial"/>
                <a:cs typeface="Arial"/>
              </a:rPr>
              <a:t>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dernières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années</a:t>
            </a:r>
            <a:r>
              <a:rPr sz="1100" b="0" i="0" u="none" dirty="0">
                <a:solidFill>
                  <a:srgbClr val="000000"/>
                </a:solidFill>
                <a:latin typeface="Arial"/>
                <a:ea typeface="Arial"/>
                <a:cs typeface="Arial"/>
              </a:rPr>
              <a:t> le jeu a </a:t>
            </a:r>
            <a:r>
              <a:rPr sz="1100" b="0" i="0" u="none" dirty="0" err="1">
                <a:solidFill>
                  <a:srgbClr val="000000"/>
                </a:solidFill>
                <a:latin typeface="Arial"/>
                <a:ea typeface="Arial"/>
                <a:cs typeface="Arial"/>
              </a:rPr>
              <a:t>largement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été</a:t>
            </a:r>
            <a:r>
              <a:rPr sz="1100" b="0" i="0" u="none" dirty="0">
                <a:solidFill>
                  <a:srgbClr val="000000"/>
                </a:solidFill>
                <a:latin typeface="Arial"/>
                <a:ea typeface="Arial"/>
                <a:cs typeface="Arial"/>
              </a:rPr>
              <a:t> mis </a:t>
            </a:r>
            <a:r>
              <a:rPr lang="fr-FR" sz="1100" b="0" i="0" u="none" dirty="0">
                <a:solidFill>
                  <a:srgbClr val="000000"/>
                </a:solidFill>
                <a:latin typeface="Arial"/>
                <a:ea typeface="Arial"/>
                <a:cs typeface="Arial"/>
              </a:rPr>
              <a:t>en avant </a:t>
            </a:r>
            <a:r>
              <a:rPr sz="1100" b="0" i="0" u="none" dirty="0">
                <a:solidFill>
                  <a:srgbClr val="000000"/>
                </a:solidFill>
                <a:latin typeface="Arial"/>
                <a:ea typeface="Arial"/>
                <a:cs typeface="Arial"/>
              </a:rPr>
              <a:t>en tant </a:t>
            </a:r>
            <a:r>
              <a:rPr sz="1100" b="0" i="0" u="none" dirty="0" err="1">
                <a:solidFill>
                  <a:srgbClr val="000000"/>
                </a:solidFill>
                <a:latin typeface="Arial"/>
                <a:ea typeface="Arial"/>
                <a:cs typeface="Arial"/>
              </a:rPr>
              <a:t>qu’activité</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aurait</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réel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potentiel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éducatif</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d'ailleurs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parmi</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sociétés</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ont</a:t>
            </a:r>
            <a:r>
              <a:rPr sz="1100" b="0" i="0" u="none" dirty="0">
                <a:solidFill>
                  <a:srgbClr val="000000"/>
                </a:solidFill>
                <a:latin typeface="Arial"/>
                <a:ea typeface="Arial"/>
                <a:cs typeface="Arial"/>
              </a:rPr>
              <a:t> soutenu les initiatives qui </a:t>
            </a:r>
            <a:r>
              <a:rPr sz="1100" b="0" i="0" u="none" dirty="0" err="1">
                <a:solidFill>
                  <a:srgbClr val="000000"/>
                </a:solidFill>
                <a:latin typeface="Arial"/>
                <a:ea typeface="Arial"/>
                <a:cs typeface="Arial"/>
              </a:rPr>
              <a:t>allaient</a:t>
            </a:r>
            <a:r>
              <a:rPr sz="1100" b="0" i="0" u="none" dirty="0">
                <a:solidFill>
                  <a:srgbClr val="000000"/>
                </a:solidFill>
                <a:latin typeface="Arial"/>
                <a:ea typeface="Arial"/>
                <a:cs typeface="Arial"/>
              </a:rPr>
              <a:t> dans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sens</a:t>
            </a:r>
            <a:r>
              <a:rPr sz="1100" b="0" i="0" u="none" dirty="0">
                <a:solidFill>
                  <a:srgbClr val="000000"/>
                </a:solidFill>
                <a:latin typeface="Arial"/>
                <a:ea typeface="Arial"/>
                <a:cs typeface="Arial"/>
              </a:rPr>
              <a:t> on </a:t>
            </a:r>
            <a:r>
              <a:rPr sz="1100" b="0" i="0" u="none" dirty="0" err="1">
                <a:solidFill>
                  <a:srgbClr val="000000"/>
                </a:solidFill>
                <a:latin typeface="Arial"/>
                <a:ea typeface="Arial"/>
                <a:cs typeface="Arial"/>
              </a:rPr>
              <a:t>retrouve</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grandes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sociétés</a:t>
            </a:r>
            <a:r>
              <a:rPr sz="1100" b="0" i="0" u="none" dirty="0">
                <a:solidFill>
                  <a:srgbClr val="000000"/>
                </a:solidFill>
                <a:latin typeface="Arial"/>
                <a:ea typeface="Arial"/>
                <a:cs typeface="Arial"/>
              </a:rPr>
              <a:t> de jeux </a:t>
            </a:r>
            <a:r>
              <a:rPr sz="1100" b="0" i="0" u="none" dirty="0" err="1">
                <a:solidFill>
                  <a:srgbClr val="000000"/>
                </a:solidFill>
                <a:latin typeface="Arial"/>
                <a:ea typeface="Arial"/>
                <a:cs typeface="Arial"/>
              </a:rPr>
              <a:t>vidéos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d’une</a:t>
            </a:r>
            <a:r>
              <a:rPr sz="1100" b="0" i="0" u="none" dirty="0">
                <a:solidFill>
                  <a:srgbClr val="000000"/>
                </a:solidFill>
                <a:latin typeface="Arial"/>
                <a:ea typeface="Arial"/>
                <a:cs typeface="Arial"/>
              </a:rPr>
              <a:t> manière tout a fait </a:t>
            </a:r>
            <a:r>
              <a:rPr sz="1100" b="0" i="0" u="none" dirty="0" err="1">
                <a:solidFill>
                  <a:srgbClr val="000000"/>
                </a:solidFill>
                <a:latin typeface="Arial"/>
                <a:ea typeface="Arial"/>
                <a:cs typeface="Arial"/>
              </a:rPr>
              <a:t>intéressée</a:t>
            </a:r>
            <a:r>
              <a:rPr sz="1100" b="0" i="0" u="none" dirty="0">
                <a:solidFill>
                  <a:srgbClr val="000000"/>
                </a:solidFill>
                <a:latin typeface="Arial"/>
                <a:ea typeface="Arial"/>
                <a:cs typeface="Arial"/>
              </a:rPr>
              <a:t> en </a:t>
            </a:r>
            <a:r>
              <a:rPr sz="1100" b="0" i="0" u="none" dirty="0" err="1">
                <a:solidFill>
                  <a:srgbClr val="000000"/>
                </a:solidFill>
                <a:latin typeface="Arial"/>
                <a:ea typeface="Arial"/>
                <a:cs typeface="Arial"/>
              </a:rPr>
              <a:t>réaction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contre</a:t>
            </a:r>
            <a:r>
              <a:rPr sz="1100" b="0" i="0" u="none" dirty="0">
                <a:solidFill>
                  <a:srgbClr val="000000"/>
                </a:solidFill>
                <a:latin typeface="Arial"/>
                <a:ea typeface="Arial"/>
                <a:cs typeface="Arial"/>
              </a:rPr>
              <a:t> la </a:t>
            </a:r>
            <a:r>
              <a:rPr sz="1100" b="0" i="0" u="none" dirty="0" err="1">
                <a:solidFill>
                  <a:srgbClr val="000000"/>
                </a:solidFill>
                <a:latin typeface="Arial"/>
                <a:ea typeface="Arial"/>
                <a:cs typeface="Arial"/>
              </a:rPr>
              <a:t>carcatère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addifictif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leur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prête</a:t>
            </a:r>
            <a:r>
              <a:rPr sz="1100" b="0" i="0" u="none" dirty="0">
                <a:solidFill>
                  <a:srgbClr val="000000"/>
                </a:solidFill>
                <a:latin typeface="Arial"/>
                <a:ea typeface="Arial"/>
                <a:cs typeface="Arial"/>
              </a:rPr>
              <a:t> et les </a:t>
            </a:r>
            <a:r>
              <a:rPr sz="1100" b="0" i="0" u="none" dirty="0" err="1">
                <a:solidFill>
                  <a:srgbClr val="000000"/>
                </a:solidFill>
                <a:latin typeface="Arial"/>
                <a:ea typeface="Arial"/>
                <a:cs typeface="Arial"/>
              </a:rPr>
              <a:t>débats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autour</a:t>
            </a:r>
            <a:r>
              <a:rPr sz="1100" b="0" i="0" u="none" dirty="0">
                <a:solidFill>
                  <a:srgbClr val="000000"/>
                </a:solidFill>
                <a:latin typeface="Arial"/>
                <a:ea typeface="Arial"/>
                <a:cs typeface="Arial"/>
              </a:rPr>
              <a:t> de la violence </a:t>
            </a:r>
            <a:r>
              <a:rPr sz="1100" b="0" i="0" u="none" dirty="0" err="1">
                <a:solidFill>
                  <a:srgbClr val="000000"/>
                </a:solidFill>
                <a:latin typeface="Arial"/>
                <a:ea typeface="Arial"/>
                <a:cs typeface="Arial"/>
              </a:rPr>
              <a:t>qu'ils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porteraient</a:t>
            </a:r>
            <a:r>
              <a:rPr sz="1100" b="0" i="0" u="none" dirty="0">
                <a:solidFill>
                  <a:srgbClr val="000000"/>
                </a:solidFill>
                <a:latin typeface="Arial"/>
                <a:ea typeface="Arial"/>
                <a:cs typeface="Arial"/>
              </a:rPr>
              <a:t> (des accusations qui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d'ailleurs</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mêmes</a:t>
            </a:r>
            <a:r>
              <a:rPr sz="1100" b="0" i="0" u="none" dirty="0">
                <a:solidFill>
                  <a:srgbClr val="000000"/>
                </a:solidFill>
                <a:latin typeface="Arial"/>
                <a:ea typeface="Arial"/>
                <a:cs typeface="Arial"/>
              </a:rPr>
              <a:t> que </a:t>
            </a:r>
            <a:r>
              <a:rPr sz="1100" b="0" i="0" u="none" dirty="0" err="1">
                <a:solidFill>
                  <a:srgbClr val="000000"/>
                </a:solidFill>
                <a:latin typeface="Arial"/>
                <a:ea typeface="Arial"/>
                <a:cs typeface="Arial"/>
              </a:rPr>
              <a:t>celles</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étaient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proférées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contre</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illustrés</a:t>
            </a:r>
            <a:r>
              <a:rPr sz="1100" b="0" i="0" u="none" dirty="0">
                <a:solidFill>
                  <a:srgbClr val="000000"/>
                </a:solidFill>
                <a:latin typeface="Arial"/>
                <a:ea typeface="Arial"/>
                <a:cs typeface="Arial"/>
              </a:rPr>
              <a:t>, la BD, dans les </a:t>
            </a:r>
            <a:r>
              <a:rPr sz="1100" b="0" i="0" u="none" dirty="0" err="1">
                <a:solidFill>
                  <a:srgbClr val="000000"/>
                </a:solidFill>
                <a:latin typeface="Arial"/>
                <a:ea typeface="Arial"/>
                <a:cs typeface="Arial"/>
              </a:rPr>
              <a:t>années</a:t>
            </a:r>
            <a:r>
              <a:rPr sz="1100" b="0" i="0" u="none" dirty="0">
                <a:solidFill>
                  <a:srgbClr val="000000"/>
                </a:solidFill>
                <a:latin typeface="Arial"/>
                <a:ea typeface="Arial"/>
                <a:cs typeface="Arial"/>
              </a:rPr>
              <a:t> 1950-1970).</a:t>
            </a:r>
            <a:endParaRPr lang="fr-FR" dirty="0"/>
          </a:p>
          <a:p>
            <a:pPr marL="139699" indent="0">
              <a:buClr>
                <a:srgbClr val="000000"/>
              </a:buClr>
              <a:buSzPts val="1400"/>
              <a:buFont typeface="Arial"/>
              <a:buNone/>
              <a:defRPr/>
            </a:pPr>
            <a:endParaRPr lang="fr-FR" b="1" dirty="0"/>
          </a:p>
          <a:p>
            <a:pPr marL="139699" indent="0">
              <a:buClr>
                <a:srgbClr val="000000"/>
              </a:buClr>
              <a:buSzPts val="1400"/>
              <a:buFont typeface="Arial"/>
              <a:buNone/>
              <a:defRPr/>
            </a:pPr>
            <a:r>
              <a:rPr sz="1100" b="1" i="0" u="none" dirty="0">
                <a:solidFill>
                  <a:srgbClr val="000000"/>
                </a:solidFill>
                <a:latin typeface="Arial"/>
                <a:ea typeface="Arial"/>
                <a:cs typeface="Arial"/>
              </a:rPr>
              <a:t>On </a:t>
            </a:r>
            <a:r>
              <a:rPr sz="1100" b="1" i="0" u="none" dirty="0" err="1">
                <a:solidFill>
                  <a:srgbClr val="000000"/>
                </a:solidFill>
                <a:latin typeface="Arial"/>
                <a:ea typeface="Arial"/>
                <a:cs typeface="Arial"/>
              </a:rPr>
              <a:t>présente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donc</a:t>
            </a:r>
            <a:r>
              <a:rPr sz="1100" b="1" i="0" u="none" dirty="0">
                <a:solidFill>
                  <a:srgbClr val="000000"/>
                </a:solidFill>
                <a:latin typeface="Arial"/>
                <a:ea typeface="Arial"/>
                <a:cs typeface="Arial"/>
              </a:rPr>
              <a:t> de manière courante les jeux </a:t>
            </a:r>
            <a:r>
              <a:rPr sz="1100" b="1" i="0" u="none" dirty="0" err="1">
                <a:solidFill>
                  <a:srgbClr val="000000"/>
                </a:solidFill>
                <a:latin typeface="Arial"/>
                <a:ea typeface="Arial"/>
                <a:cs typeface="Arial"/>
              </a:rPr>
              <a:t>comme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une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pédagogie</a:t>
            </a:r>
            <a:r>
              <a:rPr sz="1100" b="1" i="0" u="none" dirty="0">
                <a:solidFill>
                  <a:srgbClr val="000000"/>
                </a:solidFill>
                <a:latin typeface="Arial"/>
                <a:ea typeface="Arial"/>
                <a:cs typeface="Arial"/>
              </a:rPr>
              <a:t> nouvelle qui </a:t>
            </a:r>
            <a:r>
              <a:rPr sz="1100" b="1" i="0" u="none" dirty="0" err="1">
                <a:solidFill>
                  <a:srgbClr val="000000"/>
                </a:solidFill>
                <a:latin typeface="Arial"/>
                <a:ea typeface="Arial"/>
                <a:cs typeface="Arial"/>
              </a:rPr>
              <a:t>s'appuie</a:t>
            </a:r>
            <a:r>
              <a:rPr sz="1100" b="1" i="0" u="none" dirty="0">
                <a:solidFill>
                  <a:srgbClr val="000000"/>
                </a:solidFill>
                <a:latin typeface="Arial"/>
                <a:ea typeface="Arial"/>
                <a:cs typeface="Arial"/>
              </a:rPr>
              <a:t> sur </a:t>
            </a:r>
            <a:r>
              <a:rPr sz="1100" b="1" i="0" u="none" dirty="0" err="1">
                <a:solidFill>
                  <a:srgbClr val="000000"/>
                </a:solidFill>
                <a:latin typeface="Arial"/>
                <a:ea typeface="Arial"/>
                <a:cs typeface="Arial"/>
              </a:rPr>
              <a:t>l'usage</a:t>
            </a:r>
            <a:r>
              <a:rPr sz="1100" b="1" i="0" u="none" dirty="0">
                <a:solidFill>
                  <a:srgbClr val="000000"/>
                </a:solidFill>
                <a:latin typeface="Arial"/>
                <a:ea typeface="Arial"/>
                <a:cs typeface="Arial"/>
              </a:rPr>
              <a:t> du numérique avec </a:t>
            </a:r>
            <a:r>
              <a:rPr sz="1100" b="1" i="0" u="none" dirty="0" err="1">
                <a:solidFill>
                  <a:srgbClr val="000000"/>
                </a:solidFill>
                <a:latin typeface="Arial"/>
                <a:ea typeface="Arial"/>
                <a:cs typeface="Arial"/>
              </a:rPr>
              <a:t>l'idée</a:t>
            </a:r>
            <a:r>
              <a:rPr sz="1100" b="1" i="0" u="none" dirty="0">
                <a:solidFill>
                  <a:srgbClr val="000000"/>
                </a:solidFill>
                <a:latin typeface="Arial"/>
                <a:ea typeface="Arial"/>
                <a:cs typeface="Arial"/>
              </a:rPr>
              <a:t> que </a:t>
            </a:r>
            <a:r>
              <a:rPr sz="1100" b="1" i="0" u="none" dirty="0" err="1">
                <a:solidFill>
                  <a:srgbClr val="000000"/>
                </a:solidFill>
                <a:latin typeface="Arial"/>
                <a:ea typeface="Arial"/>
                <a:cs typeface="Arial"/>
              </a:rPr>
              <a:t>ce</a:t>
            </a:r>
            <a:r>
              <a:rPr sz="1100" b="1" i="0" u="none" dirty="0">
                <a:solidFill>
                  <a:srgbClr val="000000"/>
                </a:solidFill>
                <a:latin typeface="Arial"/>
                <a:ea typeface="Arial"/>
                <a:cs typeface="Arial"/>
              </a:rPr>
              <a:t> numérique </a:t>
            </a:r>
            <a:r>
              <a:rPr sz="1100" b="1" i="0" u="none" dirty="0" err="1">
                <a:solidFill>
                  <a:srgbClr val="000000"/>
                </a:solidFill>
                <a:latin typeface="Arial"/>
                <a:ea typeface="Arial"/>
                <a:cs typeface="Arial"/>
              </a:rPr>
              <a:t>possède</a:t>
            </a:r>
            <a:r>
              <a:rPr sz="1100" b="1" i="0" u="none" dirty="0">
                <a:solidFill>
                  <a:srgbClr val="000000"/>
                </a:solidFill>
                <a:latin typeface="Arial"/>
                <a:ea typeface="Arial"/>
                <a:cs typeface="Arial"/>
              </a:rPr>
              <a:t> des </a:t>
            </a:r>
            <a:r>
              <a:rPr sz="1100" b="1" i="0" u="none" dirty="0" err="1">
                <a:solidFill>
                  <a:srgbClr val="000000"/>
                </a:solidFill>
                <a:latin typeface="Arial"/>
                <a:ea typeface="Arial"/>
                <a:cs typeface="Arial"/>
              </a:rPr>
              <a:t>propriétés</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intrinsèquement</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ludique</a:t>
            </a:r>
            <a:r>
              <a:rPr sz="1100" b="1" i="0" u="none" dirty="0">
                <a:solidFill>
                  <a:srgbClr val="000000"/>
                </a:solidFill>
                <a:latin typeface="Arial"/>
                <a:ea typeface="Arial"/>
                <a:cs typeface="Arial"/>
              </a:rPr>
              <a:t> pour les </a:t>
            </a:r>
            <a:r>
              <a:rPr sz="1100" b="1" i="0" u="none" dirty="0" err="1">
                <a:solidFill>
                  <a:srgbClr val="000000"/>
                </a:solidFill>
                <a:latin typeface="Arial"/>
                <a:ea typeface="Arial"/>
                <a:cs typeface="Arial"/>
              </a:rPr>
              <a:t>élèves</a:t>
            </a:r>
            <a:r>
              <a:rPr lang="fr-FR" b="1" dirty="0"/>
              <a:t>.</a:t>
            </a:r>
          </a:p>
          <a:p>
            <a:pPr marL="139699" indent="0">
              <a:buClr>
                <a:srgbClr val="000000"/>
              </a:buClr>
              <a:buSzPts val="1400"/>
              <a:buFont typeface="Arial"/>
              <a:buNone/>
              <a:defRPr/>
            </a:pPr>
            <a:endParaRPr b="0" dirty="0"/>
          </a:p>
          <a:p>
            <a:pPr marL="139699" indent="0">
              <a:buClr>
                <a:srgbClr val="000000"/>
              </a:buClr>
              <a:buSzPts val="1400"/>
              <a:buFont typeface="Arial"/>
              <a:buNone/>
              <a:defRPr/>
            </a:pPr>
            <a:r>
              <a:rPr lang="fr-FR" b="0" dirty="0"/>
              <a:t>En fait la rencontre entre le jeu et l'école n'a pas attendu le numérique pour avoir lieu. </a:t>
            </a:r>
            <a:r>
              <a:rPr sz="1100" b="0" i="0" u="none" dirty="0">
                <a:solidFill>
                  <a:srgbClr val="000000"/>
                </a:solidFill>
                <a:latin typeface="Arial"/>
                <a:ea typeface="Arial"/>
                <a:cs typeface="Arial"/>
              </a:rPr>
              <a:t>Les </a:t>
            </a:r>
            <a:r>
              <a:rPr sz="1100" b="0" i="0" u="none" dirty="0" err="1">
                <a:solidFill>
                  <a:srgbClr val="000000"/>
                </a:solidFill>
                <a:latin typeface="Arial"/>
                <a:ea typeface="Arial"/>
                <a:cs typeface="Arial"/>
              </a:rPr>
              <a:t>chercheurs</a:t>
            </a:r>
            <a:r>
              <a:rPr sz="1100" b="0" i="0" u="none" dirty="0">
                <a:solidFill>
                  <a:srgbClr val="000000"/>
                </a:solidFill>
                <a:latin typeface="Arial"/>
                <a:ea typeface="Arial"/>
                <a:cs typeface="Arial"/>
              </a:rPr>
              <a:t> font </a:t>
            </a:r>
            <a:r>
              <a:rPr sz="1100" b="0" i="0" u="none" dirty="0" err="1">
                <a:solidFill>
                  <a:srgbClr val="000000"/>
                </a:solidFill>
                <a:latin typeface="Arial"/>
                <a:ea typeface="Arial"/>
                <a:cs typeface="Arial"/>
              </a:rPr>
              <a:t>remonter</a:t>
            </a:r>
            <a:r>
              <a:rPr sz="1100" b="0" i="0" u="none" dirty="0">
                <a:solidFill>
                  <a:srgbClr val="000000"/>
                </a:solidFill>
                <a:latin typeface="Arial"/>
                <a:ea typeface="Arial"/>
                <a:cs typeface="Arial"/>
              </a:rPr>
              <a:t> au monde </a:t>
            </a:r>
            <a:r>
              <a:rPr sz="1100" b="0" i="0" u="none" dirty="0" err="1">
                <a:solidFill>
                  <a:srgbClr val="000000"/>
                </a:solidFill>
                <a:latin typeface="Arial"/>
                <a:ea typeface="Arial"/>
                <a:cs typeface="Arial"/>
              </a:rPr>
              <a:t>gréco-romain</a:t>
            </a:r>
            <a:r>
              <a:rPr sz="1100" b="0" i="0" u="none" dirty="0">
                <a:solidFill>
                  <a:srgbClr val="000000"/>
                </a:solidFill>
                <a:latin typeface="Arial"/>
                <a:ea typeface="Arial"/>
                <a:cs typeface="Arial"/>
              </a:rPr>
              <a:t> la notion de jeu </a:t>
            </a:r>
            <a:r>
              <a:rPr sz="1100" b="0" i="0" u="none" dirty="0" err="1">
                <a:solidFill>
                  <a:srgbClr val="000000"/>
                </a:solidFill>
                <a:latin typeface="Arial"/>
                <a:ea typeface="Arial"/>
                <a:cs typeface="Arial"/>
              </a:rPr>
              <a:t>éducatif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telle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qu’on</a:t>
            </a:r>
            <a:r>
              <a:rPr sz="1100" b="0" i="0" u="none" dirty="0">
                <a:solidFill>
                  <a:srgbClr val="000000"/>
                </a:solidFill>
                <a:latin typeface="Arial"/>
                <a:ea typeface="Arial"/>
                <a:cs typeface="Arial"/>
              </a:rPr>
              <a:t> la </a:t>
            </a:r>
            <a:r>
              <a:rPr sz="1100" b="0" i="0" u="none" dirty="0" err="1">
                <a:solidFill>
                  <a:srgbClr val="000000"/>
                </a:solidFill>
                <a:latin typeface="Arial"/>
                <a:ea typeface="Arial"/>
                <a:cs typeface="Arial"/>
              </a:rPr>
              <a:t>conçoit</a:t>
            </a:r>
            <a:r>
              <a:rPr sz="1100" b="0" i="0" u="none" dirty="0">
                <a:solidFill>
                  <a:srgbClr val="000000"/>
                </a:solidFill>
                <a:latin typeface="Arial"/>
                <a:ea typeface="Arial"/>
                <a:cs typeface="Arial"/>
              </a:rPr>
              <a:t> encore </a:t>
            </a:r>
            <a:r>
              <a:rPr sz="1100" b="0" i="0" u="none" dirty="0" err="1">
                <a:solidFill>
                  <a:srgbClr val="000000"/>
                </a:solidFill>
                <a:latin typeface="Arial"/>
                <a:ea typeface="Arial"/>
                <a:cs typeface="Arial"/>
              </a:rPr>
              <a:t>aujourd’hui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Platon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Aristote</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Quintilius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soulignent</a:t>
            </a:r>
            <a:r>
              <a:rPr sz="1100" b="0" i="0" u="none" dirty="0">
                <a:solidFill>
                  <a:srgbClr val="000000"/>
                </a:solidFill>
                <a:latin typeface="Arial"/>
                <a:ea typeface="Arial"/>
                <a:cs typeface="Arial"/>
              </a:rPr>
              <a:t> déjà </a:t>
            </a:r>
            <a:r>
              <a:rPr sz="1100" b="0" i="0" u="none" dirty="0" err="1">
                <a:solidFill>
                  <a:srgbClr val="000000"/>
                </a:solidFill>
                <a:latin typeface="Arial"/>
                <a:ea typeface="Arial"/>
                <a:cs typeface="Arial"/>
              </a:rPr>
              <a:t>l'importance</a:t>
            </a:r>
            <a:r>
              <a:rPr sz="1100" b="0" i="0" u="none" dirty="0">
                <a:solidFill>
                  <a:srgbClr val="000000"/>
                </a:solidFill>
                <a:latin typeface="Arial"/>
                <a:ea typeface="Arial"/>
                <a:cs typeface="Arial"/>
              </a:rPr>
              <a:t> du jeu pour le </a:t>
            </a:r>
            <a:r>
              <a:rPr sz="1100" b="0" i="0" u="none" dirty="0" err="1">
                <a:solidFill>
                  <a:srgbClr val="000000"/>
                </a:solidFill>
                <a:latin typeface="Arial"/>
                <a:ea typeface="Arial"/>
                <a:cs typeface="Arial"/>
              </a:rPr>
              <a:t>développement</a:t>
            </a:r>
            <a:r>
              <a:rPr sz="1100" b="0" i="0" u="none" dirty="0">
                <a:solidFill>
                  <a:srgbClr val="000000"/>
                </a:solidFill>
                <a:latin typeface="Arial"/>
                <a:ea typeface="Arial"/>
                <a:cs typeface="Arial"/>
              </a:rPr>
              <a:t> physique et moral de </a:t>
            </a:r>
            <a:r>
              <a:rPr sz="1100" b="0" i="0" u="none" dirty="0" err="1">
                <a:solidFill>
                  <a:srgbClr val="000000"/>
                </a:solidFill>
                <a:latin typeface="Arial"/>
                <a:ea typeface="Arial"/>
                <a:cs typeface="Arial"/>
              </a:rPr>
              <a:t>l'enfant</a:t>
            </a:r>
            <a:r>
              <a:rPr sz="1100" b="0" i="0" u="none" dirty="0">
                <a:solidFill>
                  <a:srgbClr val="000000"/>
                </a:solidFill>
                <a:latin typeface="Arial"/>
                <a:ea typeface="Arial"/>
                <a:cs typeface="Arial"/>
              </a:rPr>
              <a:t>. Ce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intéressant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 que déjà dans </a:t>
            </a:r>
            <a:r>
              <a:rPr sz="1100" b="0" i="0" u="none" dirty="0" err="1">
                <a:solidFill>
                  <a:srgbClr val="000000"/>
                </a:solidFill>
                <a:latin typeface="Arial"/>
                <a:ea typeface="Arial"/>
                <a:cs typeface="Arial"/>
              </a:rPr>
              <a:t>l'Antiquité</a:t>
            </a:r>
            <a:r>
              <a:rPr sz="1100" b="0" i="0" u="none" dirty="0">
                <a:solidFill>
                  <a:srgbClr val="000000"/>
                </a:solidFill>
                <a:latin typeface="Arial"/>
                <a:ea typeface="Arial"/>
                <a:cs typeface="Arial"/>
              </a:rPr>
              <a:t> le jeu </a:t>
            </a:r>
            <a:r>
              <a:rPr sz="1100" b="0" i="0" u="none" dirty="0" err="1">
                <a:solidFill>
                  <a:srgbClr val="000000"/>
                </a:solidFill>
                <a:latin typeface="Arial"/>
                <a:ea typeface="Arial"/>
                <a:cs typeface="Arial"/>
              </a:rPr>
              <a:t>n'est</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cantonné</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seule</a:t>
            </a:r>
            <a:r>
              <a:rPr sz="1100" b="0" i="0" u="none" dirty="0">
                <a:solidFill>
                  <a:srgbClr val="000000"/>
                </a:solidFill>
                <a:latin typeface="Arial"/>
                <a:ea typeface="Arial"/>
                <a:cs typeface="Arial"/>
              </a:rPr>
              <a:t> dimension </a:t>
            </a:r>
            <a:r>
              <a:rPr sz="1100" b="0" i="0" u="none" dirty="0" err="1">
                <a:solidFill>
                  <a:srgbClr val="000000"/>
                </a:solidFill>
                <a:latin typeface="Arial"/>
                <a:ea typeface="Arial"/>
                <a:cs typeface="Arial"/>
              </a:rPr>
              <a:t>récréative</a:t>
            </a:r>
            <a:r>
              <a:rPr sz="1100" b="0" i="0" u="none" dirty="0">
                <a:solidFill>
                  <a:srgbClr val="000000"/>
                </a:solidFill>
                <a:latin typeface="Arial"/>
                <a:ea typeface="Arial"/>
                <a:cs typeface="Arial"/>
              </a:rPr>
              <a:t>.</a:t>
            </a:r>
          </a:p>
          <a:p>
            <a:pPr marL="139699" indent="0">
              <a:buClr>
                <a:srgbClr val="000000"/>
              </a:buClr>
              <a:buSzPts val="1400"/>
              <a:buFont typeface="Arial"/>
              <a:buNone/>
              <a:defRPr/>
            </a:pPr>
            <a:r>
              <a:rPr sz="1100" b="0" i="0" u="none" dirty="0" err="1">
                <a:solidFill>
                  <a:srgbClr val="000000"/>
                </a:solidFill>
                <a:latin typeface="Arial"/>
                <a:ea typeface="Arial"/>
                <a:cs typeface="Arial"/>
              </a:rPr>
              <a:t>Depuis</a:t>
            </a:r>
            <a:r>
              <a:rPr sz="1100" b="0" i="0" u="none" dirty="0">
                <a:solidFill>
                  <a:srgbClr val="000000"/>
                </a:solidFill>
                <a:latin typeface="Arial"/>
                <a:ea typeface="Arial"/>
                <a:cs typeface="Arial"/>
              </a:rPr>
              <a:t> 2015 les </a:t>
            </a:r>
            <a:r>
              <a:rPr sz="1100" b="0" i="0" u="none" dirty="0" err="1">
                <a:solidFill>
                  <a:srgbClr val="000000"/>
                </a:solidFill>
                <a:latin typeface="Arial"/>
                <a:ea typeface="Arial"/>
                <a:cs typeface="Arial"/>
              </a:rPr>
              <a:t>chercheurs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renouvelés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l'interprétation</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motif qui </a:t>
            </a:r>
            <a:r>
              <a:rPr sz="1100" b="0" i="0" u="none" dirty="0" err="1">
                <a:solidFill>
                  <a:srgbClr val="000000"/>
                </a:solidFill>
                <a:latin typeface="Arial"/>
                <a:ea typeface="Arial"/>
                <a:cs typeface="Arial"/>
              </a:rPr>
              <a:t>apparaît</a:t>
            </a:r>
            <a:r>
              <a:rPr sz="1100" b="0" i="0" u="none" dirty="0">
                <a:solidFill>
                  <a:srgbClr val="000000"/>
                </a:solidFill>
                <a:latin typeface="Arial"/>
                <a:ea typeface="Arial"/>
                <a:cs typeface="Arial"/>
              </a:rPr>
              <a:t> sur </a:t>
            </a:r>
            <a:r>
              <a:rPr sz="1100" b="0" i="0" u="none" dirty="0" err="1">
                <a:solidFill>
                  <a:srgbClr val="000000"/>
                </a:solidFill>
                <a:latin typeface="Arial"/>
                <a:ea typeface="Arial"/>
                <a:cs typeface="Arial"/>
              </a:rPr>
              <a:t>quasiment</a:t>
            </a:r>
            <a:r>
              <a:rPr sz="1100" b="0" i="0" u="none" dirty="0">
                <a:solidFill>
                  <a:srgbClr val="000000"/>
                </a:solidFill>
                <a:latin typeface="Arial"/>
                <a:ea typeface="Arial"/>
                <a:cs typeface="Arial"/>
              </a:rPr>
              <a:t> 200 vases </a:t>
            </a:r>
            <a:r>
              <a:rPr sz="1100" b="0" i="0" u="none" dirty="0" err="1">
                <a:solidFill>
                  <a:srgbClr val="000000"/>
                </a:solidFill>
                <a:latin typeface="Arial"/>
                <a:ea typeface="Arial"/>
                <a:cs typeface="Arial"/>
              </a:rPr>
              <a:t>grecs</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conservés</a:t>
            </a:r>
            <a:r>
              <a:rPr sz="1100" b="0" i="0" u="none" dirty="0">
                <a:solidFill>
                  <a:srgbClr val="000000"/>
                </a:solidFill>
                <a:latin typeface="Arial"/>
                <a:ea typeface="Arial"/>
                <a:cs typeface="Arial"/>
              </a:rPr>
              <a:t>. </a:t>
            </a:r>
            <a:r>
              <a:rPr lang="fr-FR" sz="1100" b="0" i="0" u="none" dirty="0">
                <a:solidFill>
                  <a:srgbClr val="000000"/>
                </a:solidFill>
                <a:latin typeface="Arial"/>
                <a:ea typeface="Arial"/>
                <a:cs typeface="Arial"/>
              </a:rPr>
              <a:t>Illustré ici, </a:t>
            </a:r>
            <a:r>
              <a:rPr sz="1100" b="0" i="0" u="none" dirty="0">
                <a:solidFill>
                  <a:srgbClr val="000000"/>
                </a:solidFill>
                <a:latin typeface="Arial"/>
                <a:ea typeface="Arial"/>
                <a:cs typeface="Arial"/>
              </a:rPr>
              <a:t>Achille et Ajax sous </a:t>
            </a:r>
            <a:r>
              <a:rPr sz="1100" b="0" i="0" u="none" dirty="0" err="1">
                <a:solidFill>
                  <a:srgbClr val="000000"/>
                </a:solidFill>
                <a:latin typeface="Arial"/>
                <a:ea typeface="Arial"/>
                <a:cs typeface="Arial"/>
              </a:rPr>
              <a:t>leur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tente</a:t>
            </a:r>
            <a:r>
              <a:rPr sz="1100" b="0" i="0" u="none" dirty="0">
                <a:solidFill>
                  <a:srgbClr val="000000"/>
                </a:solidFill>
                <a:latin typeface="Arial"/>
                <a:ea typeface="Arial"/>
                <a:cs typeface="Arial"/>
              </a:rPr>
              <a:t> pendant la guerre de </a:t>
            </a:r>
            <a:r>
              <a:rPr sz="1100" b="0" i="0" u="none" dirty="0" err="1">
                <a:solidFill>
                  <a:srgbClr val="000000"/>
                </a:solidFill>
                <a:latin typeface="Arial"/>
                <a:ea typeface="Arial"/>
                <a:cs typeface="Arial"/>
              </a:rPr>
              <a:t>Troie</a:t>
            </a:r>
            <a:r>
              <a:rPr sz="1100" b="0" i="0" u="none" dirty="0">
                <a:solidFill>
                  <a:srgbClr val="000000"/>
                </a:solidFill>
                <a:latin typeface="Arial"/>
                <a:ea typeface="Arial"/>
                <a:cs typeface="Arial"/>
              </a:rPr>
              <a:t> en train de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au jeu des 5 </a:t>
            </a:r>
            <a:r>
              <a:rPr sz="1100" b="0" i="0" u="none" dirty="0" err="1">
                <a:solidFill>
                  <a:srgbClr val="000000"/>
                </a:solidFill>
                <a:latin typeface="Arial"/>
                <a:ea typeface="Arial"/>
                <a:cs typeface="Arial"/>
              </a:rPr>
              <a:t>lignes</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un jeu de </a:t>
            </a:r>
            <a:r>
              <a:rPr sz="1100" b="0" i="0" u="none" dirty="0" err="1">
                <a:solidFill>
                  <a:srgbClr val="000000"/>
                </a:solidFill>
                <a:latin typeface="Arial"/>
                <a:ea typeface="Arial"/>
                <a:cs typeface="Arial"/>
              </a:rPr>
              <a:t>stratégie</a:t>
            </a:r>
            <a:r>
              <a:rPr sz="1100" b="0" i="0" u="none" dirty="0">
                <a:solidFill>
                  <a:srgbClr val="000000"/>
                </a:solidFill>
                <a:latin typeface="Arial"/>
                <a:ea typeface="Arial"/>
                <a:cs typeface="Arial"/>
              </a:rPr>
              <a:t>. Il ne </a:t>
            </a:r>
            <a:r>
              <a:rPr sz="1100" b="0" i="0" u="none" dirty="0" err="1">
                <a:solidFill>
                  <a:srgbClr val="000000"/>
                </a:solidFill>
                <a:latin typeface="Arial"/>
                <a:ea typeface="Arial"/>
                <a:cs typeface="Arial"/>
              </a:rPr>
              <a:t>s’agit</a:t>
            </a:r>
            <a:r>
              <a:rPr sz="1100" b="0" i="0" u="none" dirty="0">
                <a:solidFill>
                  <a:srgbClr val="000000"/>
                </a:solidFill>
                <a:latin typeface="Arial"/>
                <a:ea typeface="Arial"/>
                <a:cs typeface="Arial"/>
              </a:rPr>
              <a:t> pas du tout </a:t>
            </a:r>
            <a:r>
              <a:rPr sz="1100" b="0" i="0" u="none" dirty="0" err="1">
                <a:solidFill>
                  <a:srgbClr val="000000"/>
                </a:solidFill>
                <a:latin typeface="Arial"/>
                <a:ea typeface="Arial"/>
                <a:cs typeface="Arial"/>
              </a:rPr>
              <a:t>d’une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représentation</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montre</a:t>
            </a:r>
            <a:r>
              <a:rPr sz="1100" b="0" i="0" u="none" dirty="0">
                <a:solidFill>
                  <a:srgbClr val="000000"/>
                </a:solidFill>
                <a:latin typeface="Arial"/>
                <a:ea typeface="Arial"/>
                <a:cs typeface="Arial"/>
              </a:rPr>
              <a:t> le jeu dans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visée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récréative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plutôt</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montrer</a:t>
            </a:r>
            <a:r>
              <a:rPr sz="1100" b="0" i="0" u="none" dirty="0">
                <a:solidFill>
                  <a:srgbClr val="000000"/>
                </a:solidFill>
                <a:latin typeface="Arial"/>
                <a:ea typeface="Arial"/>
                <a:cs typeface="Arial"/>
              </a:rPr>
              <a:t> la </a:t>
            </a:r>
            <a:r>
              <a:rPr sz="1100" b="0" i="0" u="none" dirty="0" err="1">
                <a:solidFill>
                  <a:srgbClr val="000000"/>
                </a:solidFill>
                <a:latin typeface="Arial"/>
                <a:ea typeface="Arial"/>
                <a:cs typeface="Arial"/>
              </a:rPr>
              <a:t>préparation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stratégique</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guerriers</a:t>
            </a:r>
            <a:r>
              <a:rPr sz="1100" b="0" i="0" u="none" dirty="0">
                <a:solidFill>
                  <a:srgbClr val="000000"/>
                </a:solidFill>
                <a:latin typeface="Arial"/>
                <a:ea typeface="Arial"/>
                <a:cs typeface="Arial"/>
              </a:rPr>
              <a:t>.</a:t>
            </a:r>
            <a:r>
              <a:rPr lang="fr-FR" sz="1100" b="0" i="0" u="none" dirty="0">
                <a:solidFill>
                  <a:srgbClr val="000000"/>
                </a:solidFill>
                <a:latin typeface="Arial"/>
                <a:ea typeface="Arial"/>
                <a:cs typeface="Arial"/>
              </a:rPr>
              <a:t> </a:t>
            </a:r>
          </a:p>
          <a:p>
            <a:pPr marL="139699" indent="0">
              <a:buClr>
                <a:srgbClr val="000000"/>
              </a:buClr>
              <a:buSzPts val="1400"/>
              <a:buFont typeface="Arial"/>
              <a:buNone/>
              <a:defRPr/>
            </a:pPr>
            <a:r>
              <a:rPr sz="1100" b="0" i="0" u="none" dirty="0">
                <a:solidFill>
                  <a:srgbClr val="000000"/>
                </a:solidFill>
                <a:latin typeface="Arial"/>
                <a:ea typeface="Arial"/>
                <a:cs typeface="Arial"/>
              </a:rPr>
              <a:t>En fait dans </a:t>
            </a:r>
            <a:r>
              <a:rPr sz="1100" b="0" i="0" u="none" dirty="0" err="1">
                <a:solidFill>
                  <a:srgbClr val="000000"/>
                </a:solidFill>
                <a:latin typeface="Arial"/>
                <a:ea typeface="Arial"/>
                <a:cs typeface="Arial"/>
              </a:rPr>
              <a:t>l'Antiquité</a:t>
            </a:r>
            <a:r>
              <a:rPr sz="1100" b="0" i="0" u="none" dirty="0">
                <a:solidFill>
                  <a:srgbClr val="000000"/>
                </a:solidFill>
                <a:latin typeface="Arial"/>
                <a:ea typeface="Arial"/>
                <a:cs typeface="Arial"/>
              </a:rPr>
              <a:t> le jeu et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manière </a:t>
            </a:r>
            <a:r>
              <a:rPr sz="1100" b="0" i="0" u="none" dirty="0" err="1">
                <a:solidFill>
                  <a:srgbClr val="000000"/>
                </a:solidFill>
                <a:latin typeface="Arial"/>
                <a:ea typeface="Arial"/>
                <a:cs typeface="Arial"/>
              </a:rPr>
              <a:t>d'invoquer</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dieux</a:t>
            </a:r>
            <a:r>
              <a:rPr lang="fr-FR" sz="1100" b="0" i="0" u="none" dirty="0">
                <a:solidFill>
                  <a:srgbClr val="000000"/>
                </a:solidFill>
                <a:latin typeface="Arial"/>
                <a:ea typeface="Arial"/>
                <a:cs typeface="Arial"/>
              </a:rPr>
              <a:t>. C</a:t>
            </a:r>
            <a:r>
              <a:rPr sz="1100" b="0" i="0" u="none" dirty="0" err="1">
                <a:solidFill>
                  <a:srgbClr val="000000"/>
                </a:solidFill>
                <a:latin typeface="Arial"/>
                <a:ea typeface="Arial"/>
                <a:cs typeface="Arial"/>
              </a:rPr>
              <a:t>hez</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Grecs</a:t>
            </a:r>
            <a:r>
              <a:rPr sz="1100" b="0" i="0" u="none" dirty="0">
                <a:solidFill>
                  <a:srgbClr val="000000"/>
                </a:solidFill>
                <a:latin typeface="Arial"/>
                <a:ea typeface="Arial"/>
                <a:cs typeface="Arial"/>
              </a:rPr>
              <a:t> et les Romains le jeu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affaire </a:t>
            </a:r>
            <a:r>
              <a:rPr sz="1100" b="0" i="0" u="none" dirty="0" err="1">
                <a:solidFill>
                  <a:srgbClr val="000000"/>
                </a:solidFill>
                <a:latin typeface="Arial"/>
                <a:ea typeface="Arial"/>
                <a:cs typeface="Arial"/>
              </a:rPr>
              <a:t>sérieuse</a:t>
            </a:r>
            <a:r>
              <a:rPr sz="1100" b="0" i="0" u="none" dirty="0">
                <a:solidFill>
                  <a:srgbClr val="000000"/>
                </a:solidFill>
                <a:latin typeface="Arial"/>
                <a:ea typeface="Arial"/>
                <a:cs typeface="Arial"/>
              </a:rPr>
              <a:t> et  nous </a:t>
            </a:r>
            <a:r>
              <a:rPr sz="1100" b="0" i="0" u="none" dirty="0" err="1">
                <a:solidFill>
                  <a:srgbClr val="000000"/>
                </a:solidFill>
                <a:latin typeface="Arial"/>
                <a:ea typeface="Arial"/>
                <a:cs typeface="Arial"/>
              </a:rPr>
              <a:t>n'avons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donc</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rien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inventé</a:t>
            </a:r>
            <a:r>
              <a:rPr sz="1100" b="0" i="0" u="none" dirty="0">
                <a:solidFill>
                  <a:srgbClr val="000000"/>
                </a:solidFill>
                <a:latin typeface="Arial"/>
                <a:ea typeface="Arial"/>
                <a:cs typeface="Arial"/>
              </a:rPr>
              <a:t> avec </a:t>
            </a:r>
            <a:r>
              <a:rPr sz="1100" b="0" i="0" u="none" dirty="0" err="1">
                <a:solidFill>
                  <a:srgbClr val="000000"/>
                </a:solidFill>
                <a:latin typeface="Arial"/>
                <a:ea typeface="Arial"/>
                <a:cs typeface="Arial"/>
              </a:rPr>
              <a:t>notre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terme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moderne</a:t>
            </a:r>
            <a:r>
              <a:rPr sz="1100" b="0" i="0" u="none" dirty="0">
                <a:solidFill>
                  <a:srgbClr val="000000"/>
                </a:solidFill>
                <a:latin typeface="Arial"/>
                <a:ea typeface="Arial"/>
                <a:cs typeface="Arial"/>
              </a:rPr>
              <a:t> de serious game.</a:t>
            </a:r>
            <a:br>
              <a:rPr sz="1100" b="0" i="0" u="none" dirty="0">
                <a:solidFill>
                  <a:srgbClr val="000000"/>
                </a:solidFill>
                <a:latin typeface="Arial"/>
                <a:ea typeface="Arial"/>
                <a:cs typeface="Arial"/>
              </a:rPr>
            </a:br>
            <a:r>
              <a:rPr lang="fr-FR" sz="1100" b="0" i="0" u="none" dirty="0">
                <a:solidFill>
                  <a:srgbClr val="000000"/>
                </a:solidFill>
                <a:latin typeface="Arial"/>
                <a:ea typeface="Arial"/>
                <a:cs typeface="Arial"/>
              </a:rPr>
              <a:t>C'est avec le développement du Christiannisme que se met en place la disctinction entre jeu et travail scolaire. </a:t>
            </a:r>
          </a:p>
          <a:p>
            <a:pPr marL="139699" indent="0">
              <a:buClr>
                <a:srgbClr val="000000"/>
              </a:buClr>
              <a:buSzPts val="1400"/>
              <a:buFont typeface="Arial"/>
              <a:buNone/>
              <a:defRPr/>
            </a:pPr>
            <a:r>
              <a:rPr lang="fr-FR" sz="1100" b="0" i="0" u="none" dirty="0">
                <a:solidFill>
                  <a:srgbClr val="000000"/>
                </a:solidFill>
                <a:latin typeface="Arial"/>
                <a:ea typeface="Arial"/>
                <a:cs typeface="Arial"/>
              </a:rPr>
              <a:t>Avec les idées humanistes de la Renaissance, la valeur éducative du jeu réapparaît, par ex chez Erasme dans son traité d'éducation pour le duc De Bourgogne en 1529.</a:t>
            </a:r>
          </a:p>
          <a:p>
            <a:pPr marL="139699" indent="0">
              <a:buClr>
                <a:srgbClr val="000000"/>
              </a:buClr>
              <a:buSzPts val="1400"/>
              <a:buFont typeface="Arial"/>
              <a:buNone/>
              <a:defRPr/>
            </a:pPr>
            <a:endParaRPr lang="fr-FR" sz="1100" b="1" i="0" u="none" dirty="0">
              <a:solidFill>
                <a:srgbClr val="000000"/>
              </a:solidFill>
              <a:latin typeface="Arial"/>
              <a:ea typeface="Arial"/>
              <a:cs typeface="Arial"/>
            </a:endParaRPr>
          </a:p>
          <a:p>
            <a:pPr marL="139699" indent="0">
              <a:buClr>
                <a:srgbClr val="000000"/>
              </a:buClr>
              <a:buSzPts val="1400"/>
              <a:buFont typeface="Arial"/>
              <a:buNone/>
              <a:defRPr/>
            </a:pPr>
            <a:r>
              <a:rPr lang="fr-FR" sz="1100" b="1" i="0" u="none" dirty="0">
                <a:solidFill>
                  <a:srgbClr val="000000"/>
                </a:solidFill>
                <a:latin typeface="Arial"/>
                <a:ea typeface="Arial"/>
                <a:cs typeface="Arial"/>
              </a:rPr>
              <a:t>C'est avec Erasme qu'apparaît l'idée d'utiliser le jeu comme une ruse</a:t>
            </a:r>
            <a:r>
              <a:rPr lang="fr-FR" sz="1100" b="0" i="0" u="none" dirty="0">
                <a:solidFill>
                  <a:srgbClr val="000000"/>
                </a:solidFill>
                <a:latin typeface="Arial"/>
                <a:ea typeface="Arial"/>
                <a:cs typeface="Arial"/>
              </a:rPr>
              <a:t> pour favoriser la motivation extrinsèque. Ce ne sont donc pas les propriétés éducatives du jeu en tant que telles qui sont mises en avant mais sa capacité à tromper l'enfant pour qu'il s'engage.</a:t>
            </a:r>
          </a:p>
          <a:p>
            <a:pPr marL="139699" indent="0">
              <a:buClr>
                <a:srgbClr val="000000"/>
              </a:buClr>
              <a:buSzPts val="1400"/>
              <a:buFont typeface="Arial"/>
              <a:buNone/>
              <a:defRPr/>
            </a:pPr>
            <a:r>
              <a:rPr lang="fr-FR" sz="1100" b="0" i="0" u="none" dirty="0">
                <a:solidFill>
                  <a:srgbClr val="000000"/>
                </a:solidFill>
                <a:latin typeface="Arial"/>
                <a:ea typeface="Arial"/>
                <a:cs typeface="Arial"/>
              </a:rPr>
              <a:t>C'est toujours l'un des principaux arguments de ceux qui ne veulent pas entendre parler de ludification aujourd'hui. </a:t>
            </a:r>
          </a:p>
          <a:p>
            <a:pPr marL="139699" indent="0">
              <a:buClr>
                <a:srgbClr val="000000"/>
              </a:buClr>
              <a:buSzPts val="1400"/>
              <a:buFont typeface="Arial"/>
              <a:buNone/>
              <a:defRPr/>
            </a:pPr>
            <a:r>
              <a:rPr lang="fr-FR" sz="1100" b="0" i="0" u="none" dirty="0">
                <a:solidFill>
                  <a:srgbClr val="000000"/>
                </a:solidFill>
                <a:latin typeface="Arial"/>
                <a:ea typeface="Arial"/>
                <a:cs typeface="Arial"/>
              </a:rPr>
              <a:t>Aujourd'hui le jeu est inscrit dans la Convention internationnale des droits de l'enfant.</a:t>
            </a:r>
          </a:p>
          <a:p>
            <a:pPr marL="139699" indent="0">
              <a:buClr>
                <a:srgbClr val="000000"/>
              </a:buClr>
              <a:buSzPts val="1400"/>
              <a:buFont typeface="Arial"/>
              <a:buNone/>
              <a:defRPr/>
            </a:pPr>
            <a:endParaRPr lang="fr-F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Pour </a:t>
            </a:r>
            <a:r>
              <a:rPr sz="1100" b="0" i="0" u="none" dirty="0" err="1">
                <a:solidFill>
                  <a:srgbClr val="000000"/>
                </a:solidFill>
                <a:latin typeface="Arial"/>
                <a:ea typeface="Arial"/>
                <a:cs typeface="Arial"/>
              </a:rPr>
              <a:t>finir</a:t>
            </a:r>
            <a:r>
              <a:rPr sz="1100" b="0" i="0" u="none" dirty="0">
                <a:solidFill>
                  <a:srgbClr val="000000"/>
                </a:solidFill>
                <a:latin typeface="Arial"/>
                <a:ea typeface="Arial"/>
                <a:cs typeface="Arial"/>
              </a:rPr>
              <a:t> avec </a:t>
            </a:r>
            <a:r>
              <a:rPr sz="1100" b="0" i="0" u="none" dirty="0" err="1">
                <a:solidFill>
                  <a:srgbClr val="000000"/>
                </a:solidFill>
                <a:latin typeface="Arial"/>
                <a:ea typeface="Arial"/>
                <a:cs typeface="Arial"/>
              </a:rPr>
              <a:t>l'historique</a:t>
            </a:r>
            <a:r>
              <a:rPr sz="1100" b="0" i="0" u="none" dirty="0">
                <a:solidFill>
                  <a:srgbClr val="000000"/>
                </a:solidFill>
                <a:latin typeface="Arial"/>
                <a:ea typeface="Arial"/>
                <a:cs typeface="Arial"/>
              </a:rPr>
              <a:t> du rapport jeu/</a:t>
            </a:r>
            <a:r>
              <a:rPr sz="1100" b="0" i="0" u="none" dirty="0" err="1">
                <a:solidFill>
                  <a:srgbClr val="000000"/>
                </a:solidFill>
                <a:latin typeface="Arial"/>
                <a:ea typeface="Arial"/>
                <a:cs typeface="Arial"/>
              </a:rPr>
              <a:t>éducation</a:t>
            </a:r>
            <a:r>
              <a:rPr sz="1100" b="0" i="0" u="none" dirty="0">
                <a:solidFill>
                  <a:srgbClr val="000000"/>
                </a:solidFill>
                <a:latin typeface="Arial"/>
                <a:ea typeface="Arial"/>
                <a:cs typeface="Arial"/>
              </a:rPr>
              <a:t>, il faut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expliquer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pourquoi</a:t>
            </a:r>
            <a:r>
              <a:rPr sz="1100" b="0" i="0" u="none" dirty="0">
                <a:solidFill>
                  <a:srgbClr val="000000"/>
                </a:solidFill>
                <a:latin typeface="Arial"/>
                <a:ea typeface="Arial"/>
                <a:cs typeface="Arial"/>
              </a:rPr>
              <a:t> le jeu a </a:t>
            </a:r>
            <a:r>
              <a:rPr sz="1100" b="0" i="0" u="none" dirty="0" err="1">
                <a:solidFill>
                  <a:srgbClr val="000000"/>
                </a:solidFill>
                <a:latin typeface="Arial"/>
                <a:ea typeface="Arial"/>
                <a:cs typeface="Arial"/>
              </a:rPr>
              <a:t>parfois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mauvaise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presse</a:t>
            </a:r>
            <a:r>
              <a:rPr sz="1100" b="0" i="0" u="none" dirty="0">
                <a:solidFill>
                  <a:srgbClr val="000000"/>
                </a:solidFill>
                <a:latin typeface="Arial"/>
                <a:ea typeface="Arial"/>
                <a:cs typeface="Arial"/>
              </a:rPr>
              <a:t>. </a:t>
            </a:r>
            <a:r>
              <a:rPr lang="fr-FR" sz="1100" b="0" i="0" u="none" dirty="0">
                <a:solidFill>
                  <a:srgbClr val="000000"/>
                </a:solidFill>
                <a:latin typeface="Arial"/>
                <a:ea typeface="Arial"/>
                <a:cs typeface="Arial"/>
              </a:rPr>
              <a:t>D</a:t>
            </a:r>
            <a:r>
              <a:rPr sz="1100" b="0" i="0" u="none" dirty="0">
                <a:solidFill>
                  <a:srgbClr val="000000"/>
                </a:solidFill>
                <a:latin typeface="Arial"/>
                <a:ea typeface="Arial"/>
                <a:cs typeface="Arial"/>
              </a:rPr>
              <a:t>es grands </a:t>
            </a:r>
            <a:r>
              <a:rPr sz="1100" b="0" i="0" u="none" dirty="0" err="1">
                <a:solidFill>
                  <a:srgbClr val="000000"/>
                </a:solidFill>
                <a:latin typeface="Arial"/>
                <a:ea typeface="Arial"/>
                <a:cs typeface="Arial"/>
              </a:rPr>
              <a:t>pédagogues</a:t>
            </a:r>
            <a:r>
              <a:rPr sz="1100" b="0" i="0" u="none" dirty="0">
                <a:solidFill>
                  <a:srgbClr val="000000"/>
                </a:solidFill>
                <a:latin typeface="Arial"/>
                <a:ea typeface="Arial"/>
                <a:cs typeface="Arial"/>
              </a:rPr>
              <a:t> se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clairement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montrés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précautionneux</a:t>
            </a:r>
            <a:r>
              <a:rPr sz="1100" b="0" i="0" u="none" dirty="0">
                <a:solidFill>
                  <a:srgbClr val="000000"/>
                </a:solidFill>
                <a:latin typeface="Arial"/>
                <a:ea typeface="Arial"/>
                <a:cs typeface="Arial"/>
              </a:rPr>
              <a:t> vis-à-vis du jeu. </a:t>
            </a:r>
            <a:r>
              <a:rPr sz="1100" b="0" i="0" u="none" dirty="0" err="1">
                <a:solidFill>
                  <a:srgbClr val="000000"/>
                </a:solidFill>
                <a:latin typeface="Arial"/>
                <a:ea typeface="Arial"/>
                <a:cs typeface="Arial"/>
              </a:rPr>
              <a:t>Freinet</a:t>
            </a:r>
            <a:r>
              <a:rPr sz="1100" b="0" i="0" u="none" dirty="0">
                <a:solidFill>
                  <a:srgbClr val="000000"/>
                </a:solidFill>
                <a:latin typeface="Arial"/>
                <a:ea typeface="Arial"/>
                <a:cs typeface="Arial"/>
              </a:rPr>
              <a:t>, par </a:t>
            </a:r>
            <a:r>
              <a:rPr sz="1100" b="0" i="0" u="none" dirty="0" err="1">
                <a:solidFill>
                  <a:srgbClr val="000000"/>
                </a:solidFill>
                <a:latin typeface="Arial"/>
                <a:ea typeface="Arial"/>
                <a:cs typeface="Arial"/>
              </a:rPr>
              <a:t>exemple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considère</a:t>
            </a:r>
            <a:r>
              <a:rPr sz="1100" b="0" i="0" u="none" dirty="0">
                <a:solidFill>
                  <a:srgbClr val="000000"/>
                </a:solidFill>
                <a:latin typeface="Arial"/>
                <a:ea typeface="Arial"/>
                <a:cs typeface="Arial"/>
              </a:rPr>
              <a:t> que le jeu, </a:t>
            </a:r>
            <a:r>
              <a:rPr sz="1100" b="0" i="0" u="none" dirty="0" err="1">
                <a:solidFill>
                  <a:srgbClr val="000000"/>
                </a:solidFill>
                <a:latin typeface="Arial"/>
                <a:ea typeface="Arial"/>
                <a:cs typeface="Arial"/>
              </a:rPr>
              <a:t>comme</a:t>
            </a:r>
            <a:r>
              <a:rPr sz="1100" b="0" i="0" u="none" dirty="0">
                <a:solidFill>
                  <a:srgbClr val="000000"/>
                </a:solidFill>
                <a:latin typeface="Arial"/>
                <a:ea typeface="Arial"/>
                <a:cs typeface="Arial"/>
              </a:rPr>
              <a:t> le jeu de </a:t>
            </a:r>
            <a:r>
              <a:rPr sz="1100" b="0" i="0" u="none" dirty="0" err="1">
                <a:solidFill>
                  <a:srgbClr val="000000"/>
                </a:solidFill>
                <a:latin typeface="Arial"/>
                <a:ea typeface="Arial"/>
                <a:cs typeface="Arial"/>
              </a:rPr>
              <a:t>hasard</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le jeu </a:t>
            </a:r>
            <a:r>
              <a:rPr sz="1100" b="0" i="0" u="none" dirty="0" err="1">
                <a:solidFill>
                  <a:srgbClr val="000000"/>
                </a:solidFill>
                <a:latin typeface="Arial"/>
                <a:ea typeface="Arial"/>
                <a:cs typeface="Arial"/>
              </a:rPr>
              <a:t>d'argent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peut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aller</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l'encontre</a:t>
            </a:r>
            <a:r>
              <a:rPr sz="1100" b="0" i="0" u="none" dirty="0">
                <a:solidFill>
                  <a:srgbClr val="000000"/>
                </a:solidFill>
                <a:latin typeface="Arial"/>
                <a:ea typeface="Arial"/>
                <a:cs typeface="Arial"/>
              </a:rPr>
              <a:t> de son </a:t>
            </a:r>
            <a:r>
              <a:rPr sz="1100" b="0" i="0" u="none" dirty="0" err="1">
                <a:solidFill>
                  <a:srgbClr val="000000"/>
                </a:solidFill>
                <a:latin typeface="Arial"/>
                <a:ea typeface="Arial"/>
                <a:cs typeface="Arial"/>
              </a:rPr>
              <a:t>projet</a:t>
            </a:r>
            <a:r>
              <a:rPr sz="1100" b="0" i="0" u="none" dirty="0">
                <a:solidFill>
                  <a:srgbClr val="000000"/>
                </a:solidFill>
                <a:latin typeface="Arial"/>
                <a:ea typeface="Arial"/>
                <a:cs typeface="Arial"/>
              </a:rPr>
              <a:t> global </a:t>
            </a:r>
            <a:r>
              <a:rPr sz="1100" b="0" i="0" u="none" dirty="0" err="1">
                <a:solidFill>
                  <a:srgbClr val="000000"/>
                </a:solidFill>
                <a:latin typeface="Arial"/>
                <a:ea typeface="Arial"/>
                <a:cs typeface="Arial"/>
              </a:rPr>
              <a:t>d'émancipation</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l’élève</a:t>
            </a:r>
            <a:r>
              <a:rPr sz="1100" b="0" i="0" u="none" dirty="0">
                <a:solidFill>
                  <a:srgbClr val="000000"/>
                </a:solidFill>
                <a:latin typeface="Arial"/>
                <a:ea typeface="Arial"/>
                <a:cs typeface="Arial"/>
              </a:rPr>
              <a:t>. Il </a:t>
            </a:r>
            <a:r>
              <a:rPr sz="1100" b="0" i="0" u="none" dirty="0" err="1">
                <a:solidFill>
                  <a:srgbClr val="000000"/>
                </a:solidFill>
                <a:latin typeface="Arial"/>
                <a:ea typeface="Arial"/>
                <a:cs typeface="Arial"/>
              </a:rPr>
              <a:t>qualifie</a:t>
            </a:r>
            <a:r>
              <a:rPr sz="1100" b="0" i="0" u="none" dirty="0">
                <a:solidFill>
                  <a:srgbClr val="000000"/>
                </a:solidFill>
                <a:latin typeface="Arial"/>
                <a:ea typeface="Arial"/>
                <a:cs typeface="Arial"/>
              </a:rPr>
              <a:t> le jeu de jeu </a:t>
            </a:r>
            <a:r>
              <a:rPr sz="1100" b="0" i="0" u="none" dirty="0" err="1">
                <a:solidFill>
                  <a:srgbClr val="000000"/>
                </a:solidFill>
                <a:latin typeface="Arial"/>
                <a:ea typeface="Arial"/>
                <a:cs typeface="Arial"/>
              </a:rPr>
              <a:t>haschich</a:t>
            </a:r>
            <a:r>
              <a:rPr lang="fr-FR" sz="1100" b="0" i="0" u="none" dirty="0">
                <a:solidFill>
                  <a:srgbClr val="000000"/>
                </a:solidFill>
                <a:latin typeface="Arial"/>
                <a:ea typeface="Arial"/>
                <a:cs typeface="Arial"/>
              </a:rPr>
              <a:t> et </a:t>
            </a:r>
            <a:r>
              <a:rPr sz="1100" b="0" i="0" u="none" dirty="0">
                <a:solidFill>
                  <a:srgbClr val="000000"/>
                </a:solidFill>
                <a:latin typeface="Arial"/>
                <a:ea typeface="Arial"/>
                <a:cs typeface="Arial"/>
              </a:rPr>
              <a:t>pour </a:t>
            </a:r>
            <a:r>
              <a:rPr sz="1100" b="0" i="0" u="none" dirty="0" err="1">
                <a:solidFill>
                  <a:srgbClr val="000000"/>
                </a:solidFill>
                <a:latin typeface="Arial"/>
                <a:ea typeface="Arial"/>
                <a:cs typeface="Arial"/>
              </a:rPr>
              <a:t>lui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finalement</a:t>
            </a:r>
            <a:r>
              <a:rPr sz="1100" b="0" i="0" u="none" dirty="0">
                <a:solidFill>
                  <a:srgbClr val="000000"/>
                </a:solidFill>
                <a:latin typeface="Arial"/>
                <a:ea typeface="Arial"/>
                <a:cs typeface="Arial"/>
              </a:rPr>
              <a:t> le jeu a </a:t>
            </a:r>
            <a:r>
              <a:rPr sz="1100" b="0" i="0" u="none" dirty="0" err="1">
                <a:solidFill>
                  <a:srgbClr val="000000"/>
                </a:solidFill>
                <a:latin typeface="Arial"/>
                <a:ea typeface="Arial"/>
                <a:cs typeface="Arial"/>
              </a:rPr>
              <a:t>d'abord</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rôle</a:t>
            </a:r>
            <a:r>
              <a:rPr sz="1100" b="0" i="0" u="none" dirty="0">
                <a:solidFill>
                  <a:srgbClr val="000000"/>
                </a:solidFill>
                <a:latin typeface="Arial"/>
                <a:ea typeface="Arial"/>
                <a:cs typeface="Arial"/>
              </a:rPr>
              <a:t> de “détente </a:t>
            </a:r>
            <a:r>
              <a:rPr sz="1100" b="0" i="0" u="none" dirty="0" err="1">
                <a:solidFill>
                  <a:srgbClr val="000000"/>
                </a:solidFill>
                <a:latin typeface="Arial"/>
                <a:ea typeface="Arial"/>
                <a:cs typeface="Arial"/>
              </a:rPr>
              <a:t>compensatrice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qu’il</a:t>
            </a:r>
            <a:r>
              <a:rPr sz="1100" b="0" i="0" u="none" dirty="0">
                <a:solidFill>
                  <a:srgbClr val="000000"/>
                </a:solidFill>
                <a:latin typeface="Arial"/>
                <a:ea typeface="Arial"/>
                <a:cs typeface="Arial"/>
              </a:rPr>
              <a:t> oppose à la </a:t>
            </a:r>
            <a:r>
              <a:rPr sz="1100" b="0" i="0" u="none" dirty="0" err="1">
                <a:solidFill>
                  <a:srgbClr val="000000"/>
                </a:solidFill>
                <a:latin typeface="Arial"/>
                <a:ea typeface="Arial"/>
                <a:cs typeface="Arial"/>
              </a:rPr>
              <a:t>spiritualité</a:t>
            </a:r>
            <a:r>
              <a:rPr sz="1100" b="0" i="0" u="none" dirty="0">
                <a:solidFill>
                  <a:srgbClr val="000000"/>
                </a:solidFill>
                <a:latin typeface="Arial"/>
                <a:ea typeface="Arial"/>
                <a:cs typeface="Arial"/>
              </a:rPr>
              <a:t> supérieure du travail.</a:t>
            </a: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Plus </a:t>
            </a:r>
            <a:r>
              <a:rPr sz="1100" b="0" i="0" u="none" dirty="0" err="1">
                <a:solidFill>
                  <a:srgbClr val="000000"/>
                </a:solidFill>
                <a:latin typeface="Arial"/>
                <a:ea typeface="Arial"/>
                <a:cs typeface="Arial"/>
              </a:rPr>
              <a:t>récemment</a:t>
            </a:r>
            <a:r>
              <a:rPr sz="1100" b="0" i="0" u="none" dirty="0">
                <a:solidFill>
                  <a:srgbClr val="000000"/>
                </a:solidFill>
                <a:latin typeface="Arial"/>
                <a:ea typeface="Arial"/>
                <a:cs typeface="Arial"/>
              </a:rPr>
              <a:t> il y a des </a:t>
            </a:r>
            <a:r>
              <a:rPr sz="1100" b="0" i="0" u="none" dirty="0" err="1">
                <a:solidFill>
                  <a:srgbClr val="000000"/>
                </a:solidFill>
                <a:latin typeface="Arial"/>
                <a:ea typeface="Arial"/>
                <a:cs typeface="Arial"/>
              </a:rPr>
              <a:t>chercheurs</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parlé</a:t>
            </a:r>
            <a:r>
              <a:rPr sz="1100" b="0" i="0" u="none" dirty="0">
                <a:solidFill>
                  <a:srgbClr val="000000"/>
                </a:solidFill>
                <a:latin typeface="Arial"/>
                <a:ea typeface="Arial"/>
                <a:cs typeface="Arial"/>
              </a:rPr>
              <a:t> du </a:t>
            </a:r>
            <a:r>
              <a:rPr sz="1100" b="0" i="0" u="none" dirty="0" err="1">
                <a:solidFill>
                  <a:srgbClr val="000000"/>
                </a:solidFill>
                <a:latin typeface="Arial"/>
                <a:ea typeface="Arial"/>
                <a:cs typeface="Arial"/>
              </a:rPr>
              <a:t>mauvais</a:t>
            </a:r>
            <a:r>
              <a:rPr sz="1100" b="0" i="0" u="none" dirty="0">
                <a:solidFill>
                  <a:srgbClr val="000000"/>
                </a:solidFill>
                <a:latin typeface="Arial"/>
                <a:ea typeface="Arial"/>
                <a:cs typeface="Arial"/>
              </a:rPr>
              <a:t> usage des jeux </a:t>
            </a:r>
            <a:r>
              <a:rPr sz="1100" b="0" i="0" u="none" dirty="0" err="1">
                <a:solidFill>
                  <a:srgbClr val="000000"/>
                </a:solidFill>
                <a:latin typeface="Arial"/>
                <a:ea typeface="Arial"/>
                <a:cs typeface="Arial"/>
              </a:rPr>
              <a:t>numériques</a:t>
            </a:r>
            <a:r>
              <a:rPr sz="1100" b="0" i="0" u="none" dirty="0">
                <a:solidFill>
                  <a:srgbClr val="000000"/>
                </a:solidFill>
                <a:latin typeface="Arial"/>
                <a:ea typeface="Arial"/>
                <a:cs typeface="Arial"/>
              </a:rPr>
              <a:t> et qui </a:t>
            </a:r>
            <a:r>
              <a:rPr sz="1100" b="0" i="0" u="none" dirty="0" err="1">
                <a:solidFill>
                  <a:srgbClr val="000000"/>
                </a:solidFill>
                <a:latin typeface="Arial"/>
                <a:ea typeface="Arial"/>
                <a:cs typeface="Arial"/>
              </a:rPr>
              <a:t>l’ont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qualifié</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chocolat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recouvrant</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brocolis</a:t>
            </a:r>
            <a:r>
              <a:rPr sz="1100" b="0" i="0" u="none" dirty="0">
                <a:solidFill>
                  <a:srgbClr val="000000"/>
                </a:solidFill>
                <a:latin typeface="Arial"/>
                <a:ea typeface="Arial"/>
                <a:cs typeface="Arial"/>
              </a:rPr>
              <a:t>.</a:t>
            </a:r>
          </a:p>
          <a:p>
            <a:pPr marL="139699" indent="0">
              <a:buClr>
                <a:srgbClr val="000000"/>
              </a:buClr>
              <a:buSzPts val="1400"/>
              <a:buFont typeface="Arial"/>
              <a:buNone/>
              <a:defRPr/>
            </a:pP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l’idée</a:t>
            </a:r>
            <a:r>
              <a:rPr sz="1100" b="0" i="0" u="none" dirty="0">
                <a:solidFill>
                  <a:srgbClr val="000000"/>
                </a:solidFill>
                <a:latin typeface="Arial"/>
                <a:ea typeface="Arial"/>
                <a:cs typeface="Arial"/>
              </a:rPr>
              <a:t> que les </a:t>
            </a:r>
            <a:r>
              <a:rPr sz="1100" b="0" i="0" u="none" dirty="0" err="1">
                <a:solidFill>
                  <a:srgbClr val="000000"/>
                </a:solidFill>
                <a:latin typeface="Arial"/>
                <a:ea typeface="Arial"/>
                <a:cs typeface="Arial"/>
              </a:rPr>
              <a:t>savoirs</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brocolis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seraient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recouvert</a:t>
            </a:r>
            <a:r>
              <a:rPr lang="fr-FR" sz="1100" b="0" i="0" u="none" dirty="0">
                <a:solidFill>
                  <a:srgbClr val="000000"/>
                </a:solidFill>
                <a:latin typeface="Arial"/>
                <a:ea typeface="Arial"/>
                <a:cs typeface="Arial"/>
              </a:rPr>
              <a:t>s</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chocolat</a:t>
            </a:r>
            <a:r>
              <a:rPr sz="1100" b="0" i="0" u="none" dirty="0">
                <a:solidFill>
                  <a:srgbClr val="000000"/>
                </a:solidFill>
                <a:latin typeface="Arial"/>
                <a:ea typeface="Arial"/>
                <a:cs typeface="Arial"/>
              </a:rPr>
              <a:t>, le jeu” </a:t>
            </a:r>
            <a:r>
              <a:rPr sz="1100" b="0" i="0" u="none" dirty="0" err="1">
                <a:solidFill>
                  <a:srgbClr val="000000"/>
                </a:solidFill>
                <a:latin typeface="Arial"/>
                <a:ea typeface="Arial"/>
                <a:cs typeface="Arial"/>
              </a:rPr>
              <a:t>dont</a:t>
            </a:r>
            <a:r>
              <a:rPr sz="1100" b="0" i="0" u="none" dirty="0">
                <a:solidFill>
                  <a:srgbClr val="000000"/>
                </a:solidFill>
                <a:latin typeface="Arial"/>
                <a:ea typeface="Arial"/>
                <a:cs typeface="Arial"/>
              </a:rPr>
              <a:t> on se </a:t>
            </a:r>
            <a:r>
              <a:rPr sz="1100" b="0" i="0" u="none" dirty="0" err="1">
                <a:solidFill>
                  <a:srgbClr val="000000"/>
                </a:solidFill>
                <a:latin typeface="Arial"/>
                <a:ea typeface="Arial"/>
                <a:cs typeface="Arial"/>
              </a:rPr>
              <a:t>sert</a:t>
            </a:r>
            <a:r>
              <a:rPr sz="1100" b="0" i="0" u="none" dirty="0">
                <a:solidFill>
                  <a:srgbClr val="000000"/>
                </a:solidFill>
                <a:latin typeface="Arial"/>
                <a:ea typeface="Arial"/>
                <a:cs typeface="Arial"/>
              </a:rPr>
              <a:t> pour faire passer le </a:t>
            </a:r>
            <a:r>
              <a:rPr sz="1100" b="0" i="0" u="none" dirty="0" err="1">
                <a:solidFill>
                  <a:srgbClr val="000000"/>
                </a:solidFill>
                <a:latin typeface="Arial"/>
                <a:ea typeface="Arial"/>
                <a:cs typeface="Arial"/>
              </a:rPr>
              <a:t>mauvais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goût</a:t>
            </a:r>
            <a:r>
              <a:rPr sz="1100" b="0" i="0" u="none" dirty="0">
                <a:solidFill>
                  <a:srgbClr val="000000"/>
                </a:solidFill>
                <a:latin typeface="Arial"/>
                <a:ea typeface="Arial"/>
                <a:cs typeface="Arial"/>
              </a:rPr>
              <a:t>. Ce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approches</a:t>
            </a:r>
            <a:r>
              <a:rPr sz="1100" b="0" i="0" u="none" dirty="0">
                <a:solidFill>
                  <a:srgbClr val="000000"/>
                </a:solidFill>
                <a:latin typeface="Arial"/>
                <a:ea typeface="Arial"/>
                <a:cs typeface="Arial"/>
              </a:rPr>
              <a:t> critique</a:t>
            </a:r>
            <a:r>
              <a:rPr lang="fr-FR" sz="1100" b="0" i="0" u="none" dirty="0">
                <a:solidFill>
                  <a:srgbClr val="000000"/>
                </a:solidFill>
                <a:latin typeface="Arial"/>
                <a:ea typeface="Arial"/>
                <a:cs typeface="Arial"/>
              </a:rPr>
              <a:t>s</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considèrent</a:t>
            </a:r>
            <a:r>
              <a:rPr sz="1100" b="0" i="0" u="none" dirty="0">
                <a:solidFill>
                  <a:srgbClr val="000000"/>
                </a:solidFill>
                <a:latin typeface="Arial"/>
                <a:ea typeface="Arial"/>
                <a:cs typeface="Arial"/>
              </a:rPr>
              <a:t> le jeu </a:t>
            </a:r>
            <a:r>
              <a:rPr sz="1100" b="0" i="0" u="none" dirty="0" err="1">
                <a:solidFill>
                  <a:srgbClr val="000000"/>
                </a:solidFill>
                <a:latin typeface="Arial"/>
                <a:ea typeface="Arial"/>
                <a:cs typeface="Arial"/>
              </a:rPr>
              <a:t>comme</a:t>
            </a:r>
            <a:r>
              <a:rPr sz="1100" b="0" i="0" u="none" dirty="0">
                <a:solidFill>
                  <a:srgbClr val="000000"/>
                </a:solidFill>
                <a:latin typeface="Arial"/>
                <a:ea typeface="Arial"/>
                <a:cs typeface="Arial"/>
              </a:rPr>
              <a:t> servant </a:t>
            </a:r>
            <a:r>
              <a:rPr sz="1100" b="0" i="0" u="none" dirty="0" err="1">
                <a:solidFill>
                  <a:srgbClr val="000000"/>
                </a:solidFill>
                <a:latin typeface="Arial"/>
                <a:ea typeface="Arial"/>
                <a:cs typeface="Arial"/>
              </a:rPr>
              <a:t>uniquement</a:t>
            </a:r>
            <a:r>
              <a:rPr sz="1100" b="0" i="0" u="none" dirty="0">
                <a:solidFill>
                  <a:srgbClr val="000000"/>
                </a:solidFill>
                <a:latin typeface="Arial"/>
                <a:ea typeface="Arial"/>
                <a:cs typeface="Arial"/>
              </a:rPr>
              <a:t> à augmenter </a:t>
            </a:r>
            <a:r>
              <a:rPr sz="1100" b="0" i="0" u="none" dirty="0" err="1">
                <a:solidFill>
                  <a:srgbClr val="000000"/>
                </a:solidFill>
                <a:latin typeface="Arial"/>
                <a:ea typeface="Arial"/>
                <a:cs typeface="Arial"/>
              </a:rPr>
              <a:t>l'attractivité</a:t>
            </a:r>
            <a:r>
              <a:rPr sz="1100" b="0" i="0" u="none" dirty="0">
                <a:solidFill>
                  <a:srgbClr val="000000"/>
                </a:solidFill>
                <a:latin typeface="Arial"/>
                <a:ea typeface="Arial"/>
                <a:cs typeface="Arial"/>
              </a:rPr>
              <a:t> d'un </a:t>
            </a:r>
            <a:r>
              <a:rPr sz="1100" b="0" i="0" u="none" dirty="0" err="1">
                <a:solidFill>
                  <a:srgbClr val="000000"/>
                </a:solidFill>
                <a:latin typeface="Arial"/>
                <a:ea typeface="Arial"/>
                <a:cs typeface="Arial"/>
              </a:rPr>
              <a:t>contenu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éducatif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vraiment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peu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appétissant</a:t>
            </a:r>
            <a:r>
              <a:rPr sz="1100" b="0" i="0" u="none" dirty="0">
                <a:solidFill>
                  <a:srgbClr val="000000"/>
                </a:solidFill>
                <a:latin typeface="Arial"/>
                <a:ea typeface="Arial"/>
                <a:cs typeface="Arial"/>
              </a:rPr>
              <a:t> et qui</a:t>
            </a:r>
            <a:r>
              <a:rPr lang="fr-FR" sz="1100" b="0" i="0" u="none" dirty="0">
                <a:solidFill>
                  <a:srgbClr val="000000"/>
                </a:solidFill>
                <a:latin typeface="Arial"/>
                <a:ea typeface="Arial"/>
                <a:cs typeface="Arial"/>
              </a:rPr>
              <a:t> nient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totalement</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qualités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éducatives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intrinsèques</a:t>
            </a:r>
            <a:r>
              <a:rPr sz="1100" b="0" i="0" u="none" dirty="0">
                <a:solidFill>
                  <a:srgbClr val="000000"/>
                </a:solidFill>
                <a:latin typeface="Arial"/>
                <a:ea typeface="Arial"/>
                <a:cs typeface="Arial"/>
              </a:rPr>
              <a:t> du jeu.</a:t>
            </a:r>
            <a:endParaRPr lang="fr-FR" sz="1100" b="0" i="0" u="none" dirty="0">
              <a:solidFill>
                <a:srgbClr val="000000"/>
              </a:solidFill>
              <a:latin typeface="Arial"/>
              <a:ea typeface="Arial"/>
              <a:cs typeface="Arial"/>
            </a:endParaRPr>
          </a:p>
          <a:p>
            <a:pPr marL="139699" indent="0">
              <a:buClr>
                <a:srgbClr val="000000"/>
              </a:buClr>
              <a:buSzPts val="1400"/>
              <a:buFont typeface="Arial"/>
              <a:buNone/>
              <a:defRPr/>
            </a:pPr>
            <a:r>
              <a:rPr lang="fr-FR" sz="1100" b="0" i="0" u="none" dirty="0">
                <a:solidFill>
                  <a:srgbClr val="000000"/>
                </a:solidFill>
                <a:latin typeface="Arial"/>
                <a:ea typeface="Arial"/>
                <a:cs typeface="Arial"/>
              </a:rPr>
              <a:t>(https://</a:t>
            </a:r>
            <a:r>
              <a:rPr lang="fr-FR" sz="1100" b="0" i="0" u="none" dirty="0" err="1">
                <a:solidFill>
                  <a:srgbClr val="000000"/>
                </a:solidFill>
                <a:latin typeface="Arial"/>
                <a:ea typeface="Arial"/>
                <a:cs typeface="Arial"/>
              </a:rPr>
              <a:t>uptv.univ-poitiers.fr</a:t>
            </a:r>
            <a:r>
              <a:rPr lang="fr-FR" sz="1100" b="0" i="0" u="none" dirty="0">
                <a:solidFill>
                  <a:srgbClr val="000000"/>
                </a:solidFill>
                <a:latin typeface="Arial"/>
                <a:ea typeface="Arial"/>
                <a:cs typeface="Arial"/>
              </a:rPr>
              <a:t>/program/l-edutainment-comme-ecole-parallele-c2e2017/</a:t>
            </a:r>
            <a:r>
              <a:rPr lang="fr-FR" sz="1100" b="0" i="0" u="none" dirty="0" err="1">
                <a:solidFill>
                  <a:srgbClr val="000000"/>
                </a:solidFill>
                <a:latin typeface="Arial"/>
                <a:ea typeface="Arial"/>
                <a:cs typeface="Arial"/>
              </a:rPr>
              <a:t>video</a:t>
            </a:r>
            <a:r>
              <a:rPr lang="fr-FR" sz="1100" b="0" i="0" u="none" dirty="0">
                <a:solidFill>
                  <a:srgbClr val="000000"/>
                </a:solidFill>
                <a:latin typeface="Arial"/>
                <a:ea typeface="Arial"/>
                <a:cs typeface="Arial"/>
              </a:rPr>
              <a:t>/44835/la-</a:t>
            </a:r>
            <a:r>
              <a:rPr lang="fr-FR" sz="1100" b="0" i="0" u="none" dirty="0" err="1">
                <a:solidFill>
                  <a:srgbClr val="000000"/>
                </a:solidFill>
                <a:latin typeface="Arial"/>
                <a:ea typeface="Arial"/>
                <a:cs typeface="Arial"/>
              </a:rPr>
              <a:t>methode</a:t>
            </a:r>
            <a:r>
              <a:rPr lang="fr-FR" sz="1100" b="0" i="0" u="none" dirty="0">
                <a:solidFill>
                  <a:srgbClr val="000000"/>
                </a:solidFill>
                <a:latin typeface="Arial"/>
                <a:ea typeface="Arial"/>
                <a:cs typeface="Arial"/>
              </a:rPr>
              <a:t>-du-chocolat-sur-les-brocolis/</a:t>
            </a:r>
            <a:r>
              <a:rPr lang="fr-FR" sz="1100" b="0" i="0" u="none" dirty="0" err="1">
                <a:solidFill>
                  <a:srgbClr val="000000"/>
                </a:solidFill>
                <a:latin typeface="Arial"/>
                <a:ea typeface="Arial"/>
                <a:cs typeface="Arial"/>
              </a:rPr>
              <a:t>index.html</a:t>
            </a:r>
            <a:r>
              <a:rPr lang="fr-FR" sz="1100" b="0" i="0" u="none" dirty="0">
                <a:solidFill>
                  <a:srgbClr val="000000"/>
                </a:solidFill>
                <a:latin typeface="Arial"/>
                <a:ea typeface="Arial"/>
                <a:cs typeface="Arial"/>
              </a:rPr>
              <a:t>#:~:</a:t>
            </a:r>
            <a:r>
              <a:rPr lang="fr-FR" sz="1100" b="0" i="0" u="none" dirty="0" err="1">
                <a:solidFill>
                  <a:srgbClr val="000000"/>
                </a:solidFill>
                <a:latin typeface="Arial"/>
                <a:ea typeface="Arial"/>
                <a:cs typeface="Arial"/>
              </a:rPr>
              <a:t>text</a:t>
            </a:r>
            <a:r>
              <a:rPr lang="fr-FR" sz="1100" b="0" i="0" u="none" dirty="0">
                <a:solidFill>
                  <a:srgbClr val="000000"/>
                </a:solidFill>
                <a:latin typeface="Arial"/>
                <a:ea typeface="Arial"/>
                <a:cs typeface="Arial"/>
              </a:rPr>
              <a:t>=Les%20d%C3%A9tracteurs%20d'une%20telle,brocoli%20que%20l'apprenant%20percevra)</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1" i="0" u="none" dirty="0" err="1">
                <a:solidFill>
                  <a:srgbClr val="000000"/>
                </a:solidFill>
                <a:latin typeface="Arial"/>
                <a:ea typeface="Arial"/>
                <a:cs typeface="Arial"/>
              </a:rPr>
              <a:t>Aujourd'hui</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l'idée</a:t>
            </a:r>
            <a:r>
              <a:rPr sz="1100" b="1" i="0" u="none" dirty="0">
                <a:solidFill>
                  <a:srgbClr val="000000"/>
                </a:solidFill>
                <a:latin typeface="Arial"/>
                <a:ea typeface="Arial"/>
                <a:cs typeface="Arial"/>
              </a:rPr>
              <a:t> que le jeu </a:t>
            </a:r>
            <a:r>
              <a:rPr sz="1100" b="1" i="0" u="none" dirty="0" err="1">
                <a:solidFill>
                  <a:srgbClr val="000000"/>
                </a:solidFill>
                <a:latin typeface="Arial"/>
                <a:ea typeface="Arial"/>
                <a:cs typeface="Arial"/>
              </a:rPr>
              <a:t>présente</a:t>
            </a:r>
            <a:r>
              <a:rPr sz="1100" b="1" i="0" u="none" dirty="0">
                <a:solidFill>
                  <a:srgbClr val="000000"/>
                </a:solidFill>
                <a:latin typeface="Arial"/>
                <a:ea typeface="Arial"/>
                <a:cs typeface="Arial"/>
              </a:rPr>
              <a:t> un </a:t>
            </a:r>
            <a:r>
              <a:rPr sz="1100" b="1" i="0" u="none" dirty="0" err="1">
                <a:solidFill>
                  <a:srgbClr val="000000"/>
                </a:solidFill>
                <a:latin typeface="Arial"/>
                <a:ea typeface="Arial"/>
                <a:cs typeface="Arial"/>
              </a:rPr>
              <a:t>intérêt</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éducatif</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est</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renouvelée</a:t>
            </a:r>
            <a:r>
              <a:rPr sz="1100" b="1" i="0" u="none" dirty="0">
                <a:solidFill>
                  <a:srgbClr val="000000"/>
                </a:solidFill>
                <a:latin typeface="Arial"/>
                <a:ea typeface="Arial"/>
                <a:cs typeface="Arial"/>
              </a:rPr>
              <a:t> pour </a:t>
            </a:r>
            <a:r>
              <a:rPr sz="1100" b="1" i="0" u="none" dirty="0" err="1">
                <a:solidFill>
                  <a:srgbClr val="000000"/>
                </a:solidFill>
                <a:latin typeface="Arial"/>
                <a:ea typeface="Arial"/>
                <a:cs typeface="Arial"/>
              </a:rPr>
              <a:t>différentes</a:t>
            </a:r>
            <a:r>
              <a:rPr sz="1100" b="1" i="0" u="none" dirty="0">
                <a:solidFill>
                  <a:srgbClr val="000000"/>
                </a:solidFill>
                <a:latin typeface="Arial"/>
                <a:ea typeface="Arial"/>
                <a:cs typeface="Arial"/>
              </a:rPr>
              <a:t> raisons :</a:t>
            </a:r>
          </a:p>
          <a:p>
            <a:pPr>
              <a:defRPr/>
            </a:pPr>
            <a:r>
              <a:rPr sz="1100" b="0" i="0" u="none" dirty="0" err="1">
                <a:solidFill>
                  <a:srgbClr val="000000"/>
                </a:solidFill>
                <a:latin typeface="Arial"/>
                <a:ea typeface="Arial"/>
                <a:cs typeface="Arial"/>
              </a:rPr>
              <a:t>D'abord</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aujourd'hui</a:t>
            </a:r>
            <a:r>
              <a:rPr sz="1100" b="0" i="0" u="none" dirty="0">
                <a:solidFill>
                  <a:srgbClr val="000000"/>
                </a:solidFill>
                <a:latin typeface="Arial"/>
                <a:ea typeface="Arial"/>
                <a:cs typeface="Arial"/>
              </a:rPr>
              <a:t> le jeu </a:t>
            </a:r>
            <a:r>
              <a:rPr sz="1100" b="0" i="0" u="none" dirty="0" err="1">
                <a:solidFill>
                  <a:srgbClr val="000000"/>
                </a:solidFill>
                <a:latin typeface="Arial"/>
                <a:ea typeface="Arial"/>
                <a:cs typeface="Arial"/>
              </a:rPr>
              <a:t>s'est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développé</a:t>
            </a:r>
            <a:r>
              <a:rPr sz="1100" b="0" i="0" u="none" dirty="0">
                <a:solidFill>
                  <a:srgbClr val="000000"/>
                </a:solidFill>
                <a:latin typeface="Arial"/>
                <a:ea typeface="Arial"/>
                <a:cs typeface="Arial"/>
              </a:rPr>
              <a:t> en tant que </a:t>
            </a:r>
            <a:r>
              <a:rPr sz="1100" b="0" i="0" u="none" dirty="0" err="1">
                <a:solidFill>
                  <a:srgbClr val="000000"/>
                </a:solidFill>
                <a:latin typeface="Arial"/>
                <a:ea typeface="Arial"/>
                <a:cs typeface="Arial"/>
              </a:rPr>
              <a:t>loisir</a:t>
            </a:r>
            <a:r>
              <a:rPr sz="1100" b="0" i="0" u="none" dirty="0">
                <a:solidFill>
                  <a:srgbClr val="000000"/>
                </a:solidFill>
                <a:latin typeface="Arial"/>
                <a:ea typeface="Arial"/>
                <a:cs typeface="Arial"/>
              </a:rPr>
              <a:t> qui se pratique en tout temps et en tout lieu </a:t>
            </a:r>
            <a:r>
              <a:rPr sz="1100" b="0" i="0" u="none" dirty="0" err="1">
                <a:solidFill>
                  <a:srgbClr val="000000"/>
                </a:solidFill>
                <a:latin typeface="Arial"/>
                <a:ea typeface="Arial"/>
                <a:cs typeface="Arial"/>
              </a:rPr>
              <a:t>parce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qu'il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disponible sur les </a:t>
            </a:r>
            <a:r>
              <a:rPr sz="1100" b="0" i="0" u="none" dirty="0" err="1">
                <a:solidFill>
                  <a:srgbClr val="000000"/>
                </a:solidFill>
                <a:latin typeface="Arial"/>
                <a:ea typeface="Arial"/>
                <a:cs typeface="Arial"/>
              </a:rPr>
              <a:t>terminaux</a:t>
            </a:r>
            <a:r>
              <a:rPr sz="1100" b="0" i="0" u="none" dirty="0">
                <a:solidFill>
                  <a:srgbClr val="000000"/>
                </a:solidFill>
                <a:latin typeface="Arial"/>
                <a:ea typeface="Arial"/>
                <a:cs typeface="Arial"/>
              </a:rPr>
              <a:t> mobiles </a:t>
            </a:r>
            <a:r>
              <a:rPr sz="1100" b="0" i="0" u="none" dirty="0" err="1">
                <a:solidFill>
                  <a:srgbClr val="000000"/>
                </a:solidFill>
                <a:latin typeface="Arial"/>
                <a:ea typeface="Arial"/>
                <a:cs typeface="Arial"/>
              </a:rPr>
              <a:t>comme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nos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téléphones</a:t>
            </a:r>
            <a:r>
              <a:rPr sz="1100" b="0" i="0" u="none" dirty="0">
                <a:solidFill>
                  <a:srgbClr val="000000"/>
                </a:solidFill>
                <a:latin typeface="Arial"/>
                <a:ea typeface="Arial"/>
                <a:cs typeface="Arial"/>
              </a:rPr>
              <a:t> portables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tablettes</a:t>
            </a:r>
            <a:r>
              <a:rPr sz="1100" b="0" i="0" u="none" dirty="0">
                <a:solidFill>
                  <a:srgbClr val="000000"/>
                </a:solidFill>
                <a:latin typeface="Arial"/>
                <a:ea typeface="Arial"/>
                <a:cs typeface="Arial"/>
              </a:rPr>
              <a:t>. </a:t>
            </a:r>
          </a:p>
          <a:p>
            <a:pPr>
              <a:defRPr/>
            </a:pPr>
            <a:r>
              <a:rPr sz="1100" b="0" i="0" u="none" dirty="0" err="1">
                <a:solidFill>
                  <a:srgbClr val="000000"/>
                </a:solidFill>
                <a:latin typeface="Arial"/>
                <a:ea typeface="Arial"/>
                <a:cs typeface="Arial"/>
              </a:rPr>
              <a:t>Ensuite</a:t>
            </a:r>
            <a:r>
              <a:rPr sz="1100" b="0" i="0" u="none" dirty="0">
                <a:solidFill>
                  <a:srgbClr val="000000"/>
                </a:solidFill>
                <a:latin typeface="Arial"/>
                <a:ea typeface="Arial"/>
                <a:cs typeface="Arial"/>
              </a:rPr>
              <a:t> le </a:t>
            </a:r>
            <a:r>
              <a:rPr sz="1100" b="0" i="0" u="none" dirty="0" err="1">
                <a:solidFill>
                  <a:srgbClr val="000000"/>
                </a:solidFill>
                <a:latin typeface="Arial"/>
                <a:ea typeface="Arial"/>
                <a:cs typeface="Arial"/>
              </a:rPr>
              <a:t>développement</a:t>
            </a:r>
            <a:r>
              <a:rPr sz="1100" b="0" i="0" u="none" dirty="0">
                <a:solidFill>
                  <a:srgbClr val="000000"/>
                </a:solidFill>
                <a:latin typeface="Arial"/>
                <a:ea typeface="Arial"/>
                <a:cs typeface="Arial"/>
              </a:rPr>
              <a:t> du numérique a </a:t>
            </a:r>
            <a:r>
              <a:rPr sz="1100" b="0" i="0" u="none" dirty="0" err="1">
                <a:solidFill>
                  <a:srgbClr val="000000"/>
                </a:solidFill>
                <a:latin typeface="Arial"/>
                <a:ea typeface="Arial"/>
                <a:cs typeface="Arial"/>
              </a:rPr>
              <a:t>permis</a:t>
            </a:r>
            <a:r>
              <a:rPr sz="1100" b="0" i="0" u="none" dirty="0">
                <a:solidFill>
                  <a:srgbClr val="000000"/>
                </a:solidFill>
                <a:latin typeface="Arial"/>
                <a:ea typeface="Arial"/>
                <a:cs typeface="Arial"/>
              </a:rPr>
              <a:t> la production de jeu</a:t>
            </a:r>
            <a:r>
              <a:rPr lang="fr-FR" sz="1100" b="0" i="0" u="none" dirty="0">
                <a:solidFill>
                  <a:srgbClr val="000000"/>
                </a:solidFill>
                <a:latin typeface="Arial"/>
                <a:ea typeface="Arial"/>
                <a:cs typeface="Arial"/>
              </a:rPr>
              <a:t>x</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très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diversifié</a:t>
            </a:r>
            <a:r>
              <a:rPr lang="fr-FR" sz="1100" b="0" i="0" u="none" dirty="0">
                <a:solidFill>
                  <a:srgbClr val="000000"/>
                </a:solidFill>
                <a:latin typeface="Arial"/>
                <a:ea typeface="Arial"/>
                <a:cs typeface="Arial"/>
              </a:rPr>
              <a:t>s</a:t>
            </a:r>
            <a:r>
              <a:rPr sz="1100" b="0" i="0" u="none" dirty="0">
                <a:solidFill>
                  <a:srgbClr val="000000"/>
                </a:solidFill>
                <a:latin typeface="Arial"/>
                <a:ea typeface="Arial"/>
                <a:cs typeface="Arial"/>
              </a:rPr>
              <a:t> en </a:t>
            </a:r>
            <a:r>
              <a:rPr sz="1100" b="0" i="0" u="none" dirty="0" err="1">
                <a:solidFill>
                  <a:srgbClr val="000000"/>
                </a:solidFill>
                <a:latin typeface="Arial"/>
                <a:ea typeface="Arial"/>
                <a:cs typeface="Arial"/>
              </a:rPr>
              <a:t>terme</a:t>
            </a:r>
            <a:r>
              <a:rPr lang="fr-FR" sz="1100" b="0" i="0" u="none" dirty="0">
                <a:solidFill>
                  <a:srgbClr val="000000"/>
                </a:solidFill>
                <a:latin typeface="Arial"/>
                <a:ea typeface="Arial"/>
                <a:cs typeface="Arial"/>
              </a:rPr>
              <a:t>s </a:t>
            </a:r>
            <a:r>
              <a:rPr sz="1100" b="0" i="0" u="none" dirty="0">
                <a:solidFill>
                  <a:srgbClr val="000000"/>
                </a:solidFill>
                <a:latin typeface="Arial"/>
                <a:ea typeface="Arial"/>
                <a:cs typeface="Arial"/>
              </a:rPr>
              <a:t>de </a:t>
            </a:r>
            <a:r>
              <a:rPr sz="1100" b="0" i="0" u="none" dirty="0" err="1">
                <a:solidFill>
                  <a:srgbClr val="000000"/>
                </a:solidFill>
                <a:latin typeface="Arial"/>
                <a:ea typeface="Arial"/>
                <a:cs typeface="Arial"/>
              </a:rPr>
              <a:t>thématique</a:t>
            </a:r>
            <a:r>
              <a:rPr lang="fr-FR" sz="1100" b="0" i="0" u="none" dirty="0">
                <a:solidFill>
                  <a:srgbClr val="000000"/>
                </a:solidFill>
                <a:latin typeface="Arial"/>
                <a:ea typeface="Arial"/>
                <a:cs typeface="Arial"/>
              </a:rPr>
              <a:t>s</a:t>
            </a:r>
            <a:r>
              <a:rPr sz="1100" b="0" i="0" u="none" dirty="0">
                <a:solidFill>
                  <a:srgbClr val="000000"/>
                </a:solidFill>
                <a:latin typeface="Arial"/>
                <a:ea typeface="Arial"/>
                <a:cs typeface="Arial"/>
              </a:rPr>
              <a:t> et de gameplay, c</a:t>
            </a:r>
            <a:r>
              <a:rPr lang="fr-FR" sz="1100" b="0" i="0" u="none" dirty="0">
                <a:solidFill>
                  <a:srgbClr val="000000"/>
                </a:solidFill>
                <a:latin typeface="Arial"/>
                <a:ea typeface="Arial"/>
                <a:cs typeface="Arial"/>
              </a:rPr>
              <a:t>’est-à-dire </a:t>
            </a:r>
            <a:r>
              <a:rPr sz="1100" b="0" i="0" u="none" dirty="0">
                <a:solidFill>
                  <a:srgbClr val="000000"/>
                </a:solidFill>
                <a:latin typeface="Arial"/>
                <a:ea typeface="Arial"/>
                <a:cs typeface="Arial"/>
              </a:rPr>
              <a:t>de manière de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d’intrigue</a:t>
            </a:r>
            <a:r>
              <a:rPr sz="1100" b="0" i="0" u="none" dirty="0">
                <a:solidFill>
                  <a:srgbClr val="000000"/>
                </a:solidFill>
                <a:latin typeface="Arial"/>
                <a:ea typeface="Arial"/>
                <a:cs typeface="Arial"/>
              </a:rPr>
              <a:t>.</a:t>
            </a:r>
          </a:p>
          <a:p>
            <a:pPr>
              <a:defRPr/>
            </a:pPr>
            <a:r>
              <a:rPr sz="1100" b="0" i="0" u="none" dirty="0">
                <a:solidFill>
                  <a:srgbClr val="000000"/>
                </a:solidFill>
                <a:latin typeface="Arial"/>
                <a:ea typeface="Arial"/>
                <a:cs typeface="Arial"/>
              </a:rPr>
              <a:t> </a:t>
            </a:r>
            <a:r>
              <a:rPr lang="fr-FR" sz="1100" b="0" i="0" u="none" dirty="0">
                <a:solidFill>
                  <a:srgbClr val="000000"/>
                </a:solidFill>
                <a:latin typeface="Arial"/>
                <a:ea typeface="Arial"/>
                <a:cs typeface="Arial"/>
              </a:rPr>
              <a:t>I</a:t>
            </a:r>
            <a:r>
              <a:rPr sz="1100" b="0" i="0" u="none" dirty="0">
                <a:solidFill>
                  <a:srgbClr val="000000"/>
                </a:solidFill>
                <a:latin typeface="Arial"/>
                <a:ea typeface="Arial"/>
                <a:cs typeface="Arial"/>
              </a:rPr>
              <a:t>l y a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l'investissement</a:t>
            </a:r>
            <a:r>
              <a:rPr sz="1100" b="0" i="0" u="none" dirty="0">
                <a:solidFill>
                  <a:srgbClr val="000000"/>
                </a:solidFill>
                <a:latin typeface="Arial"/>
                <a:ea typeface="Arial"/>
                <a:cs typeface="Arial"/>
              </a:rPr>
              <a:t> du jeu par les artistes (</a:t>
            </a:r>
            <a:r>
              <a:rPr lang="fr-FR" sz="1100" b="0" i="0" u="none" dirty="0">
                <a:solidFill>
                  <a:srgbClr val="000000"/>
                </a:solidFill>
                <a:latin typeface="Arial"/>
                <a:ea typeface="Arial"/>
                <a:cs typeface="Arial"/>
              </a:rPr>
              <a:t>ex : c</a:t>
            </a:r>
            <a:r>
              <a:rPr sz="1100" b="0" i="0" u="none" dirty="0" err="1">
                <a:solidFill>
                  <a:srgbClr val="000000"/>
                </a:solidFill>
                <a:latin typeface="Arial"/>
                <a:ea typeface="Arial"/>
                <a:cs typeface="Arial"/>
              </a:rPr>
              <a:t>oncert</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certains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rappeurs</a:t>
            </a:r>
            <a:r>
              <a:rPr sz="1100" b="0" i="0" u="none" dirty="0">
                <a:solidFill>
                  <a:srgbClr val="000000"/>
                </a:solidFill>
                <a:latin typeface="Arial"/>
                <a:ea typeface="Arial"/>
                <a:cs typeface="Arial"/>
              </a:rPr>
              <a:t> dans Fortnite).</a:t>
            </a:r>
          </a:p>
          <a:p>
            <a:pPr>
              <a:defRPr/>
            </a:pPr>
            <a:r>
              <a:rPr sz="1100" b="0" i="0" u="none" dirty="0">
                <a:solidFill>
                  <a:srgbClr val="000000"/>
                </a:solidFill>
                <a:latin typeface="Arial"/>
                <a:ea typeface="Arial"/>
                <a:cs typeface="Arial"/>
              </a:rPr>
              <a:t> </a:t>
            </a:r>
            <a:r>
              <a:rPr lang="fr-FR" sz="1100" b="0" i="0" u="none" dirty="0">
                <a:solidFill>
                  <a:srgbClr val="000000"/>
                </a:solidFill>
                <a:latin typeface="Arial"/>
                <a:ea typeface="Arial"/>
                <a:cs typeface="Arial"/>
              </a:rPr>
              <a:t>C</a:t>
            </a:r>
            <a:r>
              <a:rPr sz="1100" b="0" i="0" u="none" dirty="0">
                <a:solidFill>
                  <a:srgbClr val="000000"/>
                </a:solidFill>
                <a:latin typeface="Arial"/>
                <a:ea typeface="Arial"/>
                <a:cs typeface="Arial"/>
              </a:rPr>
              <a:t>'</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secteur</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rapporte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énormément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économiquement</a:t>
            </a:r>
            <a:r>
              <a:rPr sz="1100" b="0" i="0" u="none" dirty="0">
                <a:solidFill>
                  <a:srgbClr val="000000"/>
                </a:solidFill>
                <a:latin typeface="Arial"/>
                <a:ea typeface="Arial"/>
                <a:cs typeface="Arial"/>
              </a:rPr>
              <a:t> et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donc</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très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porteur</a:t>
            </a:r>
            <a:r>
              <a:rPr sz="1100" b="0" i="0" u="none" dirty="0">
                <a:solidFill>
                  <a:srgbClr val="000000"/>
                </a:solidFill>
                <a:latin typeface="Arial"/>
                <a:ea typeface="Arial"/>
                <a:cs typeface="Arial"/>
              </a:rPr>
              <a:t> que </a:t>
            </a:r>
            <a:r>
              <a:rPr sz="1100" b="0" i="0" u="none" dirty="0" err="1">
                <a:solidFill>
                  <a:srgbClr val="000000"/>
                </a:solidFill>
                <a:latin typeface="Arial"/>
                <a:ea typeface="Arial"/>
                <a:cs typeface="Arial"/>
              </a:rPr>
              <a:t>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soit</a:t>
            </a:r>
            <a:r>
              <a:rPr sz="1100" b="0" i="0" u="none" dirty="0">
                <a:solidFill>
                  <a:srgbClr val="000000"/>
                </a:solidFill>
                <a:latin typeface="Arial"/>
                <a:ea typeface="Arial"/>
                <a:cs typeface="Arial"/>
              </a:rPr>
              <a:t> pour les </a:t>
            </a:r>
            <a:r>
              <a:rPr sz="1100" b="0" i="0" u="none" dirty="0" err="1">
                <a:solidFill>
                  <a:srgbClr val="000000"/>
                </a:solidFill>
                <a:latin typeface="Arial"/>
                <a:ea typeface="Arial"/>
                <a:cs typeface="Arial"/>
              </a:rPr>
              <a:t>entreprises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pour les </a:t>
            </a:r>
            <a:r>
              <a:rPr sz="1100" b="0" i="0" u="none" dirty="0" err="1">
                <a:solidFill>
                  <a:srgbClr val="000000"/>
                </a:solidFill>
                <a:latin typeface="Arial"/>
                <a:ea typeface="Arial"/>
                <a:cs typeface="Arial"/>
              </a:rPr>
              <a:t>gouvernements</a:t>
            </a:r>
            <a:r>
              <a:rPr lang="fr-F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potentiel</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développement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énorme</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marché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énorme</a:t>
            </a:r>
            <a:r>
              <a:rPr sz="1100" b="0" i="0" u="none" dirty="0">
                <a:solidFill>
                  <a:srgbClr val="000000"/>
                </a:solidFill>
                <a:latin typeface="Arial"/>
                <a:ea typeface="Arial"/>
                <a:cs typeface="Arial"/>
              </a:rPr>
              <a:t>)</a:t>
            </a:r>
          </a:p>
          <a:p>
            <a:pPr>
              <a:defRPr/>
            </a:pPr>
            <a:r>
              <a:rPr sz="1100" b="0" i="0" u="none" dirty="0">
                <a:solidFill>
                  <a:srgbClr val="000000"/>
                </a:solidFill>
                <a:latin typeface="Arial"/>
                <a:ea typeface="Arial"/>
                <a:cs typeface="Arial"/>
              </a:rPr>
              <a:t>Tout </a:t>
            </a:r>
            <a:r>
              <a:rPr sz="1100" b="0" i="0" u="none" dirty="0" err="1">
                <a:solidFill>
                  <a:srgbClr val="000000"/>
                </a:solidFill>
                <a:latin typeface="Arial"/>
                <a:ea typeface="Arial"/>
                <a:cs typeface="Arial"/>
              </a:rPr>
              <a:t>ça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suscite</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intérêt</a:t>
            </a:r>
            <a:r>
              <a:rPr sz="1100" b="0" i="0" u="none" dirty="0">
                <a:solidFill>
                  <a:srgbClr val="000000"/>
                </a:solidFill>
                <a:latin typeface="Arial"/>
                <a:ea typeface="Arial"/>
                <a:cs typeface="Arial"/>
              </a:rPr>
              <a:t> croissant des </a:t>
            </a:r>
            <a:r>
              <a:rPr sz="1100" b="0" i="0" u="none" dirty="0" err="1">
                <a:solidFill>
                  <a:srgbClr val="000000"/>
                </a:solidFill>
                <a:latin typeface="Arial"/>
                <a:ea typeface="Arial"/>
                <a:cs typeface="Arial"/>
              </a:rPr>
              <a:t>chercheurs</a:t>
            </a:r>
            <a:r>
              <a:rPr sz="1100" b="0" i="0" u="none" dirty="0">
                <a:solidFill>
                  <a:srgbClr val="000000"/>
                </a:solidFill>
                <a:latin typeface="Arial"/>
                <a:ea typeface="Arial"/>
                <a:cs typeface="Arial"/>
              </a:rPr>
              <a:t> qui y </a:t>
            </a:r>
            <a:r>
              <a:rPr sz="1100" b="0" i="0" u="none" dirty="0" err="1">
                <a:solidFill>
                  <a:srgbClr val="000000"/>
                </a:solidFill>
                <a:latin typeface="Arial"/>
                <a:ea typeface="Arial"/>
                <a:cs typeface="Arial"/>
              </a:rPr>
              <a:t>voi</a:t>
            </a:r>
            <a:r>
              <a:rPr lang="fr-FR" sz="1100" b="0" i="0" u="none" dirty="0">
                <a:solidFill>
                  <a:srgbClr val="000000"/>
                </a:solidFill>
                <a:latin typeface="Arial"/>
                <a:ea typeface="Arial"/>
                <a:cs typeface="Arial"/>
              </a:rPr>
              <a:t>en</a:t>
            </a:r>
            <a:r>
              <a:rPr sz="1100" b="0" i="0" u="none" dirty="0">
                <a:solidFill>
                  <a:srgbClr val="000000"/>
                </a:solidFill>
                <a:latin typeface="Arial"/>
                <a:ea typeface="Arial"/>
                <a:cs typeface="Arial"/>
              </a:rPr>
              <a:t>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a:t>
            </a:r>
            <a:r>
              <a:rPr lang="fr-FR" sz="1100" b="0" i="0" u="none" dirty="0">
                <a:solidFill>
                  <a:srgbClr val="000000"/>
                </a:solidFill>
                <a:latin typeface="Arial"/>
                <a:ea typeface="Arial"/>
                <a:cs typeface="Arial"/>
              </a:rPr>
              <a:t>une</a:t>
            </a:r>
            <a:r>
              <a:rPr sz="1100" b="0" i="0" u="none" dirty="0">
                <a:solidFill>
                  <a:srgbClr val="000000"/>
                </a:solidFill>
                <a:latin typeface="Arial"/>
                <a:ea typeface="Arial"/>
                <a:cs typeface="Arial"/>
              </a:rPr>
              <a:t> manière de </a:t>
            </a:r>
            <a:r>
              <a:rPr sz="1100" b="0" i="0" u="none" dirty="0" err="1">
                <a:solidFill>
                  <a:srgbClr val="000000"/>
                </a:solidFill>
                <a:latin typeface="Arial"/>
                <a:ea typeface="Arial"/>
                <a:cs typeface="Arial"/>
              </a:rPr>
              <a:t>répondre</a:t>
            </a:r>
            <a:r>
              <a:rPr sz="1100" b="0" i="0" u="none" dirty="0">
                <a:solidFill>
                  <a:srgbClr val="000000"/>
                </a:solidFill>
                <a:latin typeface="Arial"/>
                <a:ea typeface="Arial"/>
                <a:cs typeface="Arial"/>
              </a:rPr>
              <a:t> à un certain </a:t>
            </a:r>
            <a:r>
              <a:rPr sz="1100" b="0" i="0" u="none" dirty="0" err="1">
                <a:solidFill>
                  <a:srgbClr val="000000"/>
                </a:solidFill>
                <a:latin typeface="Arial"/>
                <a:ea typeface="Arial"/>
                <a:cs typeface="Arial"/>
              </a:rPr>
              <a:t>nombre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problématiques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éducative</a:t>
            </a:r>
            <a:r>
              <a:rPr lang="fr-FR" sz="1100" b="0" i="0" u="none" dirty="0">
                <a:solidFill>
                  <a:srgbClr val="000000"/>
                </a:solidFill>
                <a:latin typeface="Arial"/>
                <a:ea typeface="Arial"/>
                <a:cs typeface="Arial"/>
              </a:rPr>
              <a:t>s</a:t>
            </a:r>
            <a:r>
              <a:rPr sz="1100" b="0" i="0" u="none" dirty="0">
                <a:solidFill>
                  <a:srgbClr val="000000"/>
                </a:solidFill>
                <a:latin typeface="Arial"/>
                <a:ea typeface="Arial"/>
                <a:cs typeface="Arial"/>
              </a:rPr>
              <a:t>.</a:t>
            </a: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Malgré tout, on </a:t>
            </a:r>
            <a:r>
              <a:rPr sz="1100" b="0" i="0" u="none" dirty="0" err="1">
                <a:solidFill>
                  <a:srgbClr val="000000"/>
                </a:solidFill>
                <a:latin typeface="Arial"/>
                <a:ea typeface="Arial"/>
                <a:cs typeface="Arial"/>
              </a:rPr>
              <a:t>s’arrête</a:t>
            </a:r>
            <a:r>
              <a:rPr sz="1100" b="0" i="0" u="none" dirty="0">
                <a:solidFill>
                  <a:srgbClr val="000000"/>
                </a:solidFill>
                <a:latin typeface="Arial"/>
                <a:ea typeface="Arial"/>
                <a:cs typeface="Arial"/>
              </a:rPr>
              <a:t> encore trop </a:t>
            </a:r>
            <a:r>
              <a:rPr sz="1100" b="0" i="0" u="none" dirty="0" err="1">
                <a:solidFill>
                  <a:srgbClr val="000000"/>
                </a:solidFill>
                <a:latin typeface="Arial"/>
                <a:ea typeface="Arial"/>
                <a:cs typeface="Arial"/>
              </a:rPr>
              <a:t>souvent</a:t>
            </a:r>
            <a:r>
              <a:rPr sz="1100" b="0" i="0" u="none" dirty="0">
                <a:solidFill>
                  <a:srgbClr val="000000"/>
                </a:solidFill>
                <a:latin typeface="Arial"/>
                <a:ea typeface="Arial"/>
                <a:cs typeface="Arial"/>
              </a:rPr>
              <a:t> au </a:t>
            </a:r>
            <a:r>
              <a:rPr sz="1100" b="0" i="0" u="none" dirty="0" err="1">
                <a:solidFill>
                  <a:srgbClr val="000000"/>
                </a:solidFill>
                <a:latin typeface="Arial"/>
                <a:ea typeface="Arial"/>
                <a:cs typeface="Arial"/>
              </a:rPr>
              <a:t>seul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pouvoir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motivationnel</a:t>
            </a:r>
            <a:r>
              <a:rPr sz="1100" b="0" i="0" u="none" dirty="0">
                <a:solidFill>
                  <a:srgbClr val="000000"/>
                </a:solidFill>
                <a:latin typeface="Arial"/>
                <a:ea typeface="Arial"/>
                <a:cs typeface="Arial"/>
              </a:rPr>
              <a:t> du jeu et on </a:t>
            </a:r>
            <a:r>
              <a:rPr sz="1100" b="0" i="0" u="none" dirty="0" err="1">
                <a:solidFill>
                  <a:srgbClr val="000000"/>
                </a:solidFill>
                <a:latin typeface="Arial"/>
                <a:ea typeface="Arial"/>
                <a:cs typeface="Arial"/>
              </a:rPr>
              <a:t>s’intéresse</a:t>
            </a:r>
            <a:r>
              <a:rPr sz="1100" b="0" i="0" u="none" dirty="0">
                <a:solidFill>
                  <a:srgbClr val="000000"/>
                </a:solidFill>
                <a:latin typeface="Arial"/>
                <a:ea typeface="Arial"/>
                <a:cs typeface="Arial"/>
              </a:rPr>
              <a:t> plus à </a:t>
            </a:r>
            <a:r>
              <a:rPr sz="1100" b="0" i="0" u="none" dirty="0" err="1">
                <a:solidFill>
                  <a:srgbClr val="000000"/>
                </a:solidFill>
                <a:latin typeface="Arial"/>
                <a:ea typeface="Arial"/>
                <a:cs typeface="Arial"/>
              </a:rPr>
              <a:t>l’objet</a:t>
            </a:r>
            <a:r>
              <a:rPr sz="1100" b="0" i="0" u="none" dirty="0">
                <a:solidFill>
                  <a:srgbClr val="000000"/>
                </a:solidFill>
                <a:latin typeface="Arial"/>
                <a:ea typeface="Arial"/>
                <a:cs typeface="Arial"/>
              </a:rPr>
              <a:t> jeu </a:t>
            </a:r>
            <a:r>
              <a:rPr sz="1100" b="0" i="0" u="none" dirty="0" err="1">
                <a:solidFill>
                  <a:srgbClr val="000000"/>
                </a:solidFill>
                <a:latin typeface="Arial"/>
                <a:ea typeface="Arial"/>
                <a:cs typeface="Arial"/>
              </a:rPr>
              <a:t>qu’à</a:t>
            </a:r>
            <a:r>
              <a:rPr sz="1100" b="0" i="0" u="none" dirty="0">
                <a:solidFill>
                  <a:srgbClr val="000000"/>
                </a:solidFill>
                <a:latin typeface="Arial"/>
                <a:ea typeface="Arial"/>
                <a:cs typeface="Arial"/>
              </a:rPr>
              <a:t> la situation </a:t>
            </a:r>
            <a:r>
              <a:rPr sz="1100" b="0" i="0" u="none" dirty="0" err="1">
                <a:solidFill>
                  <a:srgbClr val="000000"/>
                </a:solidFill>
                <a:latin typeface="Arial"/>
                <a:ea typeface="Arial"/>
                <a:cs typeface="Arial"/>
              </a:rPr>
              <a:t>pédagogique</a:t>
            </a:r>
            <a:r>
              <a:rPr sz="1100" b="0" i="0" u="none" dirty="0">
                <a:solidFill>
                  <a:srgbClr val="000000"/>
                </a:solidFill>
                <a:latin typeface="Arial"/>
                <a:ea typeface="Arial"/>
                <a:cs typeface="Arial"/>
              </a:rPr>
              <a:t> dans </a:t>
            </a:r>
            <a:r>
              <a:rPr sz="1100" b="0" i="0" u="none" dirty="0" err="1">
                <a:solidFill>
                  <a:srgbClr val="000000"/>
                </a:solidFill>
                <a:latin typeface="Arial"/>
                <a:ea typeface="Arial"/>
                <a:cs typeface="Arial"/>
              </a:rPr>
              <a:t>laquelle</a:t>
            </a:r>
            <a:r>
              <a:rPr sz="1100" b="0" i="0" u="none" dirty="0">
                <a:solidFill>
                  <a:srgbClr val="000000"/>
                </a:solidFill>
                <a:latin typeface="Arial"/>
                <a:ea typeface="Arial"/>
                <a:cs typeface="Arial"/>
              </a:rPr>
              <a:t> il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mis en </a:t>
            </a:r>
            <a:r>
              <a:rPr sz="1100" b="0" i="0" u="none" dirty="0" err="1">
                <a:solidFill>
                  <a:srgbClr val="000000"/>
                </a:solidFill>
                <a:latin typeface="Arial"/>
                <a:ea typeface="Arial"/>
                <a:cs typeface="Arial"/>
              </a:rPr>
              <a:t>œuvre</a:t>
            </a:r>
            <a:r>
              <a:rPr sz="1100" b="0" i="0" u="none" dirty="0">
                <a:solidFill>
                  <a:srgbClr val="000000"/>
                </a:solidFill>
                <a:latin typeface="Arial"/>
                <a:ea typeface="Arial"/>
                <a:cs typeface="Arial"/>
              </a:rPr>
              <a:t>.</a:t>
            </a:r>
          </a:p>
          <a:p>
            <a:pPr marL="139699" indent="0">
              <a:buClr>
                <a:srgbClr val="000000"/>
              </a:buClr>
              <a:buSzPts val="1400"/>
              <a:buFont typeface="Arial"/>
              <a:buNone/>
              <a:defRPr/>
            </a:pPr>
            <a:br>
              <a:rPr sz="1100" b="0" i="0" u="none" dirty="0">
                <a:solidFill>
                  <a:srgbClr val="000000"/>
                </a:solidFill>
                <a:latin typeface="Arial"/>
                <a:ea typeface="Arial"/>
                <a:cs typeface="Arial"/>
              </a:rPr>
            </a:br>
            <a:endParaRPr sz="1100" b="0" i="0" u="none" dirty="0">
              <a:solidFill>
                <a:srgbClr val="000000"/>
              </a:solidFill>
              <a:latin typeface="Arial"/>
              <a:ea typeface="Arial"/>
              <a:cs typeface="Arial"/>
            </a:endParaRPr>
          </a:p>
          <a:p>
            <a:pPr marL="139699" indent="0">
              <a:buClr>
                <a:srgbClr val="000000"/>
              </a:buClr>
              <a:buSzPts val="1400"/>
              <a:buFont typeface="Arial"/>
              <a:buNone/>
              <a:defRPr/>
            </a:pPr>
            <a:endParaRPr lang="fr-F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FR" dirty="0"/>
              <a:t>https://</a:t>
            </a:r>
            <a:r>
              <a:rPr lang="fr-FR" dirty="0" err="1"/>
              <a:t>bdnf.bnf.fr</a:t>
            </a:r>
            <a:r>
              <a:rPr lang="fr-FR" dirty="0"/>
              <a:t>/</a:t>
            </a:r>
            <a:r>
              <a:rPr lang="fr-FR" dirty="0" err="1"/>
              <a:t>index.html</a:t>
            </a:r>
            <a:endParaRPr lang="fr-FR" dirty="0"/>
          </a:p>
          <a:p>
            <a:pPr marL="139700" indent="0">
              <a:buNone/>
            </a:pPr>
            <a:r>
              <a:rPr lang="fr-FR" dirty="0"/>
              <a:t>https://</a:t>
            </a:r>
            <a:r>
              <a:rPr lang="fr-FR" dirty="0" err="1"/>
              <a:t>www.ludiscape.com</a:t>
            </a:r>
            <a:r>
              <a:rPr lang="fr-FR" dirty="0"/>
              <a:t>/</a:t>
            </a:r>
          </a:p>
        </p:txBody>
      </p:sp>
    </p:spTree>
    <p:extLst>
      <p:ext uri="{BB962C8B-B14F-4D97-AF65-F5344CB8AC3E}">
        <p14:creationId xmlns:p14="http://schemas.microsoft.com/office/powerpoint/2010/main" val="210090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9" indent="0">
              <a:buClr>
                <a:srgbClr val="000000"/>
              </a:buClr>
              <a:buSzPts val="1400"/>
              <a:buFont typeface="Arial"/>
              <a:buNone/>
              <a:defRPr/>
            </a:pPr>
            <a:r>
              <a:rPr dirty="0" err="1"/>
              <a:t>Ludifier</a:t>
            </a:r>
            <a:r>
              <a:rPr dirty="0"/>
              <a:t> la </a:t>
            </a:r>
            <a:r>
              <a:rPr dirty="0" err="1"/>
              <a:t>présentation</a:t>
            </a:r>
            <a:r>
              <a:rPr lang="fr-FR" dirty="0"/>
              <a:t> avec les </a:t>
            </a:r>
            <a:r>
              <a:rPr lang="fr-FR" dirty="0" err="1"/>
              <a:t>bitmoji</a:t>
            </a:r>
            <a:r>
              <a:rPr lang="fr-FR" dirty="0"/>
              <a:t> </a:t>
            </a:r>
            <a:r>
              <a:rPr lang="fr-FR" dirty="0" err="1"/>
              <a:t>classroom</a:t>
            </a:r>
            <a:r>
              <a:rPr lang="fr-FR" dirty="0"/>
              <a:t> : https://</a:t>
            </a:r>
            <a:r>
              <a:rPr lang="fr-FR" dirty="0" err="1"/>
              <a:t>www.youtube.com</a:t>
            </a:r>
            <a:r>
              <a:rPr lang="fr-FR" dirty="0"/>
              <a:t>/</a:t>
            </a:r>
            <a:r>
              <a:rPr lang="fr-FR" dirty="0" err="1"/>
              <a:t>watch?v</a:t>
            </a:r>
            <a:r>
              <a:rPr lang="fr-FR" dirty="0"/>
              <a:t>=k3Kt5RMbt8s</a:t>
            </a:r>
            <a:endParaRPr dirty="0"/>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lang="fr" sz="1100" b="1" i="0" u="sng" strike="noStrike" cap="none" spc="0">
                <a:solidFill>
                  <a:schemeClr val="hlink"/>
                </a:solidFill>
                <a:latin typeface="Roboto"/>
                <a:ea typeface="Roboto"/>
                <a:cs typeface="Roboto"/>
                <a:hlinkClick r:id="rId3" tooltip="https://cutt.ly/1uAeSaF"/>
              </a:rPr>
              <a:t>https://cutt.ly/1uAeSaF</a:t>
            </a:r>
            <a:r>
              <a:rPr lang="fr" sz="1100" b="1" i="0" u="none" strike="noStrike" cap="none" spc="0">
                <a:solidFill>
                  <a:srgbClr val="000000"/>
                </a:solidFill>
                <a:latin typeface="Roboto"/>
                <a:ea typeface="Roboto"/>
                <a:cs typeface="Roboto"/>
              </a:rPr>
              <a:t> </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202;g890298621e_0_131:notes"/>
          <p:cNvSpPr>
            <a:spLocks noGrp="1" noRot="1" noChangeAspect="1"/>
          </p:cNvSpPr>
          <p:nvPr>
            <p:ph type="sldImg" idx="2"/>
          </p:nvPr>
        </p:nvSpPr>
        <p:spPr bwMode="auto">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 name="Google Shape;203;g890298621e_0_131:notes"/>
          <p:cNvSpPr>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fr" sz="1900" dirty="0">
                <a:solidFill>
                  <a:srgbClr val="222222"/>
                </a:solidFill>
                <a:latin typeface="Roboto"/>
                <a:ea typeface="Roboto"/>
                <a:cs typeface="Roboto"/>
              </a:rPr>
              <a:t>M. Romero et E. Sanchez ont proposé une </a:t>
            </a:r>
            <a:r>
              <a:rPr lang="fr" sz="1900" u="sng" dirty="0">
                <a:solidFill>
                  <a:srgbClr val="B22355"/>
                </a:solidFill>
                <a:latin typeface="Roboto"/>
                <a:ea typeface="Roboto"/>
                <a:cs typeface="Roboto"/>
                <a:hlinkClick r:id="rId3" tooltip="https://docs.google.com/presentation/d/1KmdxdvhLQlr4BPVE19dkCJVmTSSEDdL5O5ET0qYnVC0/edit#slide=id.p39"/>
              </a:rPr>
              <a:t>analyse </a:t>
            </a:r>
            <a:r>
              <a:rPr lang="fr" sz="1900" dirty="0">
                <a:solidFill>
                  <a:srgbClr val="222222"/>
                </a:solidFill>
                <a:latin typeface="Roboto"/>
                <a:ea typeface="Roboto"/>
                <a:cs typeface="Roboto"/>
              </a:rPr>
              <a:t> pour, en partant d'une intention pédagogique, intégrer différentes composantes afin de proposer une expérience ludique d'apprentissage à l'élève. Ils soulignent l'importance de la conception du scénario pédagogique dans lequel les objectifs d'apprentissages doivent être clairs et également de la mise en place après le jeu, d'une période de réflexion sur l'action menée dans le jeu afin de rendre les savoirs visibles et transférables.</a:t>
            </a:r>
            <a:endParaRPr sz="1900" dirty="0">
              <a:solidFill>
                <a:srgbClr val="222222"/>
              </a:solidFill>
              <a:latin typeface="Roboto"/>
              <a:ea typeface="Roboto"/>
              <a:cs typeface="Roboto"/>
            </a:endParaRPr>
          </a:p>
          <a:p>
            <a:pPr marL="457200" lvl="0" indent="0" algn="l">
              <a:lnSpc>
                <a:spcPct val="114999"/>
              </a:lnSpc>
              <a:spcBef>
                <a:spcPts val="1000"/>
              </a:spcBef>
              <a:spcAft>
                <a:spcPts val="0"/>
              </a:spcAft>
              <a:buNone/>
              <a:defRPr/>
            </a:pPr>
            <a:r>
              <a:rPr lang="fr" sz="2200" dirty="0">
                <a:latin typeface="Questrial"/>
                <a:ea typeface="Questrial"/>
                <a:cs typeface="Questrial"/>
              </a:rPr>
              <a:t>= Malgré l’intention ludique des concepteurs de jeux sérieux, les apprenants ne ressentent pas une expérience ludique toujours. </a:t>
            </a:r>
            <a:endParaRPr sz="1900" dirty="0">
              <a:solidFill>
                <a:srgbClr val="222222"/>
              </a:solidFill>
              <a:latin typeface="Roboto"/>
              <a:ea typeface="Roboto"/>
              <a:cs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a:xfrm>
            <a:off x="381000" y="685800"/>
            <a:ext cx="6096000" cy="3429000"/>
          </a:xfrm>
        </p:spPr>
      </p:sp>
      <p:sp>
        <p:nvSpPr>
          <p:cNvPr id="5" name="Notes Placeholder 2"/>
          <p:cNvSpPr>
            <a:spLocks noGrp="1"/>
          </p:cNvSpPr>
          <p:nvPr>
            <p:ph type="body" idx="1"/>
          </p:nvPr>
        </p:nvSpPr>
        <p:spPr bwMode="auto"/>
        <p:txBody>
          <a:bodyPr/>
          <a:lstStyle/>
          <a:p>
            <a:pPr marL="139698" indent="0">
              <a:buClr>
                <a:srgbClr val="000000"/>
              </a:buClr>
              <a:buSzPts val="1400"/>
              <a:buFont typeface="Arial"/>
              <a:buNone/>
              <a:defRPr/>
            </a:pPr>
            <a:r>
              <a:rPr lang="fr-FR" sz="1100" b="1" i="0" u="sng" strike="noStrike" cap="none" spc="0" dirty="0">
                <a:solidFill>
                  <a:srgbClr val="FA2875"/>
                </a:solidFill>
                <a:latin typeface="Arial"/>
                <a:ea typeface="Arial"/>
                <a:cs typeface="Arial"/>
              </a:rPr>
              <a:t>Les mots :</a:t>
            </a:r>
            <a:endParaRPr sz="1100" b="1" u="sng" strike="noStrike" dirty="0">
              <a:solidFill>
                <a:srgbClr val="FA2875"/>
              </a:solidFill>
            </a:endParaRPr>
          </a:p>
          <a:p>
            <a:pPr marL="139698" indent="0">
              <a:buClr>
                <a:srgbClr val="000000"/>
              </a:buClr>
              <a:buSzPts val="1400"/>
              <a:buFont typeface="Arial"/>
              <a:buNone/>
              <a:defRPr/>
            </a:pPr>
            <a:endParaRPr sz="1100" dirty="0"/>
          </a:p>
          <a:p>
            <a:pPr>
              <a:defRPr/>
            </a:pPr>
            <a:r>
              <a:rPr lang="en-US" sz="1100" b="1" i="0" u="none" strike="noStrike" cap="none" spc="0" dirty="0">
                <a:solidFill>
                  <a:srgbClr val="000000"/>
                </a:solidFill>
                <a:latin typeface="Arial"/>
                <a:ea typeface="Arial"/>
                <a:cs typeface="Arial"/>
              </a:rPr>
              <a:t>Ludification / Gamification : </a:t>
            </a:r>
            <a:r>
              <a:rPr lang="en-US" sz="1100" b="0" i="0" u="none" strike="noStrike" cap="none" spc="0" dirty="0">
                <a:solidFill>
                  <a:srgbClr val="000000"/>
                </a:solidFill>
                <a:latin typeface="Arial"/>
                <a:ea typeface="Arial"/>
                <a:cs typeface="Arial"/>
              </a:rPr>
              <a:t>Traduction de l'anglais gamification. Utilisation de mécanismes traditionnellement associés aux jeux vidéo dans des contextes autres que ceux du jeu (commerce, santé, réseaux sociaux, plateformes web, etc.). La gamification (ludification) a pour but d’augmenter l’engagement et la rétention de la clientèle en l'incitant à </a:t>
            </a:r>
            <a:r>
              <a:rPr lang="en-US" sz="1100" b="0" i="0" u="none" strike="noStrike" cap="none" spc="0" dirty="0" err="1">
                <a:solidFill>
                  <a:srgbClr val="000000"/>
                </a:solidFill>
                <a:latin typeface="Arial"/>
                <a:ea typeface="Arial"/>
                <a:cs typeface="Arial"/>
              </a:rPr>
              <a:t>consommer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davantage</a:t>
            </a:r>
            <a:r>
              <a:rPr lang="en-US" sz="1100" b="0" i="0" u="none" strike="noStrike" cap="none" spc="0" dirty="0">
                <a:solidFill>
                  <a:srgbClr val="000000"/>
                </a:solidFill>
                <a:latin typeface="Arial"/>
                <a:ea typeface="Arial"/>
                <a:cs typeface="Arial"/>
              </a:rPr>
              <a:t> de </a:t>
            </a:r>
            <a:r>
              <a:rPr lang="en-US" sz="1100" b="0" i="0" u="none" strike="noStrike" cap="none" spc="0" dirty="0" err="1">
                <a:solidFill>
                  <a:srgbClr val="000000"/>
                </a:solidFill>
                <a:latin typeface="Arial"/>
                <a:ea typeface="Arial"/>
                <a:cs typeface="Arial"/>
              </a:rPr>
              <a:t>produit</a:t>
            </a:r>
            <a:r>
              <a:rPr lang="en-US" sz="1100" b="0" i="0" u="none" strike="noStrike" cap="none" spc="0" dirty="0">
                <a:solidFill>
                  <a:srgbClr val="000000"/>
                </a:solidFill>
                <a:latin typeface="Arial"/>
                <a:ea typeface="Arial"/>
                <a:cs typeface="Arial"/>
              </a:rPr>
              <a:t> et service, </a:t>
            </a:r>
            <a:r>
              <a:rPr lang="en-US" sz="1100" b="0" i="0" u="none" strike="noStrike" cap="none" spc="0" dirty="0" err="1">
                <a:solidFill>
                  <a:srgbClr val="000000"/>
                </a:solidFill>
                <a:latin typeface="Arial"/>
                <a:ea typeface="Arial"/>
                <a:cs typeface="Arial"/>
              </a:rPr>
              <a:t>ce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qu'on</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peut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associr</a:t>
            </a:r>
            <a:r>
              <a:rPr lang="en-US" sz="1100" b="0" i="0" u="none" strike="noStrike" cap="none" spc="0" dirty="0">
                <a:solidFill>
                  <a:srgbClr val="000000"/>
                </a:solidFill>
                <a:latin typeface="Arial"/>
                <a:ea typeface="Arial"/>
                <a:cs typeface="Arial"/>
              </a:rPr>
              <a:t> à la motivation </a:t>
            </a:r>
            <a:r>
              <a:rPr lang="en-US" sz="1100" b="0" i="0" u="none" strike="noStrike" cap="none" spc="0" dirty="0" err="1">
                <a:solidFill>
                  <a:srgbClr val="000000"/>
                </a:solidFill>
                <a:latin typeface="Arial"/>
                <a:ea typeface="Arial"/>
                <a:cs typeface="Arial"/>
              </a:rPr>
              <a:t>extrinsèque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une</a:t>
            </a:r>
            <a:r>
              <a:rPr lang="en-US" sz="1100" b="0" i="0" u="none" strike="noStrike" cap="none" spc="0" dirty="0">
                <a:solidFill>
                  <a:srgbClr val="000000"/>
                </a:solidFill>
                <a:latin typeface="Arial"/>
                <a:ea typeface="Arial"/>
                <a:cs typeface="Arial"/>
              </a:rPr>
              <a:t> force de </a:t>
            </a:r>
            <a:r>
              <a:rPr lang="en-US" sz="1100" b="0" i="0" u="none" strike="noStrike" cap="none" spc="0" dirty="0" err="1">
                <a:solidFill>
                  <a:srgbClr val="000000"/>
                </a:solidFill>
                <a:latin typeface="Arial"/>
                <a:ea typeface="Arial"/>
                <a:cs typeface="Arial"/>
              </a:rPr>
              <a:t>l'extérieur</a:t>
            </a:r>
            <a:r>
              <a:rPr lang="en-US" sz="1100" b="0" i="0" u="none" strike="noStrike" cap="none" spc="0" dirty="0">
                <a:solidFill>
                  <a:srgbClr val="000000"/>
                </a:solidFill>
                <a:latin typeface="Arial"/>
                <a:ea typeface="Arial"/>
                <a:cs typeface="Arial"/>
              </a:rPr>
              <a:t> qui me </a:t>
            </a:r>
            <a:r>
              <a:rPr lang="en-US" sz="1100" b="0" i="0" u="none" strike="noStrike" cap="none" spc="0" dirty="0" err="1">
                <a:solidFill>
                  <a:srgbClr val="000000"/>
                </a:solidFill>
                <a:latin typeface="Arial"/>
                <a:ea typeface="Arial"/>
                <a:cs typeface="Arial"/>
              </a:rPr>
              <a:t>pousse</a:t>
            </a:r>
            <a:r>
              <a:rPr lang="en-US" sz="1100" b="0" i="0" u="none" strike="noStrike" cap="none" spc="0" dirty="0">
                <a:solidFill>
                  <a:srgbClr val="000000"/>
                </a:solidFill>
                <a:latin typeface="Arial"/>
                <a:ea typeface="Arial"/>
                <a:cs typeface="Arial"/>
              </a:rPr>
              <a:t> à </a:t>
            </a:r>
            <a:r>
              <a:rPr lang="en-US" sz="1100" b="0" i="0" u="none" strike="noStrike" cap="none" spc="0" dirty="0" err="1">
                <a:solidFill>
                  <a:srgbClr val="000000"/>
                </a:solidFill>
                <a:latin typeface="Arial"/>
                <a:ea typeface="Arial"/>
                <a:cs typeface="Arial"/>
              </a:rPr>
              <a:t>agir</a:t>
            </a:r>
            <a:r>
              <a:rPr lang="en-US" sz="1100" b="0" i="0" u="none" strike="noStrike" cap="none" spc="0" dirty="0">
                <a:solidFill>
                  <a:srgbClr val="000000"/>
                </a:solidFill>
                <a:latin typeface="Arial"/>
                <a:ea typeface="Arial"/>
                <a:cs typeface="Arial"/>
              </a:rPr>
              <a:t>). Pour ca on </a:t>
            </a:r>
            <a:r>
              <a:rPr lang="en-US" sz="1100" b="0" i="0" u="none" strike="noStrike" cap="none" spc="0" dirty="0" err="1">
                <a:solidFill>
                  <a:srgbClr val="000000"/>
                </a:solidFill>
                <a:latin typeface="Arial"/>
                <a:ea typeface="Arial"/>
                <a:cs typeface="Arial"/>
              </a:rPr>
              <a:t>va</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utiliser</a:t>
            </a:r>
            <a:r>
              <a:rPr lang="en-US" sz="1100" b="0" i="0" u="none" strike="noStrike" cap="none" spc="0" dirty="0">
                <a:solidFill>
                  <a:srgbClr val="000000"/>
                </a:solidFill>
                <a:latin typeface="Arial"/>
                <a:ea typeface="Arial"/>
                <a:cs typeface="Arial"/>
              </a:rPr>
              <a:t> les mécanismes du jeu vidéo : les bonus, carte de </a:t>
            </a:r>
            <a:r>
              <a:rPr lang="en-US" sz="1100" b="0" i="0" u="none" strike="noStrike" cap="none" spc="0" dirty="0" err="1">
                <a:solidFill>
                  <a:srgbClr val="000000"/>
                </a:solidFill>
                <a:latin typeface="Arial"/>
                <a:ea typeface="Arial"/>
                <a:cs typeface="Arial"/>
              </a:rPr>
              <a:t>fidélité</a:t>
            </a:r>
            <a:r>
              <a:rPr lang="en-US" sz="1100" b="0" i="0" u="none" strike="noStrike" cap="none" spc="0" dirty="0">
                <a:solidFill>
                  <a:srgbClr val="000000"/>
                </a:solidFill>
                <a:latin typeface="Arial"/>
                <a:ea typeface="Arial"/>
                <a:cs typeface="Arial"/>
              </a:rPr>
              <a:t>, les </a:t>
            </a:r>
            <a:r>
              <a:rPr lang="en-US" sz="1100" b="0" i="0" u="none" strike="noStrike" cap="none" spc="0" dirty="0" err="1">
                <a:solidFill>
                  <a:srgbClr val="000000"/>
                </a:solidFill>
                <a:latin typeface="Arial"/>
                <a:ea typeface="Arial"/>
                <a:cs typeface="Arial"/>
              </a:rPr>
              <a:t>systèmes</a:t>
            </a:r>
            <a:r>
              <a:rPr lang="en-US" sz="1100" b="0" i="0" u="none" strike="noStrike" cap="none" spc="0" dirty="0">
                <a:solidFill>
                  <a:srgbClr val="000000"/>
                </a:solidFill>
                <a:latin typeface="Arial"/>
                <a:ea typeface="Arial"/>
                <a:cs typeface="Arial"/>
              </a:rPr>
              <a:t> de points et de remise. On se </a:t>
            </a:r>
            <a:r>
              <a:rPr lang="en-US" sz="1100" b="0" i="0" u="none" strike="noStrike" cap="none" spc="0" dirty="0" err="1">
                <a:solidFill>
                  <a:srgbClr val="000000"/>
                </a:solidFill>
                <a:latin typeface="Arial"/>
                <a:ea typeface="Arial"/>
                <a:cs typeface="Arial"/>
              </a:rPr>
              <a:t>concentre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là</a:t>
            </a:r>
            <a:r>
              <a:rPr lang="en-US" sz="1100" b="0" i="0" u="none" strike="noStrike" cap="none" spc="0" dirty="0">
                <a:solidFill>
                  <a:srgbClr val="000000"/>
                </a:solidFill>
                <a:latin typeface="Arial"/>
                <a:ea typeface="Arial"/>
                <a:cs typeface="Arial"/>
              </a:rPr>
              <a:t> sur les mécanismes de </a:t>
            </a:r>
            <a:r>
              <a:rPr lang="en-US" sz="1100" b="0" i="0" u="none" strike="noStrike" cap="none" spc="0" dirty="0" err="1">
                <a:solidFill>
                  <a:srgbClr val="000000"/>
                </a:solidFill>
                <a:latin typeface="Arial"/>
                <a:ea typeface="Arial"/>
                <a:cs typeface="Arial"/>
              </a:rPr>
              <a:t>récompense</a:t>
            </a:r>
            <a:r>
              <a:rPr lang="en-US" sz="1100" b="0" i="0" u="none" strike="noStrike" cap="none" spc="0" dirty="0">
                <a:solidFill>
                  <a:srgbClr val="000000"/>
                </a:solidFill>
                <a:latin typeface="Arial"/>
                <a:ea typeface="Arial"/>
                <a:cs typeface="Arial"/>
              </a:rPr>
              <a:t> du jeu.</a:t>
            </a:r>
          </a:p>
          <a:p>
            <a:pPr marL="139699" indent="0">
              <a:buClr>
                <a:srgbClr val="000000"/>
              </a:buClr>
              <a:buSzPts val="1400"/>
              <a:buFont typeface="Arial"/>
              <a:buNone/>
              <a:defRPr/>
            </a:pPr>
            <a:r>
              <a:rPr lang="en-US" sz="1100" b="1" i="0" u="none" strike="noStrike" cap="none" spc="0" dirty="0" err="1">
                <a:solidFill>
                  <a:srgbClr val="000000"/>
                </a:solidFill>
                <a:latin typeface="Arial"/>
                <a:ea typeface="Arial"/>
                <a:cs typeface="Arial"/>
              </a:rPr>
              <a:t>Appliquée</a:t>
            </a:r>
            <a:r>
              <a:rPr lang="en-US" sz="1100" b="1" i="0" u="none" strike="noStrike" cap="none" spc="0" dirty="0">
                <a:solidFill>
                  <a:srgbClr val="000000"/>
                </a:solidFill>
                <a:latin typeface="Arial"/>
                <a:ea typeface="Arial"/>
                <a:cs typeface="Arial"/>
              </a:rPr>
              <a:t> à </a:t>
            </a:r>
            <a:r>
              <a:rPr lang="en-US" sz="1100" b="1" i="0" u="none" strike="noStrike" cap="none" spc="0" dirty="0" err="1">
                <a:solidFill>
                  <a:srgbClr val="000000"/>
                </a:solidFill>
                <a:latin typeface="Arial"/>
                <a:ea typeface="Arial"/>
                <a:cs typeface="Arial"/>
              </a:rPr>
              <a:t>l’éducation</a:t>
            </a:r>
            <a:r>
              <a:rPr lang="en-US" sz="1100" b="1" i="0" u="none" strike="noStrike" cap="none" spc="0" dirty="0">
                <a:solidFill>
                  <a:srgbClr val="000000"/>
                </a:solidFill>
                <a:latin typeface="Arial"/>
                <a:ea typeface="Arial"/>
                <a:cs typeface="Arial"/>
              </a:rPr>
              <a:t>, « la ludification </a:t>
            </a:r>
            <a:r>
              <a:rPr lang="en-US" sz="1100" b="1" i="0" u="none" strike="noStrike" cap="none" spc="0" dirty="0" err="1">
                <a:solidFill>
                  <a:srgbClr val="000000"/>
                </a:solidFill>
                <a:latin typeface="Arial"/>
                <a:ea typeface="Arial"/>
                <a:cs typeface="Arial"/>
              </a:rPr>
              <a:t>c'est</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l’intégration</a:t>
            </a:r>
            <a:r>
              <a:rPr lang="en-US" sz="1100" b="1" i="0" u="none" strike="noStrike" cap="none" spc="0" dirty="0">
                <a:solidFill>
                  <a:srgbClr val="000000"/>
                </a:solidFill>
                <a:latin typeface="Arial"/>
                <a:ea typeface="Arial"/>
                <a:cs typeface="Arial"/>
              </a:rPr>
              <a:t> à </a:t>
            </a:r>
            <a:r>
              <a:rPr lang="en-US" sz="1100" b="1" i="0" u="none" strike="noStrike" cap="none" spc="0" dirty="0" err="1">
                <a:solidFill>
                  <a:srgbClr val="000000"/>
                </a:solidFill>
                <a:latin typeface="Arial"/>
                <a:ea typeface="Arial"/>
                <a:cs typeface="Arial"/>
              </a:rPr>
              <a:t>l’enseignement</a:t>
            </a:r>
            <a:r>
              <a:rPr lang="en-US" sz="1100" b="1" i="0" u="none" strike="noStrike" cap="none" spc="0" dirty="0">
                <a:solidFill>
                  <a:srgbClr val="000000"/>
                </a:solidFill>
                <a:latin typeface="Arial"/>
                <a:ea typeface="Arial"/>
                <a:cs typeface="Arial"/>
              </a:rPr>
              <a:t> de </a:t>
            </a:r>
            <a:r>
              <a:rPr lang="en-US" sz="1100" b="1" i="0" u="none" strike="noStrike" cap="none" spc="0" dirty="0" err="1">
                <a:solidFill>
                  <a:srgbClr val="000000"/>
                </a:solidFill>
                <a:latin typeface="Arial"/>
                <a:ea typeface="Arial"/>
                <a:cs typeface="Arial"/>
              </a:rPr>
              <a:t>différentes</a:t>
            </a:r>
            <a:r>
              <a:rPr lang="en-US" sz="1100" b="1" i="0" u="none" strike="noStrike" cap="none" spc="0" dirty="0">
                <a:solidFill>
                  <a:srgbClr val="000000"/>
                </a:solidFill>
                <a:latin typeface="Arial"/>
                <a:ea typeface="Arial"/>
                <a:cs typeface="Arial"/>
              </a:rPr>
              <a:t> postures (</a:t>
            </a:r>
            <a:r>
              <a:rPr lang="en-US" sz="1100" b="1" i="0" u="none" strike="noStrike" cap="none" spc="0" dirty="0" err="1">
                <a:solidFill>
                  <a:srgbClr val="000000"/>
                </a:solidFill>
                <a:latin typeface="Arial"/>
                <a:ea typeface="Arial"/>
                <a:cs typeface="Arial"/>
              </a:rPr>
              <a:t>règles</a:t>
            </a:r>
            <a:r>
              <a:rPr lang="en-US" sz="1100" b="1" i="0" u="none" strike="noStrike" cap="none" spc="0" dirty="0">
                <a:solidFill>
                  <a:srgbClr val="000000"/>
                </a:solidFill>
                <a:latin typeface="Arial"/>
                <a:ea typeface="Arial"/>
                <a:cs typeface="Arial"/>
              </a:rPr>
              <a:t> de </a:t>
            </a:r>
            <a:r>
              <a:rPr lang="en-US" sz="1100" b="1" i="0" u="none" strike="noStrike" cap="none" spc="0" dirty="0" err="1">
                <a:solidFill>
                  <a:srgbClr val="000000"/>
                </a:solidFill>
                <a:latin typeface="Arial"/>
                <a:ea typeface="Arial"/>
                <a:cs typeface="Arial"/>
              </a:rPr>
              <a:t>classe</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rôles</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données</a:t>
            </a:r>
            <a:r>
              <a:rPr lang="en-US" sz="1100" b="1" i="0" u="none" strike="noStrike" cap="none" spc="0" dirty="0">
                <a:solidFill>
                  <a:srgbClr val="000000"/>
                </a:solidFill>
                <a:latin typeface="Arial"/>
                <a:ea typeface="Arial"/>
                <a:cs typeface="Arial"/>
              </a:rPr>
              <a:t> aux </a:t>
            </a:r>
            <a:r>
              <a:rPr lang="en-US" sz="1100" b="1" i="0" u="none" strike="noStrike" cap="none" spc="0" dirty="0" err="1">
                <a:solidFill>
                  <a:srgbClr val="000000"/>
                </a:solidFill>
                <a:latin typeface="Arial"/>
                <a:ea typeface="Arial"/>
                <a:cs typeface="Arial"/>
              </a:rPr>
              <a:t>élèves</a:t>
            </a:r>
            <a:r>
              <a:rPr lang="en-US" sz="1100" b="1" i="0" u="none" strike="noStrike" cap="none" spc="0" dirty="0">
                <a:solidFill>
                  <a:srgbClr val="000000"/>
                </a:solidFill>
                <a:latin typeface="Arial"/>
                <a:ea typeface="Arial"/>
                <a:cs typeface="Arial"/>
              </a:rPr>
              <a:t>, actions à </a:t>
            </a:r>
            <a:r>
              <a:rPr lang="en-US" sz="1100" b="1" i="0" u="none" strike="noStrike" cap="none" spc="0" dirty="0" err="1">
                <a:solidFill>
                  <a:srgbClr val="000000"/>
                </a:solidFill>
                <a:latin typeface="Arial"/>
                <a:ea typeface="Arial"/>
                <a:cs typeface="Arial"/>
              </a:rPr>
              <a:t>accomplir</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etc</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comme</a:t>
            </a:r>
            <a:r>
              <a:rPr lang="en-US" sz="1100" b="1" i="0" u="none" strike="noStrike" cap="none" spc="0" dirty="0">
                <a:solidFill>
                  <a:srgbClr val="000000"/>
                </a:solidFill>
                <a:latin typeface="Arial"/>
                <a:ea typeface="Arial"/>
                <a:cs typeface="Arial"/>
              </a:rPr>
              <a:t> dans un jeu vidéo.) et </a:t>
            </a:r>
            <a:r>
              <a:rPr lang="en-US" sz="1100" b="1" i="0" u="none" strike="noStrike" cap="none" spc="0" dirty="0" err="1">
                <a:solidFill>
                  <a:srgbClr val="000000"/>
                </a:solidFill>
                <a:latin typeface="Arial"/>
                <a:ea typeface="Arial"/>
                <a:cs typeface="Arial"/>
              </a:rPr>
              <a:t>d’artéfacts</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système</a:t>
            </a:r>
            <a:r>
              <a:rPr lang="en-US" sz="1100" b="1" i="0" u="none" strike="noStrike" cap="none" spc="0" dirty="0">
                <a:solidFill>
                  <a:srgbClr val="000000"/>
                </a:solidFill>
                <a:latin typeface="Arial"/>
                <a:ea typeface="Arial"/>
                <a:cs typeface="Arial"/>
              </a:rPr>
              <a:t> de points, </a:t>
            </a:r>
            <a:r>
              <a:rPr lang="en-US" sz="1100" b="1" i="0" u="none" strike="noStrike" cap="none" spc="0" dirty="0" err="1">
                <a:solidFill>
                  <a:srgbClr val="000000"/>
                </a:solidFill>
                <a:latin typeface="Arial"/>
                <a:ea typeface="Arial"/>
                <a:cs typeface="Arial"/>
              </a:rPr>
              <a:t>objets</a:t>
            </a:r>
            <a:r>
              <a:rPr lang="en-US" sz="1100" b="1" i="0" u="none" strike="noStrike" cap="none" spc="0" dirty="0">
                <a:solidFill>
                  <a:srgbClr val="000000"/>
                </a:solidFill>
                <a:latin typeface="Arial"/>
                <a:ea typeface="Arial"/>
                <a:cs typeface="Arial"/>
              </a:rPr>
              <a:t> servant au jeu, </a:t>
            </a:r>
            <a:r>
              <a:rPr lang="en-US" sz="1100" b="1" i="0" u="none" strike="noStrike" cap="none" spc="0" dirty="0" err="1">
                <a:solidFill>
                  <a:srgbClr val="000000"/>
                </a:solidFill>
                <a:latin typeface="Arial"/>
                <a:ea typeface="Arial"/>
                <a:cs typeface="Arial"/>
              </a:rPr>
              <a:t>récompenses</a:t>
            </a:r>
            <a:r>
              <a:rPr lang="en-US" sz="1100" b="1" i="0" u="none" strike="noStrike" cap="none" spc="0" dirty="0">
                <a:solidFill>
                  <a:srgbClr val="000000"/>
                </a:solidFill>
                <a:latin typeface="Arial"/>
                <a:ea typeface="Arial"/>
                <a:cs typeface="Arial"/>
              </a:rPr>
              <a:t>, etc.) </a:t>
            </a:r>
            <a:r>
              <a:rPr lang="en-US" sz="1100" b="1" i="0" u="none" strike="noStrike" cap="none" spc="0" dirty="0" err="1">
                <a:solidFill>
                  <a:srgbClr val="000000"/>
                </a:solidFill>
                <a:latin typeface="Arial"/>
                <a:ea typeface="Arial"/>
                <a:cs typeface="Arial"/>
              </a:rPr>
              <a:t>visant</a:t>
            </a:r>
            <a:r>
              <a:rPr lang="en-US" sz="1100" b="1" i="0" u="none" strike="noStrike" cap="none" spc="0" dirty="0">
                <a:solidFill>
                  <a:srgbClr val="000000"/>
                </a:solidFill>
                <a:latin typeface="Arial"/>
                <a:ea typeface="Arial"/>
                <a:cs typeface="Arial"/>
              </a:rPr>
              <a:t> à </a:t>
            </a:r>
            <a:r>
              <a:rPr lang="en-US" sz="1100" b="1" i="0" u="none" strike="noStrike" cap="none" spc="0" dirty="0" err="1">
                <a:solidFill>
                  <a:srgbClr val="000000"/>
                </a:solidFill>
                <a:latin typeface="Arial"/>
                <a:ea typeface="Arial"/>
                <a:cs typeface="Arial"/>
              </a:rPr>
              <a:t>ajouter</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une</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touche</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ludique</a:t>
            </a:r>
            <a:r>
              <a:rPr lang="en-US" sz="1100" b="1" i="0" u="none" strike="noStrike" cap="none" spc="0" dirty="0">
                <a:solidFill>
                  <a:srgbClr val="000000"/>
                </a:solidFill>
                <a:latin typeface="Arial"/>
                <a:ea typeface="Arial"/>
                <a:cs typeface="Arial"/>
              </a:rPr>
              <a:t> à </a:t>
            </a:r>
            <a:r>
              <a:rPr lang="en-US" sz="1100" b="1" i="0" u="none" strike="noStrike" cap="none" spc="0" dirty="0" err="1">
                <a:solidFill>
                  <a:srgbClr val="000000"/>
                </a:solidFill>
                <a:latin typeface="Arial"/>
                <a:ea typeface="Arial"/>
                <a:cs typeface="Arial"/>
              </a:rPr>
              <a:t>une</a:t>
            </a:r>
            <a:r>
              <a:rPr lang="en-US" sz="1100" b="1" i="0" u="none" strike="noStrike" cap="none" spc="0" dirty="0">
                <a:solidFill>
                  <a:srgbClr val="000000"/>
                </a:solidFill>
                <a:latin typeface="Arial"/>
                <a:ea typeface="Arial"/>
                <a:cs typeface="Arial"/>
              </a:rPr>
              <a:t> situation qui ne </a:t>
            </a:r>
            <a:r>
              <a:rPr lang="en-US" sz="1100" b="1" i="0" u="none" strike="noStrike" cap="none" spc="0" dirty="0" err="1">
                <a:solidFill>
                  <a:srgbClr val="000000"/>
                </a:solidFill>
                <a:latin typeface="Arial"/>
                <a:ea typeface="Arial"/>
                <a:cs typeface="Arial"/>
              </a:rPr>
              <a:t>l’est</a:t>
            </a:r>
            <a:r>
              <a:rPr lang="en-US" sz="1100" b="1" i="0" u="none" strike="noStrike" cap="none" spc="0" dirty="0">
                <a:solidFill>
                  <a:srgbClr val="000000"/>
                </a:solidFill>
                <a:latin typeface="Arial"/>
                <a:ea typeface="Arial"/>
                <a:cs typeface="Arial"/>
              </a:rPr>
              <a:t> pas </a:t>
            </a:r>
            <a:r>
              <a:rPr lang="en-US" sz="1100" b="1" i="0" u="none" strike="noStrike" cap="none" spc="0" dirty="0" err="1">
                <a:solidFill>
                  <a:srgbClr val="000000"/>
                </a:solidFill>
                <a:latin typeface="Arial"/>
                <a:ea typeface="Arial"/>
                <a:cs typeface="Arial"/>
              </a:rPr>
              <a:t>forcément</a:t>
            </a:r>
            <a:r>
              <a:rPr lang="en-US" sz="1100" b="1" i="0" u="none" strike="noStrike" cap="none" spc="0" dirty="0">
                <a:solidFill>
                  <a:srgbClr val="000000"/>
                </a:solidFill>
                <a:latin typeface="Arial"/>
                <a:ea typeface="Arial"/>
                <a:cs typeface="Arial"/>
              </a:rPr>
              <a:t> au </a:t>
            </a:r>
            <a:r>
              <a:rPr lang="en-US" sz="1100" b="1" i="0" u="none" strike="noStrike" cap="none" spc="0" dirty="0" err="1">
                <a:solidFill>
                  <a:srgbClr val="000000"/>
                </a:solidFill>
                <a:latin typeface="Arial"/>
                <a:ea typeface="Arial"/>
                <a:cs typeface="Arial"/>
              </a:rPr>
              <a:t>départ</a:t>
            </a:r>
            <a:r>
              <a:rPr lang="en-US" sz="1100" b="1" i="0" u="none" strike="noStrike" cap="none" spc="0" dirty="0">
                <a:solidFill>
                  <a:srgbClr val="000000"/>
                </a:solidFill>
                <a:latin typeface="Arial"/>
                <a:ea typeface="Arial"/>
                <a:cs typeface="Arial"/>
              </a:rPr>
              <a:t> » </a:t>
            </a:r>
            <a:r>
              <a:rPr lang="en-US" sz="1100" b="1" i="0" u="none" strike="noStrike" cap="none" spc="0" dirty="0" err="1">
                <a:solidFill>
                  <a:srgbClr val="000000"/>
                </a:solidFill>
                <a:latin typeface="Arial"/>
                <a:ea typeface="Arial"/>
                <a:cs typeface="Arial"/>
              </a:rPr>
              <a:t>Mikaël</a:t>
            </a:r>
            <a:r>
              <a:rPr lang="en-US" sz="1100" b="1" i="0" u="none" strike="noStrike" cap="none" spc="0" dirty="0">
                <a:solidFill>
                  <a:srgbClr val="000000"/>
                </a:solidFill>
                <a:latin typeface="Arial"/>
                <a:ea typeface="Arial"/>
                <a:cs typeface="Arial"/>
              </a:rPr>
              <a:t> Roberge, de </a:t>
            </a:r>
            <a:r>
              <a:rPr lang="en-US" sz="1100" b="1" i="0" u="none" strike="noStrike" cap="none" spc="0" dirty="0" err="1">
                <a:solidFill>
                  <a:srgbClr val="000000"/>
                </a:solidFill>
                <a:latin typeface="Arial"/>
                <a:ea typeface="Arial"/>
                <a:cs typeface="Arial"/>
              </a:rPr>
              <a:t>l’Université</a:t>
            </a:r>
            <a:r>
              <a:rPr lang="en-US" sz="1100" b="1" i="0" u="none" strike="noStrike" cap="none" spc="0" dirty="0">
                <a:solidFill>
                  <a:srgbClr val="000000"/>
                </a:solidFill>
                <a:latin typeface="Arial"/>
                <a:ea typeface="Arial"/>
                <a:cs typeface="Arial"/>
              </a:rPr>
              <a:t> de Sherbrooke.</a:t>
            </a:r>
            <a:endParaRPr sz="1100" b="1" i="0" u="none" strike="noStrike" cap="none" spc="0" dirty="0">
              <a:solidFill>
                <a:srgbClr val="000000"/>
              </a:solidFill>
              <a:latin typeface="Arial"/>
              <a:ea typeface="Arial"/>
              <a:cs typeface="Arial"/>
            </a:endParaRPr>
          </a:p>
          <a:p>
            <a:pPr>
              <a:defRPr/>
            </a:pPr>
            <a:endParaRPr lang="en-US" sz="1100" b="0" i="0" u="none" strike="noStrike" cap="none" spc="0" dirty="0">
              <a:solidFill>
                <a:srgbClr val="000000"/>
              </a:solidFill>
              <a:latin typeface="Arial"/>
              <a:ea typeface="Arial"/>
              <a:cs typeface="Arial"/>
            </a:endParaRPr>
          </a:p>
          <a:p>
            <a:pPr>
              <a:defRPr/>
            </a:pPr>
            <a:r>
              <a:rPr lang="en-US" sz="1100" b="1" i="0" u="none" strike="noStrike" cap="none" spc="0" dirty="0">
                <a:solidFill>
                  <a:srgbClr val="000000"/>
                </a:solidFill>
                <a:latin typeface="Arial"/>
                <a:ea typeface="Arial"/>
                <a:cs typeface="Arial"/>
              </a:rPr>
              <a:t>Ludicisation </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Ludiciser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l’apprentissage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le </a:t>
            </a:r>
            <a:r>
              <a:rPr lang="en-US" sz="1100" b="0" i="0" u="none" strike="noStrike" cap="none" spc="0" dirty="0" err="1">
                <a:solidFill>
                  <a:srgbClr val="000000"/>
                </a:solidFill>
                <a:latin typeface="Arial"/>
                <a:ea typeface="Arial"/>
                <a:cs typeface="Arial"/>
              </a:rPr>
              <a:t>rendre</a:t>
            </a:r>
            <a:r>
              <a:rPr lang="en-US" sz="1100" b="0" i="0" u="none" strike="noStrike" cap="none" spc="0" dirty="0">
                <a:solidFill>
                  <a:srgbClr val="000000"/>
                </a:solidFill>
                <a:latin typeface="Arial"/>
                <a:ea typeface="Arial"/>
                <a:cs typeface="Arial"/>
              </a:rPr>
              <a:t> plus </a:t>
            </a:r>
            <a:r>
              <a:rPr lang="en-US" sz="1100" b="0" i="0" u="none" strike="noStrike" cap="none" spc="0" dirty="0" err="1">
                <a:solidFill>
                  <a:srgbClr val="000000"/>
                </a:solidFill>
                <a:latin typeface="Arial"/>
                <a:ea typeface="Arial"/>
                <a:cs typeface="Arial"/>
              </a:rPr>
              <a:t>agréable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amusant</a:t>
            </a:r>
            <a:r>
              <a:rPr lang="en-US" sz="1100" b="0" i="0" u="none" strike="noStrike" cap="none" spc="0" dirty="0">
                <a:solidFill>
                  <a:srgbClr val="000000"/>
                </a:solidFill>
                <a:latin typeface="Arial"/>
                <a:ea typeface="Arial"/>
                <a:cs typeface="Arial"/>
              </a:rPr>
              <a:t> et </a:t>
            </a:r>
            <a:r>
              <a:rPr lang="en-US" sz="1100" b="0" i="0" u="none" strike="noStrike" cap="none" spc="0" dirty="0" err="1">
                <a:solidFill>
                  <a:srgbClr val="000000"/>
                </a:solidFill>
                <a:latin typeface="Arial"/>
                <a:ea typeface="Arial"/>
                <a:cs typeface="Arial"/>
              </a:rPr>
              <a:t>engageant</a:t>
            </a:r>
            <a:r>
              <a:rPr lang="en-US" sz="1100" b="0" i="0" u="none" strike="noStrike" cap="none" spc="0" dirty="0">
                <a:solidFill>
                  <a:srgbClr val="000000"/>
                </a:solidFill>
                <a:latin typeface="Arial"/>
                <a:ea typeface="Arial"/>
                <a:cs typeface="Arial"/>
              </a:rPr>
              <a:t> en </a:t>
            </a:r>
            <a:r>
              <a:rPr lang="en-US" sz="1100" b="0" i="0" u="none" strike="noStrike" cap="none" spc="0" dirty="0" err="1">
                <a:solidFill>
                  <a:srgbClr val="000000"/>
                </a:solidFill>
                <a:latin typeface="Arial"/>
                <a:ea typeface="Arial"/>
                <a:cs typeface="Arial"/>
              </a:rPr>
              <a:t>adoptant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une</a:t>
            </a:r>
            <a:r>
              <a:rPr lang="en-US" sz="1100" b="0" i="0" u="none" strike="noStrike" cap="none" spc="0" dirty="0">
                <a:solidFill>
                  <a:srgbClr val="000000"/>
                </a:solidFill>
                <a:latin typeface="Arial"/>
                <a:ea typeface="Arial"/>
                <a:cs typeface="Arial"/>
              </a:rPr>
              <a:t> attitude </a:t>
            </a:r>
            <a:r>
              <a:rPr lang="en-US" sz="1100" b="0" i="0" u="none" strike="noStrike" cap="none" spc="0" dirty="0" err="1">
                <a:solidFill>
                  <a:srgbClr val="000000"/>
                </a:solidFill>
                <a:latin typeface="Arial"/>
                <a:ea typeface="Arial"/>
                <a:cs typeface="Arial"/>
              </a:rPr>
              <a:t>ludique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Plutôt</a:t>
            </a:r>
            <a:r>
              <a:rPr lang="en-US" sz="1100" b="0" i="0" u="none" strike="noStrike" cap="none" spc="0" dirty="0">
                <a:solidFill>
                  <a:srgbClr val="000000"/>
                </a:solidFill>
                <a:latin typeface="Arial"/>
                <a:ea typeface="Arial"/>
                <a:cs typeface="Arial"/>
              </a:rPr>
              <a:t> que de se </a:t>
            </a:r>
            <a:r>
              <a:rPr lang="en-US" sz="1100" b="0" i="0" u="none" strike="noStrike" cap="none" spc="0" dirty="0" err="1">
                <a:solidFill>
                  <a:srgbClr val="000000"/>
                </a:solidFill>
                <a:latin typeface="Arial"/>
                <a:ea typeface="Arial"/>
                <a:cs typeface="Arial"/>
              </a:rPr>
              <a:t>concentrer</a:t>
            </a:r>
            <a:r>
              <a:rPr lang="en-US" sz="1100" b="0" i="0" u="none" strike="noStrike" cap="none" spc="0" dirty="0">
                <a:solidFill>
                  <a:srgbClr val="000000"/>
                </a:solidFill>
                <a:latin typeface="Arial"/>
                <a:ea typeface="Arial"/>
                <a:cs typeface="Arial"/>
              </a:rPr>
              <a:t> sur les mécanismes de </a:t>
            </a:r>
            <a:r>
              <a:rPr lang="en-US" sz="1100" b="0" i="0" u="none" strike="noStrike" cap="none" spc="0" dirty="0" err="1">
                <a:solidFill>
                  <a:srgbClr val="000000"/>
                </a:solidFill>
                <a:latin typeface="Arial"/>
                <a:ea typeface="Arial"/>
                <a:cs typeface="Arial"/>
              </a:rPr>
              <a:t>récompenses</a:t>
            </a:r>
            <a:r>
              <a:rPr lang="en-US" sz="1100" b="0" i="0" u="none" strike="noStrike" cap="none" spc="0" dirty="0">
                <a:solidFill>
                  <a:srgbClr val="000000"/>
                </a:solidFill>
                <a:latin typeface="Arial"/>
                <a:ea typeface="Arial"/>
                <a:cs typeface="Arial"/>
              </a:rPr>
              <a:t> du jeu , la </a:t>
            </a:r>
            <a:r>
              <a:rPr lang="en-US" sz="1100" b="0" i="0" u="none" strike="noStrike" cap="none" spc="0" dirty="0" err="1">
                <a:solidFill>
                  <a:srgbClr val="000000"/>
                </a:solidFill>
                <a:latin typeface="Arial"/>
                <a:ea typeface="Arial"/>
                <a:cs typeface="Arial"/>
              </a:rPr>
              <a:t>ludicisation</a:t>
            </a:r>
            <a:r>
              <a:rPr lang="en-US" sz="1100" b="0" i="0" u="none" strike="noStrike" cap="none" spc="0" dirty="0">
                <a:solidFill>
                  <a:srgbClr val="000000"/>
                </a:solidFill>
                <a:latin typeface="Arial"/>
                <a:ea typeface="Arial"/>
                <a:cs typeface="Arial"/>
              </a:rPr>
              <a:t> invite à </a:t>
            </a:r>
            <a:r>
              <a:rPr lang="en-US" sz="1100" b="0" i="0" u="none" strike="noStrike" cap="none" spc="0" dirty="0" err="1">
                <a:solidFill>
                  <a:srgbClr val="000000"/>
                </a:solidFill>
                <a:latin typeface="Arial"/>
                <a:ea typeface="Arial"/>
                <a:cs typeface="Arial"/>
              </a:rPr>
              <a:t>jouer</a:t>
            </a:r>
            <a:r>
              <a:rPr lang="en-US" sz="1100" b="0" i="0" u="none" strike="noStrike" cap="none" spc="0" dirty="0">
                <a:solidFill>
                  <a:srgbClr val="000000"/>
                </a:solidFill>
                <a:latin typeface="Arial"/>
                <a:ea typeface="Arial"/>
                <a:cs typeface="Arial"/>
              </a:rPr>
              <a:t> sur les </a:t>
            </a:r>
            <a:r>
              <a:rPr lang="en-US" sz="1100" b="0" i="0" u="none" strike="noStrike" cap="none" spc="0" dirty="0" err="1">
                <a:solidFill>
                  <a:srgbClr val="000000"/>
                </a:solidFill>
                <a:latin typeface="Arial"/>
                <a:ea typeface="Arial"/>
                <a:cs typeface="Arial"/>
              </a:rPr>
              <a:t>facteurs</a:t>
            </a:r>
            <a:r>
              <a:rPr lang="en-US" sz="1100" b="0" i="0" u="none" strike="noStrike" cap="none" spc="0" dirty="0">
                <a:solidFill>
                  <a:srgbClr val="000000"/>
                </a:solidFill>
                <a:latin typeface="Arial"/>
                <a:ea typeface="Arial"/>
                <a:cs typeface="Arial"/>
              </a:rPr>
              <a:t> de la motivation </a:t>
            </a:r>
            <a:r>
              <a:rPr lang="en-US" sz="1100" b="0" i="0" u="none" strike="noStrike" cap="none" spc="0" dirty="0" err="1">
                <a:solidFill>
                  <a:srgbClr val="000000"/>
                </a:solidFill>
                <a:latin typeface="Arial"/>
                <a:ea typeface="Arial"/>
                <a:cs typeface="Arial"/>
              </a:rPr>
              <a:t>humaine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stimulés</a:t>
            </a:r>
            <a:r>
              <a:rPr lang="en-US" sz="1100" b="0" i="0" u="none" strike="noStrike" cap="none" spc="0" dirty="0">
                <a:solidFill>
                  <a:srgbClr val="000000"/>
                </a:solidFill>
                <a:latin typeface="Arial"/>
                <a:ea typeface="Arial"/>
                <a:cs typeface="Arial"/>
              </a:rPr>
              <a:t> par le jeu</a:t>
            </a:r>
          </a:p>
          <a:p>
            <a:pPr>
              <a:defRPr/>
            </a:pPr>
            <a:endParaRPr lang="en-US"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dirty="0">
                <a:solidFill>
                  <a:srgbClr val="000000"/>
                </a:solidFill>
                <a:latin typeface="Arial"/>
                <a:ea typeface="Arial"/>
                <a:cs typeface="Arial"/>
              </a:rPr>
              <a:t>- Le mot interprétation est important dans la définition: on peut penser une activité comme ludique ce n'est pas pour autant que l'élève la considérera comme telle.</a:t>
            </a:r>
            <a:endParaRPr lang="en-US"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endParaRPr lang="fr-FR" sz="1100" b="1"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lang="fr-FR" sz="1100" b="1" i="0" u="none" strike="noStrike" cap="none" spc="0" dirty="0">
                <a:solidFill>
                  <a:srgbClr val="000000"/>
                </a:solidFill>
                <a:latin typeface="Arial"/>
                <a:ea typeface="Arial"/>
                <a:cs typeface="Arial"/>
              </a:rPr>
              <a:t>Petit focus sur cette question : le jeu est-il une ruse ?</a:t>
            </a:r>
          </a:p>
          <a:p>
            <a:pPr marL="139699" indent="0">
              <a:buClr>
                <a:srgbClr val="000000"/>
              </a:buClr>
              <a:buSzPts val="1400"/>
              <a:buFont typeface="Arial"/>
              <a:buNone/>
              <a:defRPr/>
            </a:pPr>
            <a:r>
              <a:rPr sz="1100" b="0" i="0" u="none" dirty="0">
                <a:solidFill>
                  <a:srgbClr val="000000"/>
                </a:solidFill>
                <a:latin typeface="Arial"/>
                <a:ea typeface="Arial"/>
                <a:cs typeface="Arial"/>
              </a:rPr>
              <a:t>Le jeu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depuis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longtemps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considéré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comme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ruse </a:t>
            </a:r>
            <a:r>
              <a:rPr sz="1100" b="0" i="0" u="none" dirty="0" err="1">
                <a:solidFill>
                  <a:srgbClr val="000000"/>
                </a:solidFill>
                <a:latin typeface="Arial"/>
                <a:ea typeface="Arial"/>
                <a:cs typeface="Arial"/>
              </a:rPr>
              <a:t>pédagogique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Mais</a:t>
            </a:r>
            <a:r>
              <a:rPr sz="1100" b="0" i="0" u="none" dirty="0">
                <a:solidFill>
                  <a:srgbClr val="000000"/>
                </a:solidFill>
                <a:latin typeface="Arial"/>
                <a:ea typeface="Arial"/>
                <a:cs typeface="Arial"/>
              </a:rPr>
              <a:t> avec </a:t>
            </a:r>
            <a:r>
              <a:rPr sz="1100" b="0" i="0" u="none" dirty="0" err="1">
                <a:solidFill>
                  <a:srgbClr val="000000"/>
                </a:solidFill>
                <a:latin typeface="Arial"/>
                <a:ea typeface="Arial"/>
                <a:cs typeface="Arial"/>
              </a:rPr>
              <a:t>cette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approche</a:t>
            </a:r>
            <a:r>
              <a:rPr sz="1100" b="0" i="0" u="none" dirty="0">
                <a:solidFill>
                  <a:srgbClr val="000000"/>
                </a:solidFill>
                <a:latin typeface="Arial"/>
                <a:ea typeface="Arial"/>
                <a:cs typeface="Arial"/>
              </a:rPr>
              <a:t> : il y a de </a:t>
            </a:r>
            <a:r>
              <a:rPr sz="1100" b="0" i="0" u="none" dirty="0" err="1">
                <a:solidFill>
                  <a:srgbClr val="000000"/>
                </a:solidFill>
                <a:latin typeface="Arial"/>
                <a:ea typeface="Arial"/>
                <a:cs typeface="Arial"/>
              </a:rPr>
              <a:t>grandes</a:t>
            </a:r>
            <a:r>
              <a:rPr sz="1100" b="0" i="0" u="none" dirty="0">
                <a:solidFill>
                  <a:srgbClr val="000000"/>
                </a:solidFill>
                <a:latin typeface="Arial"/>
                <a:ea typeface="Arial"/>
                <a:cs typeface="Arial"/>
              </a:rPr>
              <a:t> chances pour que le jeu </a:t>
            </a:r>
            <a:r>
              <a:rPr sz="1100" b="0" i="0" u="none" dirty="0" err="1">
                <a:solidFill>
                  <a:srgbClr val="000000"/>
                </a:solidFill>
                <a:latin typeface="Arial"/>
                <a:ea typeface="Arial"/>
                <a:cs typeface="Arial"/>
              </a:rPr>
              <a:t>perde</a:t>
            </a:r>
            <a:r>
              <a:rPr sz="1100" b="0" i="0" u="none" dirty="0">
                <a:solidFill>
                  <a:srgbClr val="000000"/>
                </a:solidFill>
                <a:latin typeface="Arial"/>
                <a:ea typeface="Arial"/>
                <a:cs typeface="Arial"/>
              </a:rPr>
              <a:t> de son </a:t>
            </a:r>
            <a:r>
              <a:rPr sz="1100" b="0" i="0" u="none" dirty="0" err="1">
                <a:solidFill>
                  <a:srgbClr val="000000"/>
                </a:solidFill>
                <a:latin typeface="Arial"/>
                <a:ea typeface="Arial"/>
                <a:cs typeface="Arial"/>
              </a:rPr>
              <a:t>intérêt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quand</a:t>
            </a:r>
            <a:r>
              <a:rPr sz="1100" b="0" i="0" u="none" dirty="0">
                <a:solidFill>
                  <a:srgbClr val="000000"/>
                </a:solidFill>
                <a:latin typeface="Arial"/>
                <a:ea typeface="Arial"/>
                <a:cs typeface="Arial"/>
              </a:rPr>
              <a:t> le </a:t>
            </a:r>
            <a:r>
              <a:rPr sz="1100" b="0" i="0" u="none" dirty="0" err="1">
                <a:solidFill>
                  <a:srgbClr val="000000"/>
                </a:solidFill>
                <a:latin typeface="Arial"/>
                <a:ea typeface="Arial"/>
                <a:cs typeface="Arial"/>
              </a:rPr>
              <a:t>joueur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réaliser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qu’en</a:t>
            </a:r>
            <a:r>
              <a:rPr sz="1100" b="0" i="0" u="none" dirty="0">
                <a:solidFill>
                  <a:srgbClr val="000000"/>
                </a:solidFill>
                <a:latin typeface="Arial"/>
                <a:ea typeface="Arial"/>
                <a:cs typeface="Arial"/>
              </a:rPr>
              <a:t> fait </a:t>
            </a:r>
            <a:r>
              <a:rPr sz="1100" b="0" i="0" u="none" dirty="0" err="1">
                <a:solidFill>
                  <a:srgbClr val="000000"/>
                </a:solidFill>
                <a:latin typeface="Arial"/>
                <a:ea typeface="Arial"/>
                <a:cs typeface="Arial"/>
              </a:rPr>
              <a:t>l'activité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lui</a:t>
            </a:r>
            <a:r>
              <a:rPr sz="1100" b="0" i="0" u="none" dirty="0">
                <a:solidFill>
                  <a:srgbClr val="000000"/>
                </a:solidFill>
                <a:latin typeface="Arial"/>
                <a:ea typeface="Arial"/>
                <a:cs typeface="Arial"/>
              </a:rPr>
              <a:t> propose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simplement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activité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scolaire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déguisé</a:t>
            </a:r>
            <a:r>
              <a:rPr sz="1100" b="0" i="0" u="none" dirty="0">
                <a:solidFill>
                  <a:srgbClr val="000000"/>
                </a:solidFill>
                <a:latin typeface="Arial"/>
                <a:ea typeface="Arial"/>
                <a:cs typeface="Arial"/>
              </a:rPr>
              <a:t> en jeu</a:t>
            </a:r>
          </a:p>
          <a:p>
            <a:pPr marL="139699" indent="0">
              <a:buClr>
                <a:srgbClr val="000000"/>
              </a:buClr>
              <a:buSzPts val="1400"/>
              <a:buFont typeface="Arial"/>
              <a:buNone/>
              <a:defRPr/>
            </a:pPr>
            <a:r>
              <a:rPr sz="1100" b="0" i="0" u="none" dirty="0">
                <a:solidFill>
                  <a:srgbClr val="000000"/>
                </a:solidFill>
                <a:latin typeface="Arial"/>
                <a:ea typeface="Arial"/>
                <a:cs typeface="Arial"/>
              </a:rPr>
              <a:t>Ca </a:t>
            </a:r>
            <a:r>
              <a:rPr sz="1100" b="0" i="0" u="none" dirty="0" err="1">
                <a:solidFill>
                  <a:srgbClr val="000000"/>
                </a:solidFill>
                <a:latin typeface="Arial"/>
                <a:ea typeface="Arial"/>
                <a:cs typeface="Arial"/>
              </a:rPr>
              <a:t>veut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donc</a:t>
            </a:r>
            <a:r>
              <a:rPr sz="1100" b="0" i="0" u="none" dirty="0">
                <a:solidFill>
                  <a:srgbClr val="000000"/>
                </a:solidFill>
                <a:latin typeface="Arial"/>
                <a:ea typeface="Arial"/>
                <a:cs typeface="Arial"/>
              </a:rPr>
              <a:t> dire que la manière </a:t>
            </a:r>
            <a:r>
              <a:rPr sz="1100" b="0" i="0" u="none" dirty="0" err="1">
                <a:solidFill>
                  <a:srgbClr val="000000"/>
                </a:solidFill>
                <a:latin typeface="Arial"/>
                <a:ea typeface="Arial"/>
                <a:cs typeface="Arial"/>
              </a:rPr>
              <a:t>dont</a:t>
            </a:r>
            <a:r>
              <a:rPr sz="1100" b="0" i="0" u="none" dirty="0">
                <a:solidFill>
                  <a:srgbClr val="000000"/>
                </a:solidFill>
                <a:latin typeface="Arial"/>
                <a:ea typeface="Arial"/>
                <a:cs typeface="Arial"/>
              </a:rPr>
              <a:t> on </a:t>
            </a:r>
            <a:r>
              <a:rPr sz="1100" b="0" i="0" u="none" dirty="0" err="1">
                <a:solidFill>
                  <a:srgbClr val="000000"/>
                </a:solidFill>
                <a:latin typeface="Arial"/>
                <a:ea typeface="Arial"/>
                <a:cs typeface="Arial"/>
              </a:rPr>
              <a:t>intègre</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contenus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d'apprentissages</a:t>
            </a:r>
            <a:r>
              <a:rPr sz="1100" b="0" i="0" u="none" dirty="0">
                <a:solidFill>
                  <a:srgbClr val="000000"/>
                </a:solidFill>
                <a:latin typeface="Arial"/>
                <a:ea typeface="Arial"/>
                <a:cs typeface="Arial"/>
              </a:rPr>
              <a:t> dans le jeu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question </a:t>
            </a:r>
            <a:r>
              <a:rPr sz="1100" b="0" i="0" u="none" dirty="0" err="1">
                <a:solidFill>
                  <a:srgbClr val="000000"/>
                </a:solidFill>
                <a:latin typeface="Arial"/>
                <a:ea typeface="Arial"/>
                <a:cs typeface="Arial"/>
              </a:rPr>
              <a:t>très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complexe</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ça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souvent</a:t>
            </a:r>
            <a:r>
              <a:rPr sz="1100" b="0" i="0" u="none" dirty="0">
                <a:solidFill>
                  <a:srgbClr val="000000"/>
                </a:solidFill>
                <a:latin typeface="Arial"/>
                <a:ea typeface="Arial"/>
                <a:cs typeface="Arial"/>
              </a:rPr>
              <a:t> passer par la conception </a:t>
            </a:r>
            <a:r>
              <a:rPr sz="1100" b="0" i="0" u="none" dirty="0" err="1">
                <a:solidFill>
                  <a:srgbClr val="000000"/>
                </a:solidFill>
                <a:latin typeface="Arial"/>
                <a:ea typeface="Arial"/>
                <a:cs typeface="Arial"/>
              </a:rPr>
              <a:t>d'une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métaphore</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partir</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contenus</a:t>
            </a:r>
            <a:r>
              <a:rPr sz="1100" b="0" i="0" u="none" dirty="0">
                <a:solidFill>
                  <a:srgbClr val="000000"/>
                </a:solidFill>
                <a:latin typeface="Arial"/>
                <a:ea typeface="Arial"/>
                <a:cs typeface="Arial"/>
              </a:rPr>
              <a:t>.</a:t>
            </a: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lang="en-US" sz="1100" b="0" i="0" u="none" strike="noStrike" cap="none" spc="0" dirty="0">
                <a:solidFill>
                  <a:srgbClr val="000000"/>
                </a:solidFill>
                <a:latin typeface="Arial"/>
                <a:ea typeface="Arial"/>
                <a:cs typeface="Arial"/>
              </a:rPr>
              <a:t>La ludification a </a:t>
            </a:r>
            <a:r>
              <a:rPr lang="en-US" sz="1100" b="0" i="0" u="none" strike="noStrike" cap="none" spc="0" dirty="0" err="1">
                <a:solidFill>
                  <a:srgbClr val="000000"/>
                </a:solidFill>
                <a:latin typeface="Arial"/>
                <a:ea typeface="Arial"/>
                <a:cs typeface="Arial"/>
              </a:rPr>
              <a:t>pu</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apparaître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comme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une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expérience</a:t>
            </a:r>
            <a:r>
              <a:rPr lang="en-US" sz="1100" b="0" i="0" u="none" strike="noStrike" cap="none" spc="0" dirty="0">
                <a:solidFill>
                  <a:srgbClr val="000000"/>
                </a:solidFill>
                <a:latin typeface="Arial"/>
                <a:ea typeface="Arial"/>
                <a:cs typeface="Arial"/>
              </a:rPr>
              <a:t> des plus complexes à </a:t>
            </a:r>
            <a:r>
              <a:rPr lang="en-US" sz="1100" b="0" i="0" u="none" strike="noStrike" cap="none" spc="0" dirty="0" err="1">
                <a:solidFill>
                  <a:srgbClr val="000000"/>
                </a:solidFill>
                <a:latin typeface="Arial"/>
                <a:ea typeface="Arial"/>
                <a:cs typeface="Arial"/>
              </a:rPr>
              <a:t>mettre</a:t>
            </a:r>
            <a:r>
              <a:rPr lang="en-US" sz="1100" b="0" i="0" u="none" strike="noStrike" cap="none" spc="0" dirty="0">
                <a:solidFill>
                  <a:srgbClr val="000000"/>
                </a:solidFill>
                <a:latin typeface="Arial"/>
                <a:ea typeface="Arial"/>
                <a:cs typeface="Arial"/>
              </a:rPr>
              <a:t> en place pour </a:t>
            </a:r>
            <a:r>
              <a:rPr lang="en-US" sz="1100" b="0" i="0" u="none" strike="noStrike" cap="none" spc="0" dirty="0" err="1">
                <a:solidFill>
                  <a:srgbClr val="000000"/>
                </a:solidFill>
                <a:latin typeface="Arial"/>
                <a:ea typeface="Arial"/>
                <a:cs typeface="Arial"/>
              </a:rPr>
              <a:t>certains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enseignants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parce</a:t>
            </a:r>
            <a:r>
              <a:rPr lang="en-US" sz="1100" b="0" i="0" u="none" strike="noStrike" cap="none" spc="0" dirty="0">
                <a:solidFill>
                  <a:srgbClr val="000000"/>
                </a:solidFill>
                <a:latin typeface="Arial"/>
                <a:ea typeface="Arial"/>
                <a:cs typeface="Arial"/>
              </a:rPr>
              <a:t> que les </a:t>
            </a:r>
            <a:r>
              <a:rPr lang="en-US" sz="1100" b="0" i="0" u="none" strike="noStrike" cap="none" spc="0" dirty="0" err="1">
                <a:solidFill>
                  <a:srgbClr val="000000"/>
                </a:solidFill>
                <a:latin typeface="Arial"/>
                <a:ea typeface="Arial"/>
                <a:cs typeface="Arial"/>
              </a:rPr>
              <a:t>chercheurs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ont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tenté</a:t>
            </a:r>
            <a:r>
              <a:rPr lang="en-US" sz="1100" b="0" i="0" u="none" strike="noStrike" cap="none" spc="0" dirty="0">
                <a:solidFill>
                  <a:srgbClr val="000000"/>
                </a:solidFill>
                <a:latin typeface="Arial"/>
                <a:ea typeface="Arial"/>
                <a:cs typeface="Arial"/>
              </a:rPr>
              <a:t> beaucoup </a:t>
            </a:r>
            <a:r>
              <a:rPr lang="en-US" sz="1100" b="0" i="0" u="none" strike="noStrike" cap="none" spc="0" dirty="0" err="1">
                <a:solidFill>
                  <a:srgbClr val="000000"/>
                </a:solidFill>
                <a:latin typeface="Arial"/>
                <a:ea typeface="Arial"/>
                <a:cs typeface="Arial"/>
              </a:rPr>
              <a:t>d'initiatives</a:t>
            </a:r>
            <a:r>
              <a:rPr lang="en-US" sz="1100" b="0" i="0" u="none" strike="noStrike" cap="none" spc="0" dirty="0">
                <a:solidFill>
                  <a:srgbClr val="000000"/>
                </a:solidFill>
                <a:latin typeface="Arial"/>
                <a:ea typeface="Arial"/>
                <a:cs typeface="Arial"/>
              </a:rPr>
              <a:t> pour en </a:t>
            </a:r>
            <a:r>
              <a:rPr lang="en-US" sz="1100" b="0" i="0" u="none" strike="noStrike" cap="none" spc="0" dirty="0" err="1">
                <a:solidFill>
                  <a:srgbClr val="000000"/>
                </a:solidFill>
                <a:latin typeface="Arial"/>
                <a:ea typeface="Arial"/>
                <a:cs typeface="Arial"/>
              </a:rPr>
              <a:t>montrer</a:t>
            </a:r>
            <a:r>
              <a:rPr lang="en-US" sz="1100" b="0" i="0" u="none" strike="noStrike" cap="none" spc="0" dirty="0">
                <a:solidFill>
                  <a:srgbClr val="000000"/>
                </a:solidFill>
                <a:latin typeface="Arial"/>
                <a:ea typeface="Arial"/>
                <a:cs typeface="Arial"/>
              </a:rPr>
              <a:t> les </a:t>
            </a:r>
            <a:r>
              <a:rPr lang="en-US" sz="1100" b="0" i="0" u="none" strike="noStrike" cap="none" spc="0" dirty="0" err="1">
                <a:solidFill>
                  <a:srgbClr val="000000"/>
                </a:solidFill>
                <a:latin typeface="Arial"/>
                <a:ea typeface="Arial"/>
                <a:cs typeface="Arial"/>
              </a:rPr>
              <a:t>bienfaits</a:t>
            </a:r>
            <a:r>
              <a:rPr lang="en-US" sz="1100" b="0" i="0" u="none" strike="noStrike" cap="none" spc="0" dirty="0">
                <a:solidFill>
                  <a:srgbClr val="000000"/>
                </a:solidFill>
                <a:latin typeface="Arial"/>
                <a:ea typeface="Arial"/>
                <a:cs typeface="Arial"/>
              </a:rPr>
              <a:t>. Pour </a:t>
            </a:r>
            <a:r>
              <a:rPr lang="en-US" sz="1100" b="0" i="0" u="none" strike="noStrike" cap="none" spc="0" dirty="0" err="1">
                <a:solidFill>
                  <a:srgbClr val="000000"/>
                </a:solidFill>
                <a:latin typeface="Arial"/>
                <a:ea typeface="Arial"/>
                <a:cs typeface="Arial"/>
              </a:rPr>
              <a:t>d’autres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elle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semble</a:t>
            </a:r>
            <a:r>
              <a:rPr lang="en-US" sz="1100" b="0" i="0" u="none" strike="noStrike" cap="none" spc="0" dirty="0">
                <a:solidFill>
                  <a:srgbClr val="000000"/>
                </a:solidFill>
                <a:latin typeface="Arial"/>
                <a:ea typeface="Arial"/>
                <a:cs typeface="Arial"/>
              </a:rPr>
              <a:t> futile à cause de l'« amusement » </a:t>
            </a:r>
            <a:r>
              <a:rPr lang="en-US" sz="1100" b="0" i="0" u="none" strike="noStrike" cap="none" spc="0" dirty="0" err="1">
                <a:solidFill>
                  <a:srgbClr val="000000"/>
                </a:solidFill>
                <a:latin typeface="Arial"/>
                <a:ea typeface="Arial"/>
                <a:cs typeface="Arial"/>
              </a:rPr>
              <a:t>associé</a:t>
            </a:r>
            <a:r>
              <a:rPr lang="en-US" sz="1100" b="0" i="0" u="none" strike="noStrike" cap="none" spc="0" dirty="0">
                <a:solidFill>
                  <a:srgbClr val="000000"/>
                </a:solidFill>
                <a:latin typeface="Arial"/>
                <a:ea typeface="Arial"/>
                <a:cs typeface="Arial"/>
              </a:rPr>
              <a:t> au jeu. </a:t>
            </a:r>
          </a:p>
          <a:p>
            <a:pPr marL="139699" indent="0">
              <a:buClr>
                <a:srgbClr val="000000"/>
              </a:buClr>
              <a:buSzPts val="1400"/>
              <a:buFont typeface="Arial"/>
              <a:buNone/>
              <a:defRPr/>
            </a:pP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donc</a:t>
            </a:r>
            <a:r>
              <a:rPr lang="en-US" sz="1100" b="0" i="0" u="none" strike="noStrike" cap="none" spc="0" dirty="0">
                <a:solidFill>
                  <a:srgbClr val="000000"/>
                </a:solidFill>
                <a:latin typeface="Arial"/>
                <a:ea typeface="Arial"/>
                <a:cs typeface="Arial"/>
              </a:rPr>
              <a:t> pour </a:t>
            </a:r>
            <a:r>
              <a:rPr lang="en-US" sz="1100" b="0" i="0" u="none" strike="noStrike" cap="none" spc="0" dirty="0" err="1">
                <a:solidFill>
                  <a:srgbClr val="000000"/>
                </a:solidFill>
                <a:latin typeface="Arial"/>
                <a:ea typeface="Arial"/>
                <a:cs typeface="Arial"/>
              </a:rPr>
              <a:t>s’éloigner</a:t>
            </a:r>
            <a:r>
              <a:rPr lang="en-US" sz="1100" b="0" i="0" u="none" strike="noStrike" cap="none" spc="0" dirty="0">
                <a:solidFill>
                  <a:srgbClr val="000000"/>
                </a:solidFill>
                <a:latin typeface="Arial"/>
                <a:ea typeface="Arial"/>
                <a:cs typeface="Arial"/>
              </a:rPr>
              <a:t> de la « </a:t>
            </a:r>
            <a:r>
              <a:rPr lang="en-US" sz="1100" b="0" i="0" u="none" strike="noStrike" cap="none" spc="0" dirty="0" err="1">
                <a:solidFill>
                  <a:srgbClr val="000000"/>
                </a:solidFill>
                <a:latin typeface="Arial"/>
                <a:ea typeface="Arial"/>
                <a:cs typeface="Arial"/>
              </a:rPr>
              <a:t>mauvaise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réputation</a:t>
            </a:r>
            <a:r>
              <a:rPr lang="en-US" sz="1100" b="0" i="0" u="none" strike="noStrike" cap="none" spc="0" dirty="0">
                <a:solidFill>
                  <a:srgbClr val="000000"/>
                </a:solidFill>
                <a:latin typeface="Arial"/>
                <a:ea typeface="Arial"/>
                <a:cs typeface="Arial"/>
              </a:rPr>
              <a:t> » </a:t>
            </a:r>
            <a:r>
              <a:rPr lang="en-US" sz="1100" b="0" i="0" u="none" strike="noStrike" cap="none" spc="0" dirty="0" err="1">
                <a:solidFill>
                  <a:srgbClr val="000000"/>
                </a:solidFill>
                <a:latin typeface="Arial"/>
                <a:ea typeface="Arial"/>
                <a:cs typeface="Arial"/>
              </a:rPr>
              <a:t>qu’a</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pu</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avoir</a:t>
            </a:r>
            <a:r>
              <a:rPr lang="en-US" sz="1100" b="0" i="0" u="none" strike="noStrike" cap="none" spc="0" dirty="0">
                <a:solidFill>
                  <a:srgbClr val="000000"/>
                </a:solidFill>
                <a:latin typeface="Arial"/>
                <a:ea typeface="Arial"/>
                <a:cs typeface="Arial"/>
              </a:rPr>
              <a:t> le 1er </a:t>
            </a:r>
            <a:r>
              <a:rPr lang="en-US" sz="1100" b="0" i="0" u="none" strike="noStrike" cap="none" spc="0" dirty="0" err="1">
                <a:solidFill>
                  <a:srgbClr val="000000"/>
                </a:solidFill>
                <a:latin typeface="Arial"/>
                <a:ea typeface="Arial"/>
                <a:cs typeface="Arial"/>
              </a:rPr>
              <a:t>terme</a:t>
            </a:r>
            <a:r>
              <a:rPr lang="en-US" sz="1100" b="0" i="0" u="none" strike="noStrike" cap="none" spc="0" dirty="0">
                <a:solidFill>
                  <a:srgbClr val="000000"/>
                </a:solidFill>
                <a:latin typeface="Arial"/>
                <a:ea typeface="Arial"/>
                <a:cs typeface="Arial"/>
              </a:rPr>
              <a:t> ludification que le mot </a:t>
            </a:r>
            <a:r>
              <a:rPr lang="en-US" sz="1100" b="1" i="0" u="none" strike="noStrike" cap="none" spc="0" dirty="0" err="1">
                <a:solidFill>
                  <a:srgbClr val="000000"/>
                </a:solidFill>
                <a:latin typeface="Arial"/>
                <a:ea typeface="Arial"/>
                <a:cs typeface="Arial"/>
              </a:rPr>
              <a:t>ludicisation</a:t>
            </a:r>
            <a:r>
              <a:rPr lang="en-US" sz="1100" b="1"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est</a:t>
            </a:r>
            <a:r>
              <a:rPr lang="en-US" sz="1100" b="0" i="0" u="none" strike="noStrike" cap="none" spc="0" dirty="0">
                <a:solidFill>
                  <a:srgbClr val="000000"/>
                </a:solidFill>
                <a:latin typeface="Arial"/>
                <a:ea typeface="Arial"/>
                <a:cs typeface="Arial"/>
              </a:rPr>
              <a:t> de plus en plus </a:t>
            </a:r>
            <a:r>
              <a:rPr lang="en-US" sz="1100" b="0" i="0" u="none" strike="noStrike" cap="none" spc="0" dirty="0" err="1">
                <a:solidFill>
                  <a:srgbClr val="000000"/>
                </a:solidFill>
                <a:latin typeface="Arial"/>
                <a:ea typeface="Arial"/>
                <a:cs typeface="Arial"/>
              </a:rPr>
              <a:t>employé</a:t>
            </a:r>
            <a:r>
              <a:rPr lang="en-US" sz="1100" b="0" i="0" u="none" strike="noStrike" cap="none" spc="0" dirty="0">
                <a:solidFill>
                  <a:srgbClr val="000000"/>
                </a:solidFill>
                <a:latin typeface="Arial"/>
                <a:ea typeface="Arial"/>
                <a:cs typeface="Arial"/>
              </a:rPr>
              <a:t>. Il a </a:t>
            </a:r>
            <a:r>
              <a:rPr lang="en-US" sz="1100" b="0" i="0" u="none" strike="noStrike" cap="none" spc="0" dirty="0" err="1">
                <a:solidFill>
                  <a:srgbClr val="000000"/>
                </a:solidFill>
                <a:latin typeface="Arial"/>
                <a:ea typeface="Arial"/>
                <a:cs typeface="Arial"/>
              </a:rPr>
              <a:t>aussi</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l'avantage</a:t>
            </a:r>
            <a:r>
              <a:rPr lang="en-US" sz="1100" b="0" i="0" u="none" strike="noStrike" cap="none" spc="0" dirty="0">
                <a:solidFill>
                  <a:srgbClr val="000000"/>
                </a:solidFill>
                <a:latin typeface="Arial"/>
                <a:ea typeface="Arial"/>
                <a:cs typeface="Arial"/>
              </a:rPr>
              <a:t> de faire </a:t>
            </a:r>
            <a:r>
              <a:rPr lang="en-US" sz="1100" b="0" i="0" u="none" strike="noStrike" cap="none" spc="0" dirty="0" err="1">
                <a:solidFill>
                  <a:srgbClr val="000000"/>
                </a:solidFill>
                <a:latin typeface="Arial"/>
                <a:ea typeface="Arial"/>
                <a:cs typeface="Arial"/>
              </a:rPr>
              <a:t>davantage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référence</a:t>
            </a:r>
            <a:r>
              <a:rPr lang="en-US" sz="1100" b="0" i="0" u="none" strike="noStrike" cap="none" spc="0" dirty="0">
                <a:solidFill>
                  <a:srgbClr val="000000"/>
                </a:solidFill>
                <a:latin typeface="Arial"/>
                <a:ea typeface="Arial"/>
                <a:cs typeface="Arial"/>
              </a:rPr>
              <a:t> au fait de </a:t>
            </a:r>
            <a:r>
              <a:rPr lang="en-US" sz="1100" b="0" i="0" u="none" strike="noStrike" cap="none" spc="0" dirty="0" err="1">
                <a:solidFill>
                  <a:srgbClr val="000000"/>
                </a:solidFill>
                <a:latin typeface="Arial"/>
                <a:ea typeface="Arial"/>
                <a:cs typeface="Arial"/>
              </a:rPr>
              <a:t>rendre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l’apprentissage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ludique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plutôt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qu’à</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celui</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d’intégrer</a:t>
            </a:r>
            <a:r>
              <a:rPr lang="en-US" sz="1100" b="0" i="0" u="none" strike="noStrike" cap="none" spc="0" dirty="0">
                <a:solidFill>
                  <a:srgbClr val="000000"/>
                </a:solidFill>
                <a:latin typeface="Arial"/>
                <a:ea typeface="Arial"/>
                <a:cs typeface="Arial"/>
              </a:rPr>
              <a:t> des mécanismes de jeu à </a:t>
            </a:r>
            <a:r>
              <a:rPr lang="en-US" sz="1100" b="0" i="0" u="none" strike="noStrike" cap="none" spc="0" dirty="0" err="1">
                <a:solidFill>
                  <a:srgbClr val="000000"/>
                </a:solidFill>
                <a:latin typeface="Arial"/>
                <a:ea typeface="Arial"/>
                <a:cs typeface="Arial"/>
              </a:rPr>
              <a:t>l’enseignement</a:t>
            </a:r>
            <a:r>
              <a:rPr lang="en-US" sz="1100" b="0" i="0" u="none" strike="noStrike" cap="none" spc="0" dirty="0">
                <a:solidFill>
                  <a:srgbClr val="000000"/>
                </a:solidFill>
                <a:latin typeface="Arial"/>
                <a:ea typeface="Arial"/>
                <a:cs typeface="Arial"/>
              </a:rPr>
              <a:t>.</a:t>
            </a:r>
            <a:r>
              <a:rPr sz="1100" b="0" i="0" u="none" dirty="0">
                <a:solidFill>
                  <a:srgbClr val="000000"/>
                </a:solidFill>
                <a:latin typeface="Arial"/>
                <a:ea typeface="Arial"/>
                <a:cs typeface="Arial"/>
              </a:rPr>
              <a:t> </a:t>
            </a:r>
          </a:p>
          <a:p>
            <a:pPr marL="139699" indent="0">
              <a:buClr>
                <a:srgbClr val="000000"/>
              </a:buClr>
              <a:buSzPts val="1400"/>
              <a:buFont typeface="Arial"/>
              <a:buNone/>
              <a:defRPr/>
            </a:pPr>
            <a:r>
              <a:rPr sz="1100" b="1" i="0" u="none" dirty="0" err="1">
                <a:solidFill>
                  <a:srgbClr val="000000"/>
                </a:solidFill>
                <a:latin typeface="Arial"/>
                <a:ea typeface="Arial"/>
                <a:cs typeface="Arial"/>
              </a:rPr>
              <a:t>Finalement</a:t>
            </a:r>
            <a:r>
              <a:rPr sz="1100" b="1" i="0" u="none" dirty="0">
                <a:solidFill>
                  <a:srgbClr val="000000"/>
                </a:solidFill>
                <a:latin typeface="Arial"/>
                <a:ea typeface="Arial"/>
                <a:cs typeface="Arial"/>
              </a:rPr>
              <a:t>, il </a:t>
            </a:r>
            <a:r>
              <a:rPr sz="1100" b="1" i="0" u="none" dirty="0" err="1">
                <a:solidFill>
                  <a:srgbClr val="000000"/>
                </a:solidFill>
                <a:latin typeface="Arial"/>
                <a:ea typeface="Arial"/>
                <a:cs typeface="Arial"/>
              </a:rPr>
              <a:t>permet</a:t>
            </a:r>
            <a:r>
              <a:rPr sz="1100" b="1" i="0" u="none" dirty="0">
                <a:solidFill>
                  <a:srgbClr val="000000"/>
                </a:solidFill>
                <a:latin typeface="Arial"/>
                <a:ea typeface="Arial"/>
                <a:cs typeface="Arial"/>
              </a:rPr>
              <a:t> à </a:t>
            </a:r>
            <a:r>
              <a:rPr sz="1100" b="1" i="0" u="none" dirty="0" err="1">
                <a:solidFill>
                  <a:srgbClr val="000000"/>
                </a:solidFill>
                <a:latin typeface="Arial"/>
                <a:ea typeface="Arial"/>
                <a:cs typeface="Arial"/>
              </a:rPr>
              <a:t>l'enseignant</a:t>
            </a:r>
            <a:r>
              <a:rPr sz="1100" b="1" i="0" u="none" dirty="0">
                <a:solidFill>
                  <a:srgbClr val="000000"/>
                </a:solidFill>
                <a:latin typeface="Arial"/>
                <a:ea typeface="Arial"/>
                <a:cs typeface="Arial"/>
              </a:rPr>
              <a:t> de </a:t>
            </a:r>
            <a:r>
              <a:rPr sz="1100" b="1" i="0" u="none" dirty="0" err="1">
                <a:solidFill>
                  <a:srgbClr val="000000"/>
                </a:solidFill>
                <a:latin typeface="Arial"/>
                <a:ea typeface="Arial"/>
                <a:cs typeface="Arial"/>
              </a:rPr>
              <a:t>mettre</a:t>
            </a:r>
            <a:r>
              <a:rPr sz="1100" b="1" i="0" u="none" dirty="0">
                <a:solidFill>
                  <a:srgbClr val="000000"/>
                </a:solidFill>
                <a:latin typeface="Arial"/>
                <a:ea typeface="Arial"/>
                <a:cs typeface="Arial"/>
              </a:rPr>
              <a:t> en oeuvre son expertise et </a:t>
            </a:r>
            <a:r>
              <a:rPr sz="1100" b="1" i="0" u="none" dirty="0" err="1">
                <a:solidFill>
                  <a:srgbClr val="000000"/>
                </a:solidFill>
                <a:latin typeface="Arial"/>
                <a:ea typeface="Arial"/>
                <a:cs typeface="Arial"/>
              </a:rPr>
              <a:t>sa</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connaissance</a:t>
            </a:r>
            <a:r>
              <a:rPr sz="1100" b="1" i="0" u="none" dirty="0">
                <a:solidFill>
                  <a:srgbClr val="000000"/>
                </a:solidFill>
                <a:latin typeface="Arial"/>
                <a:ea typeface="Arial"/>
                <a:cs typeface="Arial"/>
              </a:rPr>
              <a:t> des </a:t>
            </a:r>
            <a:r>
              <a:rPr sz="1100" b="1" i="0" u="none" dirty="0" err="1">
                <a:solidFill>
                  <a:srgbClr val="000000"/>
                </a:solidFill>
                <a:latin typeface="Arial"/>
                <a:ea typeface="Arial"/>
                <a:cs typeface="Arial"/>
              </a:rPr>
              <a:t>difficultés</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didactiques</a:t>
            </a:r>
            <a:r>
              <a:rPr sz="1100" b="1" i="0" u="none" dirty="0">
                <a:solidFill>
                  <a:srgbClr val="000000"/>
                </a:solidFill>
                <a:latin typeface="Arial"/>
                <a:ea typeface="Arial"/>
                <a:cs typeface="Arial"/>
              </a:rPr>
              <a:t> de </a:t>
            </a:r>
            <a:r>
              <a:rPr sz="1100" b="1" i="0" u="none" dirty="0" err="1">
                <a:solidFill>
                  <a:srgbClr val="000000"/>
                </a:solidFill>
                <a:latin typeface="Arial"/>
                <a:ea typeface="Arial"/>
                <a:cs typeface="Arial"/>
              </a:rPr>
              <a:t>sa</a:t>
            </a:r>
            <a:r>
              <a:rPr sz="1100" b="1" i="0" u="none" dirty="0">
                <a:solidFill>
                  <a:srgbClr val="000000"/>
                </a:solidFill>
                <a:latin typeface="Arial"/>
                <a:ea typeface="Arial"/>
                <a:cs typeface="Arial"/>
              </a:rPr>
              <a:t> discipline, </a:t>
            </a:r>
            <a:r>
              <a:rPr sz="1100" b="1" i="0" u="none" dirty="0" err="1">
                <a:solidFill>
                  <a:srgbClr val="000000"/>
                </a:solidFill>
                <a:latin typeface="Arial"/>
                <a:ea typeface="Arial"/>
                <a:cs typeface="Arial"/>
              </a:rPr>
              <a:t>ou</a:t>
            </a:r>
            <a:r>
              <a:rPr sz="1100" b="1" i="0" u="none" dirty="0">
                <a:solidFill>
                  <a:srgbClr val="000000"/>
                </a:solidFill>
                <a:latin typeface="Arial"/>
                <a:ea typeface="Arial"/>
                <a:cs typeface="Arial"/>
              </a:rPr>
              <a:t> des </a:t>
            </a:r>
            <a:r>
              <a:rPr sz="1100" b="1" i="0" u="none" dirty="0" err="1">
                <a:solidFill>
                  <a:srgbClr val="000000"/>
                </a:solidFill>
                <a:latin typeface="Arial"/>
                <a:ea typeface="Arial"/>
                <a:cs typeface="Arial"/>
              </a:rPr>
              <a:t>éléments</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moins</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attrayants</a:t>
            </a:r>
            <a:r>
              <a:rPr sz="1100" b="1" i="0" u="none" dirty="0">
                <a:solidFill>
                  <a:srgbClr val="000000"/>
                </a:solidFill>
                <a:latin typeface="Arial"/>
                <a:ea typeface="Arial"/>
                <a:cs typeface="Arial"/>
              </a:rPr>
              <a:t> pour les proposer </a:t>
            </a:r>
            <a:r>
              <a:rPr sz="1100" b="1" i="0" u="none" dirty="0" err="1">
                <a:solidFill>
                  <a:srgbClr val="000000"/>
                </a:solidFill>
                <a:latin typeface="Arial"/>
                <a:ea typeface="Arial"/>
                <a:cs typeface="Arial"/>
              </a:rPr>
              <a:t>autrement</a:t>
            </a:r>
            <a:r>
              <a:rPr sz="1100" b="1" i="0" u="none" dirty="0">
                <a:solidFill>
                  <a:srgbClr val="000000"/>
                </a:solidFill>
                <a:latin typeface="Arial"/>
                <a:ea typeface="Arial"/>
                <a:cs typeface="Arial"/>
              </a:rPr>
              <a:t> à </a:t>
            </a:r>
            <a:r>
              <a:rPr sz="1100" b="1" i="0" u="none" dirty="0" err="1">
                <a:solidFill>
                  <a:srgbClr val="000000"/>
                </a:solidFill>
                <a:latin typeface="Arial"/>
                <a:ea typeface="Arial"/>
                <a:cs typeface="Arial"/>
              </a:rPr>
              <a:t>l'élève</a:t>
            </a:r>
            <a:r>
              <a:rPr sz="1100" b="1" i="0" u="none" dirty="0">
                <a:solidFill>
                  <a:srgbClr val="000000"/>
                </a:solidFill>
                <a:latin typeface="Arial"/>
                <a:ea typeface="Arial"/>
                <a:cs typeface="Arial"/>
              </a:rPr>
              <a:t>, en </a:t>
            </a:r>
            <a:r>
              <a:rPr lang="en-US" sz="1100" b="1" i="0" u="none" strike="noStrike" cap="none" spc="0" dirty="0" err="1">
                <a:solidFill>
                  <a:srgbClr val="000000"/>
                </a:solidFill>
                <a:latin typeface="Arial"/>
                <a:ea typeface="Arial"/>
                <a:cs typeface="Arial"/>
              </a:rPr>
              <a:t>stimuler</a:t>
            </a:r>
            <a:r>
              <a:rPr lang="en-US" sz="1100" b="1" i="0" u="none" strike="noStrike" cap="none" spc="0" dirty="0">
                <a:solidFill>
                  <a:srgbClr val="000000"/>
                </a:solidFill>
                <a:latin typeface="Arial"/>
                <a:ea typeface="Arial"/>
                <a:cs typeface="Arial"/>
              </a:rPr>
              <a:t> </a:t>
            </a:r>
            <a:r>
              <a:rPr lang="en-US" sz="1100" b="1" i="0" u="none" strike="noStrike" cap="none" spc="0" dirty="0" err="1">
                <a:solidFill>
                  <a:srgbClr val="000000"/>
                </a:solidFill>
                <a:latin typeface="Arial"/>
                <a:ea typeface="Arial"/>
                <a:cs typeface="Arial"/>
              </a:rPr>
              <a:t>aussi</a:t>
            </a:r>
            <a:r>
              <a:rPr lang="en-US" sz="1100" b="1" i="0" u="none" strike="noStrike" cap="none" spc="0" dirty="0">
                <a:solidFill>
                  <a:srgbClr val="000000"/>
                </a:solidFill>
                <a:latin typeface="Arial"/>
                <a:ea typeface="Arial"/>
                <a:cs typeface="Arial"/>
              </a:rPr>
              <a:t> les </a:t>
            </a:r>
            <a:r>
              <a:rPr lang="en-US" sz="1100" b="1" i="0" u="none" strike="noStrike" cap="none" spc="0" dirty="0" err="1">
                <a:solidFill>
                  <a:srgbClr val="000000"/>
                </a:solidFill>
                <a:latin typeface="Arial"/>
                <a:ea typeface="Arial"/>
                <a:cs typeface="Arial"/>
              </a:rPr>
              <a:t>facteurs</a:t>
            </a:r>
            <a:r>
              <a:rPr lang="en-US" sz="1100" b="1" i="0" u="none" strike="noStrike" cap="none" spc="0" dirty="0">
                <a:solidFill>
                  <a:srgbClr val="000000"/>
                </a:solidFill>
                <a:latin typeface="Arial"/>
                <a:ea typeface="Arial"/>
                <a:cs typeface="Arial"/>
              </a:rPr>
              <a:t> de la motivations </a:t>
            </a:r>
            <a:r>
              <a:rPr lang="en-US" sz="1100" b="1" i="0" u="none" strike="noStrike" cap="none" spc="0" dirty="0" err="1">
                <a:solidFill>
                  <a:srgbClr val="000000"/>
                </a:solidFill>
                <a:latin typeface="Arial"/>
                <a:ea typeface="Arial"/>
                <a:cs typeface="Arial"/>
              </a:rPr>
              <a:t>intrinsèque</a:t>
            </a:r>
            <a:r>
              <a:rPr lang="en-US" sz="1100" b="1" i="0" u="none" strike="noStrike" cap="none" spc="0" dirty="0">
                <a:solidFill>
                  <a:srgbClr val="000000"/>
                </a:solidFill>
                <a:latin typeface="Arial"/>
                <a:ea typeface="Arial"/>
                <a:cs typeface="Arial"/>
              </a:rPr>
              <a:t> grâce au jeu.</a:t>
            </a:r>
          </a:p>
          <a:p>
            <a:pPr marL="139699" indent="0">
              <a:buClr>
                <a:srgbClr val="000000"/>
              </a:buClr>
              <a:buSzPts val="1400"/>
              <a:buFont typeface="Arial"/>
              <a:buNone/>
              <a:defRPr/>
            </a:pPr>
            <a:endParaRPr lang="fr-FR" sz="1100" b="1" i="0" u="none" dirty="0">
              <a:solidFill>
                <a:srgbClr val="000000"/>
              </a:solidFill>
              <a:latin typeface="Arial"/>
              <a:ea typeface="Arial"/>
              <a:cs typeface="Arial"/>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191;g891aeae9b7_0_39:notes"/>
          <p:cNvSpPr>
            <a:spLocks noGrp="1" noRot="1" noChangeAspect="1"/>
          </p:cNvSpPr>
          <p:nvPr>
            <p:ph type="sldImg" idx="2"/>
          </p:nvPr>
        </p:nvSpPr>
        <p:spPr bwMode="auto">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 name="Google Shape;192;g891aeae9b7_0_39:notes"/>
          <p:cNvSpPr>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150000"/>
              </a:lnSpc>
              <a:spcBef>
                <a:spcPts val="1400"/>
              </a:spcBef>
              <a:spcAft>
                <a:spcPts val="0"/>
              </a:spcAft>
              <a:buNone/>
              <a:defRPr/>
            </a:pPr>
            <a:r>
              <a:rPr lang="en-US" sz="1100" b="0" i="0" u="none" strike="noStrike" cap="none" spc="0" dirty="0">
                <a:solidFill>
                  <a:srgbClr val="000000"/>
                </a:solidFill>
                <a:latin typeface="Arial"/>
                <a:ea typeface="Arial"/>
                <a:cs typeface="Arial"/>
              </a:rPr>
              <a:t>Face à la perception </a:t>
            </a:r>
            <a:r>
              <a:rPr lang="en-US" sz="1100" b="0" i="0" u="none" strike="noStrike" cap="none" spc="0" dirty="0" err="1">
                <a:solidFill>
                  <a:srgbClr val="000000"/>
                </a:solidFill>
                <a:latin typeface="Arial"/>
                <a:ea typeface="Arial"/>
                <a:cs typeface="Arial"/>
              </a:rPr>
              <a:t>négative</a:t>
            </a:r>
            <a:r>
              <a:rPr lang="en-US" sz="1100" b="0" i="0" u="none" strike="noStrike" cap="none" spc="0" dirty="0">
                <a:solidFill>
                  <a:srgbClr val="000000"/>
                </a:solidFill>
                <a:latin typeface="Arial"/>
                <a:ea typeface="Arial"/>
                <a:cs typeface="Arial"/>
              </a:rPr>
              <a:t> et à </a:t>
            </a:r>
            <a:r>
              <a:rPr lang="en-US" sz="1100" b="0" i="0" u="none" strike="noStrike" cap="none" spc="0" dirty="0" err="1">
                <a:solidFill>
                  <a:srgbClr val="000000"/>
                </a:solidFill>
                <a:latin typeface="Arial"/>
                <a:ea typeface="Arial"/>
                <a:cs typeface="Arial"/>
              </a:rPr>
              <a:t>une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certaine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incompréhension</a:t>
            </a:r>
            <a:r>
              <a:rPr lang="en-US" sz="1100" b="0" i="0" u="none" strike="noStrike" cap="none" spc="0" dirty="0">
                <a:solidFill>
                  <a:srgbClr val="000000"/>
                </a:solidFill>
                <a:latin typeface="Arial"/>
                <a:ea typeface="Arial"/>
                <a:cs typeface="Arial"/>
              </a:rPr>
              <a:t> de la ludification (pas </a:t>
            </a:r>
            <a:r>
              <a:rPr lang="en-US" sz="1100" b="0" i="0" u="none" strike="noStrike" cap="none" spc="0" dirty="0" err="1">
                <a:solidFill>
                  <a:srgbClr val="000000"/>
                </a:solidFill>
                <a:latin typeface="Arial"/>
                <a:ea typeface="Arial"/>
                <a:cs typeface="Arial"/>
              </a:rPr>
              <a:t>seulement</a:t>
            </a:r>
            <a:r>
              <a:rPr lang="en-US" sz="1100" b="0" i="0" u="none" strike="noStrike" cap="none" spc="0" dirty="0">
                <a:solidFill>
                  <a:srgbClr val="000000"/>
                </a:solidFill>
                <a:latin typeface="Arial"/>
                <a:ea typeface="Arial"/>
                <a:cs typeface="Arial"/>
              </a:rPr>
              <a:t> dans le monde de </a:t>
            </a:r>
            <a:r>
              <a:rPr lang="en-US" sz="1100" b="0" i="0" u="none" strike="noStrike" cap="none" spc="0" dirty="0" err="1">
                <a:solidFill>
                  <a:srgbClr val="000000"/>
                </a:solidFill>
                <a:latin typeface="Arial"/>
                <a:ea typeface="Arial"/>
                <a:cs typeface="Arial"/>
              </a:rPr>
              <a:t>l’éducation</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mais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également</a:t>
            </a:r>
            <a:r>
              <a:rPr lang="en-US" sz="1100" b="0" i="0" u="none" strike="noStrike" cap="none" spc="0" dirty="0">
                <a:solidFill>
                  <a:srgbClr val="000000"/>
                </a:solidFill>
                <a:latin typeface="Arial"/>
                <a:ea typeface="Arial"/>
                <a:cs typeface="Arial"/>
              </a:rPr>
              <a:t> dans les </a:t>
            </a:r>
            <a:r>
              <a:rPr lang="en-US" sz="1100" b="0" i="0" u="none" strike="noStrike" cap="none" spc="0" dirty="0" err="1">
                <a:solidFill>
                  <a:srgbClr val="000000"/>
                </a:solidFill>
                <a:latin typeface="Arial"/>
                <a:ea typeface="Arial"/>
                <a:cs typeface="Arial"/>
              </a:rPr>
              <a:t>domaines</a:t>
            </a:r>
            <a:r>
              <a:rPr lang="en-US" sz="1100" b="0" i="0" u="none" strike="noStrike" cap="none" spc="0" dirty="0">
                <a:solidFill>
                  <a:srgbClr val="000000"/>
                </a:solidFill>
                <a:latin typeface="Arial"/>
                <a:ea typeface="Arial"/>
                <a:cs typeface="Arial"/>
              </a:rPr>
              <a:t> du marketing et de </a:t>
            </a:r>
            <a:r>
              <a:rPr lang="en-US" sz="1100" b="0" i="0" u="none" strike="noStrike" cap="none" spc="0" dirty="0" err="1">
                <a:solidFill>
                  <a:srgbClr val="000000"/>
                </a:solidFill>
                <a:latin typeface="Arial"/>
                <a:ea typeface="Arial"/>
                <a:cs typeface="Arial"/>
              </a:rPr>
              <a:t>l’entrepreneuriat</a:t>
            </a:r>
            <a:r>
              <a:rPr lang="en-US" sz="1100" b="0" i="0" u="none" strike="noStrike" cap="none" spc="0" dirty="0">
                <a:solidFill>
                  <a:srgbClr val="000000"/>
                </a:solidFill>
                <a:latin typeface="Arial"/>
                <a:ea typeface="Arial"/>
                <a:cs typeface="Arial"/>
              </a:rPr>
              <a:t>), le </a:t>
            </a:r>
            <a:r>
              <a:rPr lang="en-US" sz="1100" b="0" i="0" u="none" strike="noStrike" cap="none" spc="0" dirty="0" err="1">
                <a:solidFill>
                  <a:srgbClr val="000000"/>
                </a:solidFill>
                <a:latin typeface="Arial"/>
                <a:ea typeface="Arial"/>
                <a:cs typeface="Arial"/>
              </a:rPr>
              <a:t>spécialiste</a:t>
            </a:r>
            <a:r>
              <a:rPr lang="en-US" sz="1100" b="0" i="0" u="none" strike="noStrike" cap="none" spc="0" dirty="0">
                <a:solidFill>
                  <a:srgbClr val="000000"/>
                </a:solidFill>
                <a:latin typeface="Arial"/>
                <a:ea typeface="Arial"/>
                <a:cs typeface="Arial"/>
              </a:rPr>
              <a:t> </a:t>
            </a:r>
            <a:r>
              <a:rPr lang="en-US" sz="1100" b="0" i="0" u="sng" strike="noStrike" cap="none" spc="0" dirty="0">
                <a:solidFill>
                  <a:srgbClr val="000000"/>
                </a:solidFill>
                <a:latin typeface="Arial"/>
                <a:ea typeface="Arial"/>
                <a:cs typeface="Arial"/>
                <a:hlinkClick r:id="rId3" tooltip="https://en.wikipedia.org/wiki/Yu-kai_Chou"/>
              </a:rPr>
              <a:t>Yu-Kai Chou</a:t>
            </a:r>
            <a:r>
              <a:rPr lang="en-US" sz="1100" b="0" i="0" u="none" strike="noStrike" cap="none" spc="0" dirty="0">
                <a:solidFill>
                  <a:srgbClr val="000000"/>
                </a:solidFill>
                <a:latin typeface="Arial"/>
                <a:ea typeface="Arial"/>
                <a:cs typeface="Arial"/>
              </a:rPr>
              <a:t>, (entrepreneur, designer </a:t>
            </a:r>
            <a:r>
              <a:rPr lang="en-US" sz="1100" b="0" i="0" u="none" strike="noStrike" cap="none" spc="0" dirty="0" err="1">
                <a:solidFill>
                  <a:srgbClr val="000000"/>
                </a:solidFill>
                <a:latin typeface="Arial"/>
                <a:ea typeface="Arial"/>
                <a:cs typeface="Arial"/>
              </a:rPr>
              <a:t>taiwainais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considéré</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comme</a:t>
            </a:r>
            <a:r>
              <a:rPr lang="en-US" sz="1100" b="0" i="0" u="none" strike="noStrike" cap="none" spc="0" dirty="0">
                <a:solidFill>
                  <a:srgbClr val="000000"/>
                </a:solidFill>
                <a:latin typeface="Arial"/>
                <a:ea typeface="Arial"/>
                <a:cs typeface="Arial"/>
              </a:rPr>
              <a:t> le </a:t>
            </a:r>
            <a:r>
              <a:rPr lang="en-US" sz="1100" b="0" i="0" u="none" strike="noStrike" cap="none" spc="0" dirty="0" err="1">
                <a:solidFill>
                  <a:srgbClr val="000000"/>
                </a:solidFill>
                <a:latin typeface="Arial"/>
                <a:ea typeface="Arial"/>
                <a:cs typeface="Arial"/>
              </a:rPr>
              <a:t>spécialiste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mondiale</a:t>
            </a:r>
            <a:r>
              <a:rPr lang="en-US" sz="1100" b="0" i="0" u="none" strike="noStrike" cap="none" spc="0" dirty="0">
                <a:solidFill>
                  <a:srgbClr val="000000"/>
                </a:solidFill>
                <a:latin typeface="Arial"/>
                <a:ea typeface="Arial"/>
                <a:cs typeface="Arial"/>
              </a:rPr>
              <a:t> du </a:t>
            </a:r>
            <a:r>
              <a:rPr lang="en-US" sz="1100" b="0" i="0" u="none" strike="noStrike" cap="none" spc="0" dirty="0" err="1">
                <a:solidFill>
                  <a:srgbClr val="000000"/>
                </a:solidFill>
                <a:latin typeface="Arial"/>
                <a:ea typeface="Arial"/>
                <a:cs typeface="Arial"/>
              </a:rPr>
              <a:t>sujet</a:t>
            </a:r>
            <a:r>
              <a:rPr lang="en-US" sz="1100" b="0" i="0" u="none" strike="noStrike" cap="none" spc="0" dirty="0">
                <a:solidFill>
                  <a:srgbClr val="000000"/>
                </a:solidFill>
                <a:latin typeface="Arial"/>
                <a:ea typeface="Arial"/>
                <a:cs typeface="Arial"/>
              </a:rPr>
              <a:t>), propose que </a:t>
            </a:r>
            <a:r>
              <a:rPr lang="en-US" sz="1100" b="0" i="0" u="none" strike="noStrike" cap="none" spc="0" dirty="0" err="1">
                <a:solidFill>
                  <a:srgbClr val="000000"/>
                </a:solidFill>
                <a:latin typeface="Arial"/>
                <a:ea typeface="Arial"/>
                <a:cs typeface="Arial"/>
              </a:rPr>
              <a:t>l'on</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s'éloigne</a:t>
            </a:r>
            <a:r>
              <a:rPr lang="en-US" sz="1100" b="0" i="0" u="none" strike="noStrike" cap="none" spc="0" dirty="0">
                <a:solidFill>
                  <a:srgbClr val="000000"/>
                </a:solidFill>
                <a:latin typeface="Arial"/>
                <a:ea typeface="Arial"/>
                <a:cs typeface="Arial"/>
              </a:rPr>
              <a:t> des mécanismes de </a:t>
            </a:r>
            <a:r>
              <a:rPr lang="en-US" sz="1100" b="0" i="0" u="none" strike="noStrike" cap="none" spc="0" dirty="0" err="1">
                <a:solidFill>
                  <a:srgbClr val="000000"/>
                </a:solidFill>
                <a:latin typeface="Arial"/>
                <a:ea typeface="Arial"/>
                <a:cs typeface="Arial"/>
              </a:rPr>
              <a:t>récompenses</a:t>
            </a:r>
            <a:r>
              <a:rPr lang="en-US" sz="1100" b="0" i="0" u="none" strike="noStrike" cap="none" spc="0" dirty="0">
                <a:solidFill>
                  <a:srgbClr val="000000"/>
                </a:solidFill>
                <a:latin typeface="Arial"/>
                <a:ea typeface="Arial"/>
                <a:cs typeface="Arial"/>
              </a:rPr>
              <a:t> tape-à-l’oeil, associés à </a:t>
            </a:r>
            <a:r>
              <a:rPr lang="en-US" sz="1100" b="0" i="0" u="none" strike="noStrike" cap="none" spc="0" dirty="0" err="1">
                <a:solidFill>
                  <a:srgbClr val="000000"/>
                </a:solidFill>
                <a:latin typeface="Arial"/>
                <a:ea typeface="Arial"/>
                <a:cs typeface="Arial"/>
              </a:rPr>
              <a:t>l’univers</a:t>
            </a:r>
            <a:r>
              <a:rPr lang="en-US" sz="1100" b="0" i="0" u="none" strike="noStrike" cap="none" spc="0" dirty="0">
                <a:solidFill>
                  <a:srgbClr val="000000"/>
                </a:solidFill>
                <a:latin typeface="Arial"/>
                <a:ea typeface="Arial"/>
                <a:cs typeface="Arial"/>
              </a:rPr>
              <a:t> du jeu et à la motivation </a:t>
            </a:r>
            <a:r>
              <a:rPr lang="en-US" sz="1100" b="0" i="0" u="none" strike="noStrike" cap="none" spc="0" dirty="0" err="1">
                <a:solidFill>
                  <a:srgbClr val="000000"/>
                </a:solidFill>
                <a:latin typeface="Arial"/>
                <a:ea typeface="Arial"/>
                <a:cs typeface="Arial"/>
              </a:rPr>
              <a:t>extrinsèque</a:t>
            </a:r>
            <a:r>
              <a:rPr lang="en-US" sz="1100" b="0" i="0" u="none" strike="noStrike" cap="none" spc="0" dirty="0">
                <a:solidFill>
                  <a:srgbClr val="000000"/>
                </a:solidFill>
                <a:latin typeface="Arial"/>
                <a:ea typeface="Arial"/>
                <a:cs typeface="Arial"/>
              </a:rPr>
              <a:t>, pour se </a:t>
            </a:r>
            <a:r>
              <a:rPr lang="en-US" sz="1100" b="0" i="0" u="none" strike="noStrike" cap="none" spc="0" dirty="0" err="1">
                <a:solidFill>
                  <a:srgbClr val="000000"/>
                </a:solidFill>
                <a:latin typeface="Arial"/>
                <a:ea typeface="Arial"/>
                <a:cs typeface="Arial"/>
              </a:rPr>
              <a:t>concentrer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davantage</a:t>
            </a:r>
            <a:r>
              <a:rPr lang="en-US" sz="1100" b="0" i="0" u="none" strike="noStrike" cap="none" spc="0" dirty="0">
                <a:solidFill>
                  <a:srgbClr val="000000"/>
                </a:solidFill>
                <a:latin typeface="Arial"/>
                <a:ea typeface="Arial"/>
                <a:cs typeface="Arial"/>
              </a:rPr>
              <a:t> sur </a:t>
            </a:r>
            <a:r>
              <a:rPr lang="en-US" sz="1100" b="0" i="0" u="none" strike="noStrike" cap="none" spc="0" dirty="0" err="1">
                <a:solidFill>
                  <a:srgbClr val="000000"/>
                </a:solidFill>
                <a:latin typeface="Arial"/>
                <a:ea typeface="Arial"/>
                <a:cs typeface="Arial"/>
              </a:rPr>
              <a:t>l’humain</a:t>
            </a:r>
            <a:r>
              <a:rPr lang="en-US" sz="1100" b="0" i="0" u="none" strike="noStrike" cap="none" spc="0" dirty="0">
                <a:solidFill>
                  <a:srgbClr val="000000"/>
                </a:solidFill>
                <a:latin typeface="Arial"/>
                <a:ea typeface="Arial"/>
                <a:cs typeface="Arial"/>
              </a:rPr>
              <a:t> et sur les </a:t>
            </a:r>
            <a:r>
              <a:rPr lang="en-US" sz="1100" b="0" i="0" u="none" strike="noStrike" cap="none" spc="0" dirty="0" err="1">
                <a:solidFill>
                  <a:srgbClr val="000000"/>
                </a:solidFill>
                <a:latin typeface="Arial"/>
                <a:ea typeface="Arial"/>
                <a:cs typeface="Arial"/>
              </a:rPr>
              <a:t>véritables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facteurs</a:t>
            </a:r>
            <a:r>
              <a:rPr lang="en-US" sz="1100" b="0" i="0" u="none" strike="noStrike" cap="none" spc="0" dirty="0">
                <a:solidFill>
                  <a:srgbClr val="000000"/>
                </a:solidFill>
                <a:latin typeface="Arial"/>
                <a:ea typeface="Arial"/>
                <a:cs typeface="Arial"/>
              </a:rPr>
              <a:t> de motivation qui </a:t>
            </a:r>
            <a:r>
              <a:rPr lang="en-US" sz="1100" b="0" i="0" u="none" strike="noStrike" cap="none" spc="0" dirty="0" err="1">
                <a:solidFill>
                  <a:srgbClr val="000000"/>
                </a:solidFill>
                <a:latin typeface="Arial"/>
                <a:ea typeface="Arial"/>
                <a:cs typeface="Arial"/>
              </a:rPr>
              <a:t>lui</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sont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propres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donc</a:t>
            </a:r>
            <a:r>
              <a:rPr lang="en-US" sz="1100" b="0" i="0" u="none" strike="noStrike" cap="none" spc="0" dirty="0">
                <a:solidFill>
                  <a:srgbClr val="000000"/>
                </a:solidFill>
                <a:latin typeface="Arial"/>
                <a:ea typeface="Arial"/>
                <a:cs typeface="Arial"/>
              </a:rPr>
              <a:t>, à la motivation </a:t>
            </a:r>
            <a:r>
              <a:rPr lang="en-US" sz="1100" b="0" i="0" u="none" strike="noStrike" cap="none" spc="0" dirty="0" err="1">
                <a:solidFill>
                  <a:srgbClr val="000000"/>
                </a:solidFill>
                <a:latin typeface="Arial"/>
                <a:ea typeface="Arial"/>
                <a:cs typeface="Arial"/>
              </a:rPr>
              <a:t>intrinsèque</a:t>
            </a:r>
            <a:r>
              <a:rPr lang="en-US" sz="1100" b="0" i="0" u="none" strike="noStrike" cap="none" spc="0" dirty="0">
                <a:solidFill>
                  <a:srgbClr val="000000"/>
                </a:solidFill>
                <a:latin typeface="Arial"/>
                <a:ea typeface="Arial"/>
                <a:cs typeface="Arial"/>
              </a:rPr>
              <a:t>.</a:t>
            </a:r>
          </a:p>
          <a:p>
            <a:pPr marL="0" lvl="0" indent="0" algn="l">
              <a:lnSpc>
                <a:spcPct val="150000"/>
              </a:lnSpc>
              <a:spcBef>
                <a:spcPts val="1399"/>
              </a:spcBef>
              <a:spcAft>
                <a:spcPts val="0"/>
              </a:spcAft>
              <a:buNone/>
              <a:defRPr/>
            </a:pPr>
            <a:r>
              <a:rPr lang="en-US" sz="1100" b="0" i="0" u="none" strike="noStrike" cap="none" spc="0" dirty="0">
                <a:solidFill>
                  <a:srgbClr val="000000"/>
                </a:solidFill>
                <a:latin typeface="Arial"/>
                <a:ea typeface="Arial"/>
                <a:cs typeface="Arial"/>
              </a:rPr>
              <a:t>Il a </a:t>
            </a:r>
            <a:r>
              <a:rPr lang="en-US" sz="1100" b="0" i="0" u="none" strike="noStrike" cap="none" spc="0" dirty="0" err="1">
                <a:solidFill>
                  <a:srgbClr val="000000"/>
                </a:solidFill>
                <a:latin typeface="Arial"/>
                <a:ea typeface="Arial"/>
                <a:cs typeface="Arial"/>
              </a:rPr>
              <a:t>décrit</a:t>
            </a:r>
            <a:r>
              <a:rPr lang="en-US" sz="1100" b="0" i="0" u="none" strike="noStrike" cap="none" spc="0" dirty="0">
                <a:solidFill>
                  <a:srgbClr val="000000"/>
                </a:solidFill>
                <a:latin typeface="Arial"/>
                <a:ea typeface="Arial"/>
                <a:cs typeface="Arial"/>
              </a:rPr>
              <a:t> les 8 </a:t>
            </a:r>
            <a:r>
              <a:rPr lang="en-US" sz="1100" b="0" i="0" u="none" strike="noStrike" cap="none" spc="0" dirty="0" err="1">
                <a:solidFill>
                  <a:srgbClr val="000000"/>
                </a:solidFill>
                <a:latin typeface="Arial"/>
                <a:ea typeface="Arial"/>
                <a:cs typeface="Arial"/>
              </a:rPr>
              <a:t>principaux</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moteurs</a:t>
            </a:r>
            <a:r>
              <a:rPr lang="en-US" sz="1100" b="0" i="0" u="none" strike="noStrike" cap="none" spc="0" dirty="0">
                <a:solidFill>
                  <a:srgbClr val="000000"/>
                </a:solidFill>
                <a:latin typeface="Arial"/>
                <a:ea typeface="Arial"/>
                <a:cs typeface="Arial"/>
              </a:rPr>
              <a:t> de la motivation </a:t>
            </a:r>
            <a:r>
              <a:rPr lang="en-US" sz="1100" b="0" i="0" u="none" strike="noStrike" cap="none" spc="0" dirty="0" err="1">
                <a:solidFill>
                  <a:srgbClr val="000000"/>
                </a:solidFill>
                <a:latin typeface="Arial"/>
                <a:ea typeface="Arial"/>
                <a:cs typeface="Arial"/>
              </a:rPr>
              <a:t>humaine</a:t>
            </a:r>
            <a:r>
              <a:rPr lang="en-US" sz="1100" b="0" i="0" u="none" strike="noStrike" cap="none" spc="0" dirty="0">
                <a:solidFill>
                  <a:srgbClr val="000000"/>
                </a:solidFill>
                <a:latin typeface="Arial"/>
                <a:ea typeface="Arial"/>
                <a:cs typeface="Arial"/>
              </a:rPr>
              <a:t> :</a:t>
            </a:r>
            <a:r>
              <a:rPr sz="1350" b="0" i="0" u="none" dirty="0">
                <a:solidFill>
                  <a:srgbClr val="000000"/>
                </a:solidFill>
                <a:latin typeface="Liberation Sans"/>
                <a:ea typeface="Liberation Sans"/>
                <a:cs typeface="Liberation Sans"/>
              </a:rPr>
              <a:t> </a:t>
            </a:r>
            <a:r>
              <a:rPr lang="en-US" sz="1100" b="0" i="0" u="none" strike="noStrike" cap="none" spc="0" dirty="0">
                <a:solidFill>
                  <a:srgbClr val="000000"/>
                </a:solidFill>
                <a:latin typeface="Arial"/>
                <a:ea typeface="Arial"/>
                <a:cs typeface="Arial"/>
              </a:rPr>
              <a:t>"Si on </a:t>
            </a:r>
            <a:r>
              <a:rPr lang="en-US" sz="1100" b="0" i="0" u="none" strike="noStrike" cap="none" spc="0" dirty="0" err="1">
                <a:solidFill>
                  <a:srgbClr val="000000"/>
                </a:solidFill>
                <a:latin typeface="Arial"/>
                <a:ea typeface="Arial"/>
                <a:cs typeface="Arial"/>
              </a:rPr>
              <a:t>demande</a:t>
            </a:r>
            <a:r>
              <a:rPr lang="en-US" sz="1100" b="0" i="0" u="none" strike="noStrike" cap="none" spc="0" dirty="0">
                <a:solidFill>
                  <a:srgbClr val="000000"/>
                </a:solidFill>
                <a:latin typeface="Arial"/>
                <a:ea typeface="Arial"/>
                <a:cs typeface="Arial"/>
              </a:rPr>
              <a:t> à un </a:t>
            </a:r>
            <a:r>
              <a:rPr lang="en-US" sz="1100" b="0" i="0" u="none" strike="noStrike" cap="none" spc="0" dirty="0" err="1">
                <a:solidFill>
                  <a:srgbClr val="000000"/>
                </a:solidFill>
                <a:latin typeface="Arial"/>
                <a:ea typeface="Arial"/>
                <a:cs typeface="Arial"/>
              </a:rPr>
              <a:t>joueur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pourquoi</a:t>
            </a:r>
            <a:r>
              <a:rPr lang="en-US" sz="1100" b="0" i="0" u="none" strike="noStrike" cap="none" spc="0" dirty="0">
                <a:solidFill>
                  <a:srgbClr val="000000"/>
                </a:solidFill>
                <a:latin typeface="Arial"/>
                <a:ea typeface="Arial"/>
                <a:cs typeface="Arial"/>
              </a:rPr>
              <a:t> un jeu </a:t>
            </a:r>
            <a:r>
              <a:rPr lang="en-US" sz="1100" b="0" i="0" u="none" strike="noStrike" cap="none" spc="0" dirty="0" err="1">
                <a:solidFill>
                  <a:srgbClr val="000000"/>
                </a:solidFill>
                <a:latin typeface="Arial"/>
                <a:ea typeface="Arial"/>
                <a:cs typeface="Arial"/>
              </a:rPr>
              <a:t>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amusant</a:t>
            </a:r>
            <a:r>
              <a:rPr lang="en-US" sz="1100" b="0" i="0" u="none" strike="noStrike" cap="none" spc="0" dirty="0">
                <a:solidFill>
                  <a:srgbClr val="000000"/>
                </a:solidFill>
                <a:latin typeface="Arial"/>
                <a:ea typeface="Arial"/>
                <a:cs typeface="Arial"/>
              </a:rPr>
              <a:t>, il ne </a:t>
            </a:r>
            <a:r>
              <a:rPr lang="en-US" sz="1100" b="0" i="0" u="none" strike="noStrike" cap="none" spc="0" dirty="0" err="1">
                <a:solidFill>
                  <a:srgbClr val="000000"/>
                </a:solidFill>
                <a:latin typeface="Arial"/>
                <a:ea typeface="Arial"/>
                <a:cs typeface="Arial"/>
              </a:rPr>
              <a:t>dira</a:t>
            </a:r>
            <a:r>
              <a:rPr lang="en-US" sz="1100" b="0" i="0" u="none" strike="noStrike" cap="none" spc="0" dirty="0">
                <a:solidFill>
                  <a:srgbClr val="000000"/>
                </a:solidFill>
                <a:latin typeface="Arial"/>
                <a:ea typeface="Arial"/>
                <a:cs typeface="Arial"/>
              </a:rPr>
              <a:t> pas que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parce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qu’il</a:t>
            </a:r>
            <a:r>
              <a:rPr lang="en-US" sz="1100" b="0" i="0" u="none" strike="noStrike" cap="none" spc="0" dirty="0">
                <a:solidFill>
                  <a:srgbClr val="000000"/>
                </a:solidFill>
                <a:latin typeface="Arial"/>
                <a:ea typeface="Arial"/>
                <a:cs typeface="Arial"/>
              </a:rPr>
              <a:t> y a des points. Il </a:t>
            </a:r>
            <a:r>
              <a:rPr lang="en-US" sz="1100" b="0" i="0" u="none" strike="noStrike" cap="none" spc="0" dirty="0" err="1">
                <a:solidFill>
                  <a:srgbClr val="000000"/>
                </a:solidFill>
                <a:latin typeface="Arial"/>
                <a:ea typeface="Arial"/>
                <a:cs typeface="Arial"/>
              </a:rPr>
              <a:t>dira</a:t>
            </a:r>
            <a:r>
              <a:rPr lang="en-US" sz="1100" b="0" i="0" u="none" strike="noStrike" cap="none" spc="0" dirty="0">
                <a:solidFill>
                  <a:srgbClr val="000000"/>
                </a:solidFill>
                <a:latin typeface="Arial"/>
                <a:ea typeface="Arial"/>
                <a:cs typeface="Arial"/>
              </a:rPr>
              <a:t> que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parce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qu’il</a:t>
            </a:r>
            <a:r>
              <a:rPr lang="en-US" sz="1100" b="0" i="0" u="none" strike="noStrike" cap="none" spc="0" dirty="0">
                <a:solidFill>
                  <a:srgbClr val="000000"/>
                </a:solidFill>
                <a:latin typeface="Arial"/>
                <a:ea typeface="Arial"/>
                <a:cs typeface="Arial"/>
              </a:rPr>
              <a:t> y a du challenge, </a:t>
            </a:r>
            <a:r>
              <a:rPr lang="en-US" sz="1100" b="0" i="0" u="none" strike="noStrike" cap="none" spc="0" dirty="0" err="1">
                <a:solidFill>
                  <a:srgbClr val="000000"/>
                </a:solidFill>
                <a:latin typeface="Arial"/>
                <a:ea typeface="Arial"/>
                <a:cs typeface="Arial"/>
              </a:rPr>
              <a:t>parce</a:t>
            </a:r>
            <a:r>
              <a:rPr lang="en-US" sz="1100" b="0" i="0" u="none" strike="noStrike" cap="none" spc="0" dirty="0">
                <a:solidFill>
                  <a:srgbClr val="000000"/>
                </a:solidFill>
                <a:latin typeface="Arial"/>
                <a:ea typeface="Arial"/>
                <a:cs typeface="Arial"/>
              </a:rPr>
              <a:t> que </a:t>
            </a:r>
            <a:r>
              <a:rPr lang="en-US" sz="1100" b="0" i="0" u="none" strike="noStrike" cap="none" spc="0" dirty="0" err="1">
                <a:solidFill>
                  <a:srgbClr val="000000"/>
                </a:solidFill>
                <a:latin typeface="Arial"/>
                <a:ea typeface="Arial"/>
                <a:cs typeface="Arial"/>
              </a:rPr>
              <a:t>ça</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lui</a:t>
            </a:r>
            <a:r>
              <a:rPr lang="en-US" sz="1100" b="0" i="0" u="none" strike="noStrike" cap="none" spc="0" dirty="0">
                <a:solidFill>
                  <a:srgbClr val="000000"/>
                </a:solidFill>
                <a:latin typeface="Arial"/>
                <a:ea typeface="Arial"/>
                <a:cs typeface="Arial"/>
              </a:rPr>
              <a:t> fait </a:t>
            </a:r>
            <a:r>
              <a:rPr lang="en-US" sz="1100" b="0" i="0" u="none" strike="noStrike" cap="none" spc="0" dirty="0" err="1">
                <a:solidFill>
                  <a:srgbClr val="000000"/>
                </a:solidFill>
                <a:latin typeface="Arial"/>
                <a:ea typeface="Arial"/>
                <a:cs typeface="Arial"/>
              </a:rPr>
              <a:t>utiliser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sa</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créativité</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parce</a:t>
            </a:r>
            <a:r>
              <a:rPr lang="en-US" sz="1100" b="0" i="0" u="none" strike="noStrike" cap="none" spc="0" dirty="0">
                <a:solidFill>
                  <a:srgbClr val="000000"/>
                </a:solidFill>
                <a:latin typeface="Arial"/>
                <a:ea typeface="Arial"/>
                <a:cs typeface="Arial"/>
              </a:rPr>
              <a:t> que </a:t>
            </a:r>
            <a:r>
              <a:rPr lang="en-US" sz="1100" b="0" i="0" u="none" strike="noStrike" cap="none" spc="0" dirty="0" err="1">
                <a:solidFill>
                  <a:srgbClr val="000000"/>
                </a:solidFill>
                <a:latin typeface="Arial"/>
                <a:ea typeface="Arial"/>
                <a:cs typeface="Arial"/>
              </a:rPr>
              <a:t>ça</a:t>
            </a:r>
            <a:r>
              <a:rPr lang="en-US" sz="1100" b="0" i="0" u="none" strike="noStrike" cap="none" spc="0" dirty="0">
                <a:solidFill>
                  <a:srgbClr val="000000"/>
                </a:solidFill>
                <a:latin typeface="Arial"/>
                <a:ea typeface="Arial"/>
                <a:cs typeface="Arial"/>
              </a:rPr>
              <a:t> fait de </a:t>
            </a:r>
            <a:r>
              <a:rPr lang="en-US" sz="1100" b="0" i="0" u="none" strike="noStrike" cap="none" spc="0" dirty="0" err="1">
                <a:solidFill>
                  <a:srgbClr val="000000"/>
                </a:solidFill>
                <a:latin typeface="Arial"/>
                <a:ea typeface="Arial"/>
                <a:cs typeface="Arial"/>
              </a:rPr>
              <a:t>lui</a:t>
            </a:r>
            <a:r>
              <a:rPr lang="en-US" sz="1100" b="0" i="0" u="none" strike="noStrike" cap="none" spc="0" dirty="0">
                <a:solidFill>
                  <a:srgbClr val="000000"/>
                </a:solidFill>
                <a:latin typeface="Arial"/>
                <a:ea typeface="Arial"/>
                <a:cs typeface="Arial"/>
              </a:rPr>
              <a:t> plus que </a:t>
            </a:r>
            <a:r>
              <a:rPr lang="en-US" sz="1100" b="0" i="0" u="none" strike="noStrike" cap="none" spc="0" dirty="0" err="1">
                <a:solidFill>
                  <a:srgbClr val="000000"/>
                </a:solidFill>
                <a:latin typeface="Arial"/>
                <a:ea typeface="Arial"/>
                <a:cs typeface="Arial"/>
              </a:rPr>
              <a:t>ce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qu’il</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était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hier</a:t>
            </a:r>
            <a:r>
              <a:rPr lang="en-US" sz="1100" b="0" i="0" u="none" strike="noStrike" cap="none" spc="0" dirty="0">
                <a:solidFill>
                  <a:srgbClr val="000000"/>
                </a:solidFill>
                <a:latin typeface="Arial"/>
                <a:ea typeface="Arial"/>
                <a:cs typeface="Arial"/>
              </a:rPr>
              <a:t> ». </a:t>
            </a:r>
            <a:r>
              <a:rPr lang="en-US" sz="1100" b="0" i="0" u="none" strike="noStrike" cap="none" spc="0" dirty="0" err="1">
                <a:solidFill>
                  <a:srgbClr val="000000"/>
                </a:solidFill>
                <a:latin typeface="Arial"/>
                <a:ea typeface="Arial"/>
                <a:cs typeface="Arial"/>
              </a:rPr>
              <a:t>Ici</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la notion de </a:t>
            </a:r>
            <a:r>
              <a:rPr lang="en-US" sz="1100" b="0" i="0" u="none" strike="noStrike" cap="none" spc="0" dirty="0" err="1">
                <a:solidFill>
                  <a:srgbClr val="000000"/>
                </a:solidFill>
                <a:latin typeface="Arial"/>
                <a:ea typeface="Arial"/>
                <a:cs typeface="Arial"/>
              </a:rPr>
              <a:t>plaisir</a:t>
            </a:r>
            <a:r>
              <a:rPr lang="en-US" sz="1100" b="0" i="0" u="none" strike="noStrike" cap="none" spc="0" dirty="0">
                <a:solidFill>
                  <a:srgbClr val="000000"/>
                </a:solidFill>
                <a:latin typeface="Arial"/>
                <a:ea typeface="Arial"/>
                <a:cs typeface="Arial"/>
              </a:rPr>
              <a:t> qui </a:t>
            </a:r>
            <a:r>
              <a:rPr lang="en-US" sz="1100" b="0" i="0" u="none" strike="noStrike" cap="none" spc="0" dirty="0" err="1">
                <a:solidFill>
                  <a:srgbClr val="000000"/>
                </a:solidFill>
                <a:latin typeface="Arial"/>
                <a:ea typeface="Arial"/>
                <a:cs typeface="Arial"/>
              </a:rPr>
              <a:t>devient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essentielle</a:t>
            </a:r>
            <a:r>
              <a:rPr lang="en-US" sz="1100" b="0" i="0" u="none" strike="noStrike" cap="none" spc="0" dirty="0">
                <a:solidFill>
                  <a:srgbClr val="000000"/>
                </a:solidFill>
                <a:latin typeface="Arial"/>
                <a:ea typeface="Arial"/>
                <a:cs typeface="Arial"/>
              </a:rPr>
              <a:t> et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celle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là</a:t>
            </a:r>
            <a:r>
              <a:rPr lang="en-US" sz="1100" b="0" i="0" u="none" strike="noStrike" cap="none" spc="0" dirty="0">
                <a:solidFill>
                  <a:srgbClr val="000000"/>
                </a:solidFill>
                <a:latin typeface="Arial"/>
                <a:ea typeface="Arial"/>
                <a:cs typeface="Arial"/>
              </a:rPr>
              <a:t> qui </a:t>
            </a:r>
            <a:r>
              <a:rPr lang="en-US" sz="1100" b="0" i="0" u="none" strike="noStrike" cap="none" spc="0" dirty="0" err="1">
                <a:solidFill>
                  <a:srgbClr val="000000"/>
                </a:solidFill>
                <a:latin typeface="Arial"/>
                <a:ea typeface="Arial"/>
                <a:cs typeface="Arial"/>
              </a:rPr>
              <a:t>est</a:t>
            </a:r>
            <a:r>
              <a:rPr lang="en-US" sz="1100" b="0" i="0" u="none" strike="noStrike" cap="none" spc="0" dirty="0">
                <a:solidFill>
                  <a:srgbClr val="000000"/>
                </a:solidFill>
                <a:latin typeface="Arial"/>
                <a:ea typeface="Arial"/>
                <a:cs typeface="Arial"/>
              </a:rPr>
              <a:t> au </a:t>
            </a:r>
            <a:r>
              <a:rPr lang="en-US" sz="1100" b="0" i="0" u="none" strike="noStrike" cap="none" spc="0" dirty="0" err="1">
                <a:solidFill>
                  <a:srgbClr val="000000"/>
                </a:solidFill>
                <a:latin typeface="Arial"/>
                <a:ea typeface="Arial"/>
                <a:cs typeface="Arial"/>
              </a:rPr>
              <a:t>coeur</a:t>
            </a:r>
            <a:r>
              <a:rPr lang="en-US" sz="1100" b="0" i="0" u="none" strike="noStrike" cap="none" spc="0" dirty="0">
                <a:solidFill>
                  <a:srgbClr val="000000"/>
                </a:solidFill>
                <a:latin typeface="Arial"/>
                <a:ea typeface="Arial"/>
                <a:cs typeface="Arial"/>
              </a:rPr>
              <a:t> de la motivation </a:t>
            </a:r>
            <a:r>
              <a:rPr lang="en-US" sz="1100" b="0" i="0" u="none" strike="noStrike" cap="none" spc="0" dirty="0" err="1">
                <a:solidFill>
                  <a:srgbClr val="000000"/>
                </a:solidFill>
                <a:latin typeface="Arial"/>
                <a:ea typeface="Arial"/>
                <a:cs typeface="Arial"/>
              </a:rPr>
              <a:t>intrinsèque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ou</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autodéterminée</a:t>
            </a:r>
            <a:r>
              <a:rPr lang="en-US" sz="1100" b="0" i="0" u="none" strike="noStrike" cap="none" spc="0" dirty="0">
                <a:solidFill>
                  <a:srgbClr val="000000"/>
                </a:solidFill>
                <a:latin typeface="Arial"/>
                <a:ea typeface="Arial"/>
                <a:cs typeface="Arial"/>
              </a:rPr>
              <a:t>. On </a:t>
            </a:r>
            <a:r>
              <a:rPr lang="en-US" sz="1100" b="0" i="0" u="none" strike="noStrike" cap="none" spc="0" dirty="0" err="1">
                <a:solidFill>
                  <a:srgbClr val="000000"/>
                </a:solidFill>
                <a:latin typeface="Arial"/>
                <a:ea typeface="Arial"/>
                <a:cs typeface="Arial"/>
              </a:rPr>
              <a:t>joue</a:t>
            </a:r>
            <a:r>
              <a:rPr lang="en-US" sz="1100" b="0" i="0" u="none" strike="noStrike" cap="none" spc="0" dirty="0">
                <a:solidFill>
                  <a:srgbClr val="000000"/>
                </a:solidFill>
                <a:latin typeface="Arial"/>
                <a:ea typeface="Arial"/>
                <a:cs typeface="Arial"/>
              </a:rPr>
              <a:t> à un jeu pour le jeu en </a:t>
            </a:r>
            <a:r>
              <a:rPr lang="en-US" sz="1100" b="0" i="0" u="none" strike="noStrike" cap="none" spc="0" dirty="0" err="1">
                <a:solidFill>
                  <a:srgbClr val="000000"/>
                </a:solidFill>
                <a:latin typeface="Arial"/>
                <a:ea typeface="Arial"/>
                <a:cs typeface="Arial"/>
              </a:rPr>
              <a:t>soi</a:t>
            </a:r>
            <a:r>
              <a:rPr lang="en-US" sz="1100" b="0" i="0" u="none" strike="noStrike" cap="none" spc="0" dirty="0">
                <a:solidFill>
                  <a:srgbClr val="000000"/>
                </a:solidFill>
                <a:latin typeface="Arial"/>
                <a:ea typeface="Arial"/>
                <a:cs typeface="Arial"/>
              </a:rPr>
              <a:t> et le </a:t>
            </a:r>
            <a:r>
              <a:rPr lang="en-US" sz="1100" b="0" i="0" u="none" strike="noStrike" cap="none" spc="0" dirty="0" err="1">
                <a:solidFill>
                  <a:srgbClr val="000000"/>
                </a:solidFill>
                <a:latin typeface="Arial"/>
                <a:ea typeface="Arial"/>
                <a:cs typeface="Arial"/>
              </a:rPr>
              <a:t>plaisir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qu'il</a:t>
            </a:r>
            <a:r>
              <a:rPr lang="en-US" sz="1100" b="0" i="0" u="none" strike="noStrike" cap="none" spc="0" dirty="0">
                <a:solidFill>
                  <a:srgbClr val="000000"/>
                </a:solidFill>
                <a:latin typeface="Arial"/>
                <a:ea typeface="Arial"/>
                <a:cs typeface="Arial"/>
              </a:rPr>
              <a:t> nous procure plus que pour les </a:t>
            </a:r>
            <a:r>
              <a:rPr lang="en-US" sz="1100" b="0" i="0" u="none" strike="noStrike" cap="none" spc="0" dirty="0" err="1">
                <a:solidFill>
                  <a:srgbClr val="000000"/>
                </a:solidFill>
                <a:latin typeface="Arial"/>
                <a:ea typeface="Arial"/>
                <a:cs typeface="Arial"/>
              </a:rPr>
              <a:t>niveaux</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qu'on</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gagne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ou</a:t>
            </a:r>
            <a:r>
              <a:rPr lang="en-US" sz="1100" b="0" i="0" u="none" strike="noStrike" cap="none" spc="0" dirty="0">
                <a:solidFill>
                  <a:srgbClr val="000000"/>
                </a:solidFill>
                <a:latin typeface="Arial"/>
                <a:ea typeface="Arial"/>
                <a:cs typeface="Arial"/>
              </a:rPr>
              <a:t> la </a:t>
            </a:r>
            <a:r>
              <a:rPr lang="en-US" sz="1100" b="0" i="0" u="none" strike="noStrike" cap="none" spc="0" dirty="0" err="1">
                <a:solidFill>
                  <a:srgbClr val="000000"/>
                </a:solidFill>
                <a:latin typeface="Arial"/>
                <a:ea typeface="Arial"/>
                <a:cs typeface="Arial"/>
              </a:rPr>
              <a:t>récompense</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qu'on</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débloque</a:t>
            </a:r>
            <a:r>
              <a:rPr lang="en-US" sz="1100" b="0" i="0" u="none" strike="noStrike" cap="none" spc="0" dirty="0">
                <a:solidFill>
                  <a:srgbClr val="000000"/>
                </a:solidFill>
                <a:latin typeface="Arial"/>
                <a:ea typeface="Arial"/>
                <a:cs typeface="Arial"/>
              </a:rPr>
              <a:t> qui ne </a:t>
            </a:r>
            <a:r>
              <a:rPr lang="en-US" sz="1100" b="0" i="0" u="none" strike="noStrike" cap="none" spc="0" dirty="0" err="1">
                <a:solidFill>
                  <a:srgbClr val="000000"/>
                </a:solidFill>
                <a:latin typeface="Arial"/>
                <a:ea typeface="Arial"/>
                <a:cs typeface="Arial"/>
              </a:rPr>
              <a:t>sont</a:t>
            </a:r>
            <a:r>
              <a:rPr lang="en-US" sz="1100" b="0" i="0" u="none" strike="noStrike" cap="none" spc="0" dirty="0">
                <a:solidFill>
                  <a:srgbClr val="000000"/>
                </a:solidFill>
                <a:latin typeface="Arial"/>
                <a:ea typeface="Arial"/>
                <a:cs typeface="Arial"/>
              </a:rPr>
              <a:t> que des </a:t>
            </a:r>
            <a:r>
              <a:rPr lang="en-US" sz="1100" b="0" i="0" u="none" strike="noStrike" cap="none" spc="0" dirty="0" err="1">
                <a:solidFill>
                  <a:srgbClr val="000000"/>
                </a:solidFill>
                <a:latin typeface="Arial"/>
                <a:ea typeface="Arial"/>
                <a:cs typeface="Arial"/>
              </a:rPr>
              <a:t>éléments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transitoires</a:t>
            </a:r>
            <a:r>
              <a:rPr lang="en-US" sz="1100" b="0" i="0" u="none" strike="noStrike" cap="none" spc="0" dirty="0">
                <a:solidFill>
                  <a:srgbClr val="000000"/>
                </a:solidFill>
                <a:latin typeface="Arial"/>
                <a:ea typeface="Arial"/>
                <a:cs typeface="Arial"/>
              </a:rPr>
              <a:t> de motivations.</a:t>
            </a:r>
          </a:p>
          <a:p>
            <a:pPr marL="0" lvl="0" indent="0" algn="l">
              <a:lnSpc>
                <a:spcPct val="150000"/>
              </a:lnSpc>
              <a:spcBef>
                <a:spcPts val="1399"/>
              </a:spcBef>
              <a:spcAft>
                <a:spcPts val="0"/>
              </a:spcAft>
              <a:buNone/>
              <a:defRPr/>
            </a:pPr>
            <a:r>
              <a:rPr lang="en-US" sz="1100" b="0" i="0" u="none" strike="noStrike" cap="none" spc="0" dirty="0">
                <a:solidFill>
                  <a:srgbClr val="000000"/>
                </a:solidFill>
                <a:latin typeface="Arial"/>
                <a:ea typeface="Arial"/>
                <a:cs typeface="Arial"/>
              </a:rPr>
              <a:t>Ce qui </a:t>
            </a:r>
            <a:r>
              <a:rPr lang="en-US" sz="1100" b="0" i="0" u="none" strike="noStrike" cap="none" spc="0" dirty="0" err="1">
                <a:solidFill>
                  <a:srgbClr val="000000"/>
                </a:solidFill>
                <a:latin typeface="Arial"/>
                <a:ea typeface="Arial"/>
                <a:cs typeface="Arial"/>
              </a:rPr>
              <a:t>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intéressant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d'analyser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ces</a:t>
            </a:r>
            <a:r>
              <a:rPr lang="en-US" sz="1100" b="0" i="0" u="none" strike="noStrike" cap="none" spc="0" dirty="0">
                <a:solidFill>
                  <a:srgbClr val="000000"/>
                </a:solidFill>
                <a:latin typeface="Arial"/>
                <a:ea typeface="Arial"/>
                <a:cs typeface="Arial"/>
              </a:rPr>
              <a:t> 8 </a:t>
            </a:r>
            <a:r>
              <a:rPr lang="en-US" sz="1100" b="0" i="0" u="none" strike="noStrike" cap="none" spc="0" dirty="0" err="1">
                <a:solidFill>
                  <a:srgbClr val="000000"/>
                </a:solidFill>
                <a:latin typeface="Arial"/>
                <a:ea typeface="Arial"/>
                <a:cs typeface="Arial"/>
              </a:rPr>
              <a:t>dynamiques</a:t>
            </a:r>
            <a:r>
              <a:rPr lang="en-US" sz="1100" b="0" i="0" u="none" strike="noStrike" cap="none" spc="0" dirty="0">
                <a:solidFill>
                  <a:srgbClr val="000000"/>
                </a:solidFill>
                <a:latin typeface="Arial"/>
                <a:ea typeface="Arial"/>
                <a:cs typeface="Arial"/>
              </a:rPr>
              <a:t> et de </a:t>
            </a:r>
            <a:r>
              <a:rPr lang="en-US" sz="1100" b="0" i="0" u="none" strike="noStrike" cap="none" spc="0" dirty="0" err="1">
                <a:solidFill>
                  <a:srgbClr val="000000"/>
                </a:solidFill>
                <a:latin typeface="Arial"/>
                <a:ea typeface="Arial"/>
                <a:cs typeface="Arial"/>
              </a:rPr>
              <a:t>voir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quels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astuces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pédagogiques</a:t>
            </a:r>
            <a:r>
              <a:rPr lang="en-US" sz="1100" b="0" i="0" u="none" strike="noStrike" cap="none" spc="0" dirty="0">
                <a:solidFill>
                  <a:srgbClr val="000000"/>
                </a:solidFill>
                <a:latin typeface="Arial"/>
                <a:ea typeface="Arial"/>
                <a:cs typeface="Arial"/>
              </a:rPr>
              <a:t> on </a:t>
            </a:r>
            <a:r>
              <a:rPr lang="en-US" sz="1100" b="0" i="0" u="none" strike="noStrike" cap="none" spc="0" dirty="0" err="1">
                <a:solidFill>
                  <a:srgbClr val="000000"/>
                </a:solidFill>
                <a:latin typeface="Arial"/>
                <a:ea typeface="Arial"/>
                <a:cs typeface="Arial"/>
              </a:rPr>
              <a:t>peut</a:t>
            </a:r>
            <a:r>
              <a:rPr lang="en-US" sz="1100" b="0" i="0" u="none" strike="noStrike" cap="none" spc="0" dirty="0">
                <a:solidFill>
                  <a:srgbClr val="000000"/>
                </a:solidFill>
                <a:latin typeface="Arial"/>
                <a:ea typeface="Arial"/>
                <a:cs typeface="Arial"/>
              </a:rPr>
              <a:t> en </a:t>
            </a:r>
            <a:r>
              <a:rPr lang="en-US" sz="1100" b="0" i="0" u="none" strike="noStrike" cap="none" spc="0" dirty="0" err="1">
                <a:solidFill>
                  <a:srgbClr val="000000"/>
                </a:solidFill>
                <a:latin typeface="Arial"/>
                <a:ea typeface="Arial"/>
                <a:cs typeface="Arial"/>
              </a:rPr>
              <a:t>tirer</a:t>
            </a:r>
            <a:r>
              <a:rPr lang="en-US" sz="1100" b="0" i="0" u="none" strike="noStrike" cap="none" spc="0" dirty="0">
                <a:solidFill>
                  <a:srgbClr val="000000"/>
                </a:solidFill>
                <a:latin typeface="Arial"/>
                <a:ea typeface="Arial"/>
                <a:cs typeface="Arial"/>
              </a:rPr>
              <a:t> pour la conception de </a:t>
            </a:r>
            <a:r>
              <a:rPr lang="en-US" sz="1100" b="0" i="0" u="none" strike="noStrike" cap="none" spc="0" dirty="0" err="1">
                <a:solidFill>
                  <a:srgbClr val="000000"/>
                </a:solidFill>
                <a:latin typeface="Arial"/>
                <a:ea typeface="Arial"/>
                <a:cs typeface="Arial"/>
              </a:rPr>
              <a:t>nos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séquences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ludifiées</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ou</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carrément</a:t>
            </a:r>
            <a:r>
              <a:rPr lang="en-US" sz="1100" b="0" i="0" u="none" strike="noStrike" cap="none" spc="0" dirty="0">
                <a:solidFill>
                  <a:srgbClr val="000000"/>
                </a:solidFill>
                <a:latin typeface="Arial"/>
                <a:ea typeface="Arial"/>
                <a:cs typeface="Arial"/>
              </a:rPr>
              <a:t> de </a:t>
            </a:r>
            <a:r>
              <a:rPr lang="en-US" sz="1100" b="0" i="0" u="none" strike="noStrike" cap="none" spc="0" dirty="0" err="1">
                <a:solidFill>
                  <a:srgbClr val="000000"/>
                </a:solidFill>
                <a:latin typeface="Arial"/>
                <a:ea typeface="Arial"/>
                <a:cs typeface="Arial"/>
              </a:rPr>
              <a:t>nos</a:t>
            </a:r>
            <a:r>
              <a:rPr lang="en-US" sz="1100" b="0" i="0" u="none" strike="noStrike" cap="none" spc="0" dirty="0">
                <a:solidFill>
                  <a:srgbClr val="000000"/>
                </a:solidFill>
                <a:latin typeface="Arial"/>
                <a:ea typeface="Arial"/>
                <a:cs typeface="Arial"/>
              </a:rPr>
              <a:t> jeux :</a:t>
            </a:r>
          </a:p>
          <a:p>
            <a:pPr marL="0" lvl="0" indent="0" algn="l">
              <a:lnSpc>
                <a:spcPct val="150000"/>
              </a:lnSpc>
              <a:spcBef>
                <a:spcPts val="1399"/>
              </a:spcBef>
              <a:spcAft>
                <a:spcPts val="0"/>
              </a:spcAft>
              <a:buNone/>
              <a:defRPr/>
            </a:pPr>
            <a:r>
              <a:rPr sz="1450" b="1" i="0" u="none" dirty="0">
                <a:solidFill>
                  <a:srgbClr val="BA305E"/>
                </a:solidFill>
                <a:latin typeface="Open Sans"/>
                <a:ea typeface="Open Sans"/>
                <a:cs typeface="Open Sans"/>
              </a:rPr>
              <a:t>1. Sens </a:t>
            </a:r>
            <a:r>
              <a:rPr sz="1450" b="1" i="0" u="none" dirty="0" err="1">
                <a:solidFill>
                  <a:srgbClr val="BA305E"/>
                </a:solidFill>
                <a:latin typeface="Open Sans"/>
                <a:ea typeface="Open Sans"/>
                <a:cs typeface="Open Sans"/>
              </a:rPr>
              <a:t>épique</a:t>
            </a:r>
            <a:r>
              <a:rPr sz="1450" b="1" i="0" u="none" dirty="0">
                <a:solidFill>
                  <a:srgbClr val="BA305E"/>
                </a:solidFill>
                <a:latin typeface="Open Sans"/>
                <a:ea typeface="Open Sans"/>
                <a:cs typeface="Open Sans"/>
              </a:rPr>
              <a:t> et vocation</a:t>
            </a:r>
            <a:endParaRPr lang="en-US"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Le premier </a:t>
            </a:r>
            <a:r>
              <a:rPr sz="1350" b="0" i="0" u="none" dirty="0" err="1">
                <a:solidFill>
                  <a:srgbClr val="000000"/>
                </a:solidFill>
                <a:latin typeface="Liberation Sans"/>
                <a:ea typeface="Liberation Sans"/>
                <a:cs typeface="Liberation Sans"/>
              </a:rPr>
              <a:t>motivateur</a:t>
            </a:r>
            <a:r>
              <a:rPr sz="1350" b="0" i="0" u="none" dirty="0">
                <a:solidFill>
                  <a:srgbClr val="000000"/>
                </a:solidFill>
                <a:latin typeface="Liberation Sans"/>
                <a:ea typeface="Liberation Sans"/>
                <a:cs typeface="Liberation Sans"/>
              </a:rPr>
              <a:t> se </a:t>
            </a:r>
            <a:r>
              <a:rPr sz="1350" b="0" i="0" u="none" dirty="0" err="1">
                <a:solidFill>
                  <a:srgbClr val="000000"/>
                </a:solidFill>
                <a:latin typeface="Liberation Sans"/>
                <a:ea typeface="Liberation Sans"/>
                <a:cs typeface="Liberation Sans"/>
              </a:rPr>
              <a:t>manifeste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lorsqu’une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personne</a:t>
            </a:r>
            <a:r>
              <a:rPr sz="1350" b="0" i="0" u="none" dirty="0">
                <a:solidFill>
                  <a:srgbClr val="000000"/>
                </a:solidFill>
                <a:latin typeface="Liberation Sans"/>
                <a:ea typeface="Liberation Sans"/>
                <a:cs typeface="Liberation Sans"/>
              </a:rPr>
              <a:t> se sent </a:t>
            </a:r>
            <a:r>
              <a:rPr sz="1350" b="0" i="0" u="none" dirty="0" err="1">
                <a:solidFill>
                  <a:srgbClr val="000000"/>
                </a:solidFill>
                <a:latin typeface="Liberation Sans"/>
                <a:ea typeface="Liberation Sans"/>
                <a:cs typeface="Liberation Sans"/>
              </a:rPr>
              <a:t>interpellée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appelée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personnellement</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accomplir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quelque</a:t>
            </a:r>
            <a:r>
              <a:rPr sz="1350" b="0" i="0" u="none" dirty="0">
                <a:solidFill>
                  <a:srgbClr val="000000"/>
                </a:solidFill>
                <a:latin typeface="Liberation Sans"/>
                <a:ea typeface="Liberation Sans"/>
                <a:cs typeface="Liberation Sans"/>
              </a:rPr>
              <a:t> chose de plus grand que </a:t>
            </a:r>
            <a:r>
              <a:rPr sz="1350" b="0" i="0" u="none" dirty="0" err="1">
                <a:solidFill>
                  <a:srgbClr val="000000"/>
                </a:solidFill>
                <a:latin typeface="Liberation Sans"/>
                <a:ea typeface="Liberation Sans"/>
                <a:cs typeface="Liberation Sans"/>
              </a:rPr>
              <a:t>soi</a:t>
            </a:r>
            <a:r>
              <a:rPr sz="1350" b="0" i="0" u="none" dirty="0">
                <a:solidFill>
                  <a:srgbClr val="000000"/>
                </a:solidFill>
                <a:latin typeface="Liberation Sans"/>
                <a:ea typeface="Liberation Sans"/>
                <a:cs typeface="Liberation Sans"/>
              </a:rPr>
              <a:t>, aux </a:t>
            </a:r>
            <a:r>
              <a:rPr sz="1350" b="0" i="0" u="none" dirty="0" err="1">
                <a:solidFill>
                  <a:srgbClr val="000000"/>
                </a:solidFill>
                <a:latin typeface="Liberation Sans"/>
                <a:ea typeface="Liberation Sans"/>
                <a:cs typeface="Liberation Sans"/>
              </a:rPr>
              <a:t>conséquences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potentiellement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épiques</a:t>
            </a:r>
            <a:r>
              <a:rPr sz="1350" b="0" i="0" u="none" dirty="0">
                <a:solidFill>
                  <a:srgbClr val="000000"/>
                </a:solidFill>
                <a:latin typeface="Liberation Sans"/>
                <a:ea typeface="Liberation Sans"/>
                <a:cs typeface="Liberation Sans"/>
              </a:rPr>
              <a:t>. Dans les jeux vidéo, nous </a:t>
            </a:r>
            <a:r>
              <a:rPr sz="1350" b="0" i="0" u="none" dirty="0" err="1">
                <a:solidFill>
                  <a:srgbClr val="000000"/>
                </a:solidFill>
                <a:latin typeface="Liberation Sans"/>
                <a:ea typeface="Liberation Sans"/>
                <a:cs typeface="Liberation Sans"/>
              </a:rPr>
              <a:t>sommes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fréquemment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invités</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sauver</a:t>
            </a:r>
            <a:r>
              <a:rPr sz="1350" b="0" i="0" u="none" dirty="0">
                <a:solidFill>
                  <a:srgbClr val="000000"/>
                </a:solidFill>
                <a:latin typeface="Liberation Sans"/>
                <a:ea typeface="Liberation Sans"/>
                <a:cs typeface="Liberation Sans"/>
              </a:rPr>
              <a:t> le monde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arrêter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catastrophe. Dans la </a:t>
            </a:r>
            <a:r>
              <a:rPr sz="1350" b="0" i="0" u="none" dirty="0" err="1">
                <a:solidFill>
                  <a:srgbClr val="000000"/>
                </a:solidFill>
                <a:latin typeface="Liberation Sans"/>
                <a:ea typeface="Liberation Sans"/>
                <a:cs typeface="Liberation Sans"/>
              </a:rPr>
              <a:t>société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plusieurs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personnes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aujourd’hui</a:t>
            </a:r>
            <a:r>
              <a:rPr sz="1350" b="0" i="0" u="none" dirty="0">
                <a:solidFill>
                  <a:srgbClr val="000000"/>
                </a:solidFill>
                <a:latin typeface="Liberation Sans"/>
                <a:ea typeface="Liberation Sans"/>
                <a:cs typeface="Liberation Sans"/>
              </a:rPr>
              <a:t> ne se </a:t>
            </a:r>
            <a:r>
              <a:rPr sz="1350" b="0" i="0" u="none" dirty="0" err="1">
                <a:solidFill>
                  <a:srgbClr val="000000"/>
                </a:solidFill>
                <a:latin typeface="Liberation Sans"/>
                <a:ea typeface="Liberation Sans"/>
                <a:cs typeface="Liberation Sans"/>
              </a:rPr>
              <a:t>satisfont</a:t>
            </a:r>
            <a:r>
              <a:rPr sz="1350" b="0" i="0" u="none" dirty="0">
                <a:solidFill>
                  <a:srgbClr val="000000"/>
                </a:solidFill>
                <a:latin typeface="Liberation Sans"/>
                <a:ea typeface="Liberation Sans"/>
                <a:cs typeface="Liberation Sans"/>
              </a:rPr>
              <a:t> plus </a:t>
            </a:r>
            <a:r>
              <a:rPr sz="1350" b="0" i="0" u="none" dirty="0" err="1">
                <a:solidFill>
                  <a:srgbClr val="000000"/>
                </a:solidFill>
                <a:latin typeface="Liberation Sans"/>
                <a:ea typeface="Liberation Sans"/>
                <a:cs typeface="Liberation Sans"/>
              </a:rPr>
              <a:t>seulement</a:t>
            </a:r>
            <a:r>
              <a:rPr sz="1350" b="0" i="0" u="none" dirty="0">
                <a:solidFill>
                  <a:srgbClr val="000000"/>
                </a:solidFill>
                <a:latin typeface="Liberation Sans"/>
                <a:ea typeface="Liberation Sans"/>
                <a:cs typeface="Liberation Sans"/>
              </a:rPr>
              <a:t> d’un bon </a:t>
            </a:r>
            <a:r>
              <a:rPr sz="1350" b="0" i="0" u="none" dirty="0" err="1">
                <a:solidFill>
                  <a:srgbClr val="000000"/>
                </a:solidFill>
                <a:latin typeface="Liberation Sans"/>
                <a:ea typeface="Liberation Sans"/>
                <a:cs typeface="Liberation Sans"/>
              </a:rPr>
              <a:t>salaire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elles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souhaitent</a:t>
            </a:r>
            <a:r>
              <a:rPr sz="1350" b="0" i="0" u="none" dirty="0">
                <a:solidFill>
                  <a:srgbClr val="000000"/>
                </a:solidFill>
                <a:latin typeface="Liberation Sans"/>
                <a:ea typeface="Liberation Sans"/>
                <a:cs typeface="Liberation Sans"/>
              </a:rPr>
              <a:t> que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emploi</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amène</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participer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quelque</a:t>
            </a:r>
            <a:r>
              <a:rPr sz="1350" b="0" i="0" u="none" dirty="0">
                <a:solidFill>
                  <a:srgbClr val="000000"/>
                </a:solidFill>
                <a:latin typeface="Liberation Sans"/>
                <a:ea typeface="Liberation Sans"/>
                <a:cs typeface="Liberation Sans"/>
              </a:rPr>
              <a:t> chose </a:t>
            </a:r>
            <a:r>
              <a:rPr sz="1350" b="0" i="0" u="none" dirty="0" err="1">
                <a:solidFill>
                  <a:srgbClr val="000000"/>
                </a:solidFill>
                <a:latin typeface="Liberation Sans"/>
                <a:ea typeface="Liberation Sans"/>
                <a:cs typeface="Liberation Sans"/>
              </a:rPr>
              <a:t>d’important</a:t>
            </a:r>
            <a:r>
              <a:rPr sz="1350" b="0" i="0" u="none" dirty="0">
                <a:solidFill>
                  <a:srgbClr val="000000"/>
                </a:solidFill>
                <a:latin typeface="Liberation Sans"/>
                <a:ea typeface="Liberation Sans"/>
                <a:cs typeface="Liberation Sans"/>
              </a:rPr>
              <a:t> et de </a:t>
            </a:r>
            <a:r>
              <a:rPr sz="1350" b="0" i="0" u="none" dirty="0" err="1">
                <a:solidFill>
                  <a:srgbClr val="000000"/>
                </a:solidFill>
                <a:latin typeface="Liberation Sans"/>
                <a:ea typeface="Liberation Sans"/>
                <a:cs typeface="Liberation Sans"/>
              </a:rPr>
              <a:t>significatif</a:t>
            </a:r>
            <a:r>
              <a:rPr sz="1350" b="0" i="0" u="none" dirty="0">
                <a:solidFill>
                  <a:srgbClr val="000000"/>
                </a:solidFill>
                <a:latin typeface="Liberation Sans"/>
                <a:ea typeface="Liberation Sans"/>
                <a:cs typeface="Liberation Sans"/>
              </a:rPr>
              <a:t>.</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Inventez</a:t>
            </a:r>
            <a:r>
              <a:rPr sz="1350" b="1" i="0" u="none" dirty="0">
                <a:solidFill>
                  <a:srgbClr val="000000"/>
                </a:solidFill>
                <a:latin typeface="Liberation Sans"/>
                <a:ea typeface="Liberation Sans"/>
                <a:cs typeface="Liberation Sans"/>
              </a:rPr>
              <a:t> des </a:t>
            </a:r>
            <a:r>
              <a:rPr sz="1350" b="1" i="0" u="none" dirty="0" err="1">
                <a:solidFill>
                  <a:srgbClr val="000000"/>
                </a:solidFill>
                <a:latin typeface="Liberation Sans"/>
                <a:ea typeface="Liberation Sans"/>
                <a:cs typeface="Liberation Sans"/>
              </a:rPr>
              <a:t>scénarios</a:t>
            </a:r>
            <a:endParaRPr sz="1350" b="1"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Le fait </a:t>
            </a:r>
            <a:r>
              <a:rPr sz="1350" b="0" i="0" u="none" dirty="0" err="1">
                <a:solidFill>
                  <a:srgbClr val="000000"/>
                </a:solidFill>
                <a:latin typeface="Liberation Sans"/>
                <a:ea typeface="Liberation Sans"/>
                <a:cs typeface="Liberation Sans"/>
              </a:rPr>
              <a:t>d’inscrire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activités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d’apprentissage</a:t>
            </a:r>
            <a:r>
              <a:rPr sz="1350" b="0" i="0" u="none" dirty="0">
                <a:solidFill>
                  <a:srgbClr val="000000"/>
                </a:solidFill>
                <a:latin typeface="Liberation Sans"/>
                <a:ea typeface="Liberation Sans"/>
                <a:cs typeface="Liberation Sans"/>
              </a:rPr>
              <a:t> dans des </a:t>
            </a:r>
            <a:r>
              <a:rPr sz="1350" b="0" i="0" u="none" dirty="0" err="1">
                <a:solidFill>
                  <a:srgbClr val="000000"/>
                </a:solidFill>
                <a:latin typeface="Liberation Sans"/>
                <a:ea typeface="Liberation Sans"/>
                <a:cs typeface="Liberation Sans"/>
              </a:rPr>
              <a:t>scénarios</a:t>
            </a:r>
            <a:r>
              <a:rPr sz="1350" b="0" i="0" u="none" dirty="0">
                <a:solidFill>
                  <a:srgbClr val="000000"/>
                </a:solidFill>
                <a:latin typeface="Liberation Sans"/>
                <a:ea typeface="Liberation Sans"/>
                <a:cs typeface="Liberation Sans"/>
              </a:rPr>
              <a:t> et des mises en situation </a:t>
            </a:r>
            <a:r>
              <a:rPr sz="1350" b="0" i="0" u="none" dirty="0" err="1">
                <a:solidFill>
                  <a:srgbClr val="000000"/>
                </a:solidFill>
                <a:latin typeface="Liberation Sans"/>
                <a:ea typeface="Liberation Sans"/>
                <a:cs typeface="Liberation Sans"/>
              </a:rPr>
              <a:t>engageantes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aider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s’y</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immerger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davantage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organisez</a:t>
            </a:r>
            <a:r>
              <a:rPr sz="1350" b="0" i="0" u="none" dirty="0">
                <a:solidFill>
                  <a:srgbClr val="000000"/>
                </a:solidFill>
                <a:latin typeface="Liberation Sans"/>
                <a:ea typeface="Liberation Sans"/>
                <a:cs typeface="Liberation Sans"/>
              </a:rPr>
              <a:t> traditionnellement un </a:t>
            </a:r>
            <a:r>
              <a:rPr sz="1350" b="0" i="0" u="none" dirty="0" err="1">
                <a:solidFill>
                  <a:srgbClr val="000000"/>
                </a:solidFill>
                <a:latin typeface="Liberation Sans"/>
                <a:ea typeface="Liberation Sans"/>
                <a:cs typeface="Liberation Sans"/>
              </a:rPr>
              <a:t>débat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classe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année</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classe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dans un bunker pendant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apocalypse de zombie et la </a:t>
            </a:r>
            <a:r>
              <a:rPr sz="1350" b="0" i="0" u="none" dirty="0" err="1">
                <a:solidFill>
                  <a:srgbClr val="000000"/>
                </a:solidFill>
                <a:latin typeface="Liberation Sans"/>
                <a:ea typeface="Liberation Sans"/>
                <a:cs typeface="Liberation Sans"/>
              </a:rPr>
              <a:t>survie</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l’humanité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dépend</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vos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décisions</a:t>
            </a:r>
            <a:r>
              <a:rPr sz="1350" b="0" i="0" u="none" dirty="0">
                <a:solidFill>
                  <a:srgbClr val="000000"/>
                </a:solidFill>
                <a:latin typeface="Liberation Sans"/>
                <a:ea typeface="Liberation Sans"/>
                <a:cs typeface="Liberation Sans"/>
              </a:rPr>
              <a:t> communes! </a:t>
            </a:r>
            <a:r>
              <a:rPr sz="1350" b="0" i="0" u="none" dirty="0" err="1">
                <a:solidFill>
                  <a:srgbClr val="000000"/>
                </a:solidFill>
                <a:latin typeface="Liberation Sans"/>
                <a:ea typeface="Liberation Sans"/>
                <a:cs typeface="Liberation Sans"/>
              </a:rPr>
              <a:t>Vous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travaillez</a:t>
            </a:r>
            <a:r>
              <a:rPr sz="1350" b="0" i="0" u="none" dirty="0">
                <a:solidFill>
                  <a:srgbClr val="000000"/>
                </a:solidFill>
                <a:latin typeface="Liberation Sans"/>
                <a:ea typeface="Liberation Sans"/>
                <a:cs typeface="Liberation Sans"/>
              </a:rPr>
              <a:t> sur </a:t>
            </a:r>
            <a:r>
              <a:rPr sz="1350" b="0" i="0" u="none" dirty="0" err="1">
                <a:solidFill>
                  <a:srgbClr val="000000"/>
                </a:solidFill>
                <a:latin typeface="Liberation Sans"/>
                <a:ea typeface="Liberation Sans"/>
                <a:cs typeface="Liberation Sans"/>
              </a:rPr>
              <a:t>l’environnement</a:t>
            </a:r>
            <a:r>
              <a:rPr sz="1350" b="0" i="0" u="none" dirty="0">
                <a:solidFill>
                  <a:srgbClr val="000000"/>
                </a:solidFill>
                <a:latin typeface="Liberation Sans"/>
                <a:ea typeface="Liberation Sans"/>
                <a:cs typeface="Liberation Sans"/>
              </a:rPr>
              <a:t> et le </a:t>
            </a:r>
            <a:r>
              <a:rPr sz="1350" b="0" i="0" u="none" dirty="0" err="1">
                <a:solidFill>
                  <a:srgbClr val="000000"/>
                </a:solidFill>
                <a:latin typeface="Liberation Sans"/>
                <a:ea typeface="Liberation Sans"/>
                <a:cs typeface="Liberation Sans"/>
              </a:rPr>
              <a:t>développement</a:t>
            </a:r>
            <a:r>
              <a:rPr sz="1350" b="0" i="0" u="none" dirty="0">
                <a:solidFill>
                  <a:srgbClr val="000000"/>
                </a:solidFill>
                <a:latin typeface="Liberation Sans"/>
                <a:ea typeface="Liberation Sans"/>
                <a:cs typeface="Liberation Sans"/>
              </a:rPr>
              <a:t> durable?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année</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ouragan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occasionné</a:t>
            </a:r>
            <a:r>
              <a:rPr sz="1350" b="0" i="0" u="none" dirty="0">
                <a:solidFill>
                  <a:srgbClr val="000000"/>
                </a:solidFill>
                <a:latin typeface="Liberation Sans"/>
                <a:ea typeface="Liberation Sans"/>
                <a:cs typeface="Liberation Sans"/>
              </a:rPr>
              <a:t> par les </a:t>
            </a:r>
            <a:r>
              <a:rPr sz="1350" b="0" i="0" u="none" dirty="0" err="1">
                <a:solidFill>
                  <a:srgbClr val="000000"/>
                </a:solidFill>
                <a:latin typeface="Liberation Sans"/>
                <a:ea typeface="Liberation Sans"/>
                <a:cs typeface="Liberation Sans"/>
              </a:rPr>
              <a:t>dérèglements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climatiques</a:t>
            </a:r>
            <a:r>
              <a:rPr sz="1350" b="0" i="0" u="none" dirty="0">
                <a:solidFill>
                  <a:srgbClr val="000000"/>
                </a:solidFill>
                <a:latin typeface="Liberation Sans"/>
                <a:ea typeface="Liberation Sans"/>
                <a:cs typeface="Liberation Sans"/>
              </a:rPr>
              <a:t> a </a:t>
            </a:r>
            <a:r>
              <a:rPr sz="1350" b="0" i="0" u="none" dirty="0" err="1">
                <a:solidFill>
                  <a:srgbClr val="000000"/>
                </a:solidFill>
                <a:latin typeface="Liberation Sans"/>
                <a:ea typeface="Liberation Sans"/>
                <a:cs typeface="Liberation Sans"/>
              </a:rPr>
              <a:t>détruit</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ville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chaque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équipe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responsable</a:t>
            </a:r>
            <a:r>
              <a:rPr sz="1350" b="0" i="0" u="none" dirty="0">
                <a:solidFill>
                  <a:srgbClr val="000000"/>
                </a:solidFill>
                <a:latin typeface="Liberation Sans"/>
                <a:ea typeface="Liberation Sans"/>
                <a:cs typeface="Liberation Sans"/>
              </a:rPr>
              <a:t> de proposer un </a:t>
            </a:r>
            <a:r>
              <a:rPr sz="1350" b="0" i="0" u="none" dirty="0" err="1">
                <a:solidFill>
                  <a:srgbClr val="000000"/>
                </a:solidFill>
                <a:latin typeface="Liberation Sans"/>
                <a:ea typeface="Liberation Sans"/>
                <a:cs typeface="Liberation Sans"/>
              </a:rPr>
              <a:t>projet</a:t>
            </a:r>
            <a:r>
              <a:rPr sz="1350" b="0" i="0" u="none" dirty="0">
                <a:solidFill>
                  <a:srgbClr val="000000"/>
                </a:solidFill>
                <a:latin typeface="Liberation Sans"/>
                <a:ea typeface="Liberation Sans"/>
                <a:cs typeface="Liberation Sans"/>
              </a:rPr>
              <a:t> pour la </a:t>
            </a:r>
            <a:r>
              <a:rPr sz="1350" b="0" i="0" u="none" dirty="0" err="1">
                <a:solidFill>
                  <a:srgbClr val="000000"/>
                </a:solidFill>
                <a:latin typeface="Liberation Sans"/>
                <a:ea typeface="Liberation Sans"/>
                <a:cs typeface="Liberation Sans"/>
              </a:rPr>
              <a:t>reconstruire</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façon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écologique</a:t>
            </a:r>
            <a:r>
              <a:rPr sz="1350" b="0" i="0" u="none" dirty="0">
                <a:solidFill>
                  <a:srgbClr val="000000"/>
                </a:solidFill>
                <a:latin typeface="Liberation Sans"/>
                <a:ea typeface="Liberation Sans"/>
                <a:cs typeface="Liberation Sans"/>
              </a:rPr>
              <a:t> et durable! </a:t>
            </a:r>
            <a:r>
              <a:rPr sz="1350" b="0" i="0" u="none" dirty="0" err="1">
                <a:solidFill>
                  <a:srgbClr val="000000"/>
                </a:solidFill>
                <a:latin typeface="Liberation Sans"/>
                <a:ea typeface="Liberation Sans"/>
                <a:cs typeface="Liberation Sans"/>
              </a:rPr>
              <a:t>Vous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voyez</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l’idée</a:t>
            </a:r>
            <a:r>
              <a:rPr sz="1350" b="0" i="0" u="none" dirty="0">
                <a:solidFill>
                  <a:srgbClr val="000000"/>
                </a:solidFill>
                <a:latin typeface="Liberation Sans"/>
                <a:ea typeface="Liberation Sans"/>
                <a:cs typeface="Liberation Sans"/>
              </a:rPr>
              <a:t>?</a:t>
            </a:r>
          </a:p>
          <a:p>
            <a:pPr marL="139699" indent="0">
              <a:buClr>
                <a:srgbClr val="000000"/>
              </a:buClr>
              <a:buSzPts val="1400"/>
              <a:buFont typeface="Arial"/>
              <a:buNone/>
              <a:defRPr/>
            </a:pPr>
            <a:endParaRPr sz="1350" b="0"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450" b="1" i="0" u="none" dirty="0">
                <a:solidFill>
                  <a:srgbClr val="BA305E"/>
                </a:solidFill>
                <a:latin typeface="Open Sans"/>
                <a:ea typeface="Open Sans"/>
                <a:cs typeface="Open Sans"/>
              </a:rPr>
              <a:t>2. </a:t>
            </a:r>
            <a:r>
              <a:rPr sz="1450" b="1" i="0" u="none" dirty="0" err="1">
                <a:solidFill>
                  <a:srgbClr val="BA305E"/>
                </a:solidFill>
                <a:latin typeface="Open Sans"/>
                <a:ea typeface="Open Sans"/>
                <a:cs typeface="Open Sans"/>
              </a:rPr>
              <a:t>Développement</a:t>
            </a:r>
            <a:r>
              <a:rPr sz="1450" b="1" i="0" u="none" dirty="0">
                <a:solidFill>
                  <a:srgbClr val="BA305E"/>
                </a:solidFill>
                <a:latin typeface="Open Sans"/>
                <a:ea typeface="Open Sans"/>
                <a:cs typeface="Open Sans"/>
              </a:rPr>
              <a:t> et </a:t>
            </a:r>
            <a:r>
              <a:rPr sz="1450" b="1" i="0" u="none" dirty="0" err="1">
                <a:solidFill>
                  <a:srgbClr val="BA305E"/>
                </a:solidFill>
                <a:latin typeface="Open Sans"/>
                <a:ea typeface="Open Sans"/>
                <a:cs typeface="Open Sans"/>
              </a:rPr>
              <a:t>accomplissement</a:t>
            </a:r>
            <a:endParaRPr sz="1350" b="0"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Nous </a:t>
            </a:r>
            <a:r>
              <a:rPr sz="1350" b="0" i="0" u="none" dirty="0" err="1">
                <a:solidFill>
                  <a:srgbClr val="000000"/>
                </a:solidFill>
                <a:latin typeface="Liberation Sans"/>
                <a:ea typeface="Liberation Sans"/>
                <a:cs typeface="Liberation Sans"/>
              </a:rPr>
              <a:t>sommes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motivés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lorsque</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avons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l’impression</a:t>
            </a:r>
            <a:r>
              <a:rPr sz="1350" b="0" i="0" u="none" dirty="0">
                <a:solidFill>
                  <a:srgbClr val="000000"/>
                </a:solidFill>
                <a:latin typeface="Liberation Sans"/>
                <a:ea typeface="Liberation Sans"/>
                <a:cs typeface="Liberation Sans"/>
              </a:rPr>
              <a:t> de nous </a:t>
            </a:r>
            <a:r>
              <a:rPr sz="1350" b="0" i="0" u="none" dirty="0" err="1">
                <a:solidFill>
                  <a:srgbClr val="000000"/>
                </a:solidFill>
                <a:latin typeface="Liberation Sans"/>
                <a:ea typeface="Liberation Sans"/>
                <a:cs typeface="Liberation Sans"/>
              </a:rPr>
              <a:t>améliorer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d’atteindre</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objectifs</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surmonter</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défis</a:t>
            </a:r>
            <a:r>
              <a:rPr sz="1350" b="0" i="0" u="none" dirty="0">
                <a:solidFill>
                  <a:srgbClr val="000000"/>
                </a:solidFill>
                <a:latin typeface="Liberation Sans"/>
                <a:ea typeface="Liberation Sans"/>
                <a:cs typeface="Liberation Sans"/>
              </a:rPr>
              <a:t> et de nous </a:t>
            </a:r>
            <a:r>
              <a:rPr sz="1350" b="0" i="0" u="none" dirty="0" err="1">
                <a:solidFill>
                  <a:srgbClr val="000000"/>
                </a:solidFill>
                <a:latin typeface="Liberation Sans"/>
                <a:ea typeface="Liberation Sans"/>
                <a:cs typeface="Liberation Sans"/>
              </a:rPr>
              <a:t>accomplir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Plusieurs</a:t>
            </a:r>
            <a:r>
              <a:rPr sz="1350" b="0" i="0" u="none" dirty="0">
                <a:solidFill>
                  <a:srgbClr val="000000"/>
                </a:solidFill>
                <a:latin typeface="Liberation Sans"/>
                <a:ea typeface="Liberation Sans"/>
                <a:cs typeface="Liberation Sans"/>
              </a:rPr>
              <a:t> jeux vidéo </a:t>
            </a:r>
            <a:r>
              <a:rPr sz="1350" b="0" i="0" u="none" dirty="0" err="1">
                <a:solidFill>
                  <a:srgbClr val="000000"/>
                </a:solidFill>
                <a:latin typeface="Liberation Sans"/>
                <a:ea typeface="Liberation Sans"/>
                <a:cs typeface="Liberation Sans"/>
              </a:rPr>
              <a:t>l’ont</a:t>
            </a:r>
            <a:r>
              <a:rPr sz="1350" b="0" i="0" u="none" dirty="0">
                <a:solidFill>
                  <a:srgbClr val="000000"/>
                </a:solidFill>
                <a:latin typeface="Liberation Sans"/>
                <a:ea typeface="Liberation Sans"/>
                <a:cs typeface="Liberation Sans"/>
              </a:rPr>
              <a:t> bien </a:t>
            </a:r>
            <a:r>
              <a:rPr sz="1350" b="0" i="0" u="none" dirty="0" err="1">
                <a:solidFill>
                  <a:srgbClr val="000000"/>
                </a:solidFill>
                <a:latin typeface="Liberation Sans"/>
                <a:ea typeface="Liberation Sans"/>
                <a:cs typeface="Liberation Sans"/>
              </a:rPr>
              <a:t>compris</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offrant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d’abord</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défis</a:t>
            </a:r>
            <a:r>
              <a:rPr sz="1350" b="0" i="0" u="none" dirty="0">
                <a:solidFill>
                  <a:srgbClr val="000000"/>
                </a:solidFill>
                <a:latin typeface="Liberation Sans"/>
                <a:ea typeface="Liberation Sans"/>
                <a:cs typeface="Liberation Sans"/>
              </a:rPr>
              <a:t> simples, des succès </a:t>
            </a:r>
            <a:r>
              <a:rPr sz="1350" b="0" i="0" u="none" dirty="0" err="1">
                <a:solidFill>
                  <a:srgbClr val="000000"/>
                </a:solidFill>
                <a:latin typeface="Liberation Sans"/>
                <a:ea typeface="Liberation Sans"/>
                <a:cs typeface="Liberation Sans"/>
              </a:rPr>
              <a:t>accessibles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puis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courbe</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difficulté</a:t>
            </a:r>
            <a:r>
              <a:rPr sz="1350" b="0" i="0" u="none" dirty="0">
                <a:solidFill>
                  <a:srgbClr val="000000"/>
                </a:solidFill>
                <a:latin typeface="Liberation Sans"/>
                <a:ea typeface="Liberation Sans"/>
                <a:cs typeface="Liberation Sans"/>
              </a:rPr>
              <a:t> qui suit la progression du </a:t>
            </a:r>
            <a:r>
              <a:rPr sz="1350" b="0" i="0" u="none" dirty="0" err="1">
                <a:solidFill>
                  <a:srgbClr val="000000"/>
                </a:solidFill>
                <a:latin typeface="Liberation Sans"/>
                <a:ea typeface="Liberation Sans"/>
                <a:cs typeface="Liberation Sans"/>
              </a:rPr>
              <a:t>joueur</a:t>
            </a:r>
            <a:r>
              <a:rPr sz="1350" b="0" i="0" u="none" dirty="0">
                <a:solidFill>
                  <a:srgbClr val="000000"/>
                </a:solidFill>
                <a:latin typeface="Liberation Sans"/>
                <a:ea typeface="Liberation Sans"/>
                <a:cs typeface="Liberation Sans"/>
              </a:rPr>
              <a:t>. </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Morcelez</a:t>
            </a:r>
            <a:r>
              <a:rPr sz="1350" b="1" i="0" u="none" dirty="0">
                <a:solidFill>
                  <a:srgbClr val="000000"/>
                </a:solidFill>
                <a:latin typeface="Liberation Sans"/>
                <a:ea typeface="Liberation Sans"/>
                <a:cs typeface="Liberation Sans"/>
              </a:rPr>
              <a:t> en </a:t>
            </a:r>
            <a:r>
              <a:rPr sz="1350" b="1" i="0" u="none" dirty="0" err="1">
                <a:solidFill>
                  <a:srgbClr val="000000"/>
                </a:solidFill>
                <a:latin typeface="Liberation Sans"/>
                <a:ea typeface="Liberation Sans"/>
                <a:cs typeface="Liberation Sans"/>
              </a:rPr>
              <a:t>défis</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réalistes</a:t>
            </a:r>
            <a:endParaRPr sz="1350" b="1"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En </a:t>
            </a:r>
            <a:r>
              <a:rPr sz="1350" b="0" i="0" u="none" dirty="0" err="1">
                <a:solidFill>
                  <a:srgbClr val="000000"/>
                </a:solidFill>
                <a:latin typeface="Liberation Sans"/>
                <a:ea typeface="Liberation Sans"/>
                <a:cs typeface="Liberation Sans"/>
              </a:rPr>
              <a:t>éducation</a:t>
            </a:r>
            <a:r>
              <a:rPr sz="1350" b="0" i="0" u="none" dirty="0">
                <a:solidFill>
                  <a:srgbClr val="000000"/>
                </a:solidFill>
                <a:latin typeface="Liberation Sans"/>
                <a:ea typeface="Liberation Sans"/>
                <a:cs typeface="Liberation Sans"/>
              </a:rPr>
              <a:t>, le sentiment </a:t>
            </a:r>
            <a:r>
              <a:rPr sz="1350" b="0" i="0" u="none" dirty="0" err="1">
                <a:solidFill>
                  <a:srgbClr val="000000"/>
                </a:solidFill>
                <a:latin typeface="Liberation Sans"/>
                <a:ea typeface="Liberation Sans"/>
                <a:cs typeface="Liberation Sans"/>
              </a:rPr>
              <a:t>d’efficacité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personnelle</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crucial. En </a:t>
            </a:r>
            <a:r>
              <a:rPr sz="1350" b="0" i="0" u="none" dirty="0" err="1">
                <a:solidFill>
                  <a:srgbClr val="000000"/>
                </a:solidFill>
                <a:latin typeface="Liberation Sans"/>
                <a:ea typeface="Liberation Sans"/>
                <a:cs typeface="Liberation Sans"/>
              </a:rPr>
              <a:t>morcelant</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tâche</a:t>
            </a:r>
            <a:r>
              <a:rPr sz="1350" b="0" i="0" u="none" dirty="0">
                <a:solidFill>
                  <a:srgbClr val="000000"/>
                </a:solidFill>
                <a:latin typeface="Liberation Sans"/>
                <a:ea typeface="Liberation Sans"/>
                <a:cs typeface="Liberation Sans"/>
              </a:rPr>
              <a:t> en petits </a:t>
            </a:r>
            <a:r>
              <a:rPr sz="1350" b="0" i="0" u="none" dirty="0" err="1">
                <a:solidFill>
                  <a:srgbClr val="000000"/>
                </a:solidFill>
                <a:latin typeface="Liberation Sans"/>
                <a:ea typeface="Liberation Sans"/>
                <a:cs typeface="Liberation Sans"/>
              </a:rPr>
              <a:t>défis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quêtes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accessibles</a:t>
            </a:r>
            <a:r>
              <a:rPr sz="1350" b="0" i="0" u="none" dirty="0">
                <a:solidFill>
                  <a:srgbClr val="000000"/>
                </a:solidFill>
                <a:latin typeface="Liberation Sans"/>
                <a:ea typeface="Liberation Sans"/>
                <a:cs typeface="Liberation Sans"/>
              </a:rPr>
              <a:t>, on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l’élève</a:t>
            </a:r>
            <a:r>
              <a:rPr sz="1350" b="0" i="0" u="none" dirty="0">
                <a:solidFill>
                  <a:srgbClr val="000000"/>
                </a:solidFill>
                <a:latin typeface="Liberation Sans"/>
                <a:ea typeface="Liberation Sans"/>
                <a:cs typeface="Liberation Sans"/>
              </a:rPr>
              <a:t> de vivre </a:t>
            </a:r>
            <a:r>
              <a:rPr sz="1350" b="0" i="0" u="none" dirty="0" err="1">
                <a:solidFill>
                  <a:srgbClr val="000000"/>
                </a:solidFill>
                <a:latin typeface="Liberation Sans"/>
                <a:ea typeface="Liberation Sans"/>
                <a:cs typeface="Liberation Sans"/>
              </a:rPr>
              <a:t>plusieurs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réussites</a:t>
            </a:r>
            <a:r>
              <a:rPr sz="1350" b="0" i="0" u="none" dirty="0">
                <a:solidFill>
                  <a:srgbClr val="000000"/>
                </a:solidFill>
                <a:latin typeface="Liberation Sans"/>
                <a:ea typeface="Liberation Sans"/>
                <a:cs typeface="Liberation Sans"/>
              </a:rPr>
              <a:t> et on </a:t>
            </a:r>
            <a:r>
              <a:rPr sz="1350" b="0" i="0" u="none" dirty="0" err="1">
                <a:solidFill>
                  <a:srgbClr val="000000"/>
                </a:solidFill>
                <a:latin typeface="Liberation Sans"/>
                <a:ea typeface="Liberation Sans"/>
                <a:cs typeface="Liberation Sans"/>
              </a:rPr>
              <a:t>stimule</a:t>
            </a:r>
            <a:r>
              <a:rPr sz="1350" b="0" i="0" u="none" dirty="0">
                <a:solidFill>
                  <a:srgbClr val="000000"/>
                </a:solidFill>
                <a:latin typeface="Liberation Sans"/>
                <a:ea typeface="Liberation Sans"/>
                <a:cs typeface="Liberation Sans"/>
              </a:rPr>
              <a:t> par le fait </a:t>
            </a:r>
            <a:r>
              <a:rPr sz="1350" b="0" i="0" u="none" dirty="0" err="1">
                <a:solidFill>
                  <a:srgbClr val="000000"/>
                </a:solidFill>
                <a:latin typeface="Liberation Sans"/>
                <a:ea typeface="Liberation Sans"/>
                <a:cs typeface="Liberation Sans"/>
              </a:rPr>
              <a:t>même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sentiment.</a:t>
            </a: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D’ailleurs</a:t>
            </a:r>
            <a:r>
              <a:rPr sz="1350" b="0" i="0" u="none" dirty="0">
                <a:solidFill>
                  <a:srgbClr val="000000"/>
                </a:solidFill>
                <a:latin typeface="Liberation Sans"/>
                <a:ea typeface="Liberation Sans"/>
                <a:cs typeface="Liberation Sans"/>
              </a:rPr>
              <a:t>, la plus </a:t>
            </a:r>
            <a:r>
              <a:rPr sz="1350" b="0" i="0" u="none" dirty="0" err="1">
                <a:solidFill>
                  <a:srgbClr val="000000"/>
                </a:solidFill>
                <a:latin typeface="Liberation Sans"/>
                <a:ea typeface="Liberation Sans"/>
                <a:cs typeface="Liberation Sans"/>
              </a:rPr>
              <a:t>importante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erreur</a:t>
            </a:r>
            <a:r>
              <a:rPr sz="1350" b="0" i="0" u="none" dirty="0">
                <a:solidFill>
                  <a:srgbClr val="000000"/>
                </a:solidFill>
                <a:latin typeface="Liberation Sans"/>
                <a:ea typeface="Liberation Sans"/>
                <a:cs typeface="Liberation Sans"/>
              </a:rPr>
              <a:t> de perception face à la motivation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croire</a:t>
            </a:r>
            <a:r>
              <a:rPr sz="1350" b="0" i="0" u="none" dirty="0">
                <a:solidFill>
                  <a:srgbClr val="000000"/>
                </a:solidFill>
                <a:latin typeface="Liberation Sans"/>
                <a:ea typeface="Liberation Sans"/>
                <a:cs typeface="Liberation Sans"/>
              </a:rPr>
              <a:t> que plus nous </a:t>
            </a:r>
            <a:r>
              <a:rPr sz="1350" b="0" i="0" u="none" dirty="0" err="1">
                <a:solidFill>
                  <a:srgbClr val="000000"/>
                </a:solidFill>
                <a:latin typeface="Liberation Sans"/>
                <a:ea typeface="Liberation Sans"/>
                <a:cs typeface="Liberation Sans"/>
              </a:rPr>
              <a:t>sommes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motivés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mieux</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réussissons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Toutefois</a:t>
            </a:r>
            <a:r>
              <a:rPr sz="1350" b="0" i="0" u="none" dirty="0">
                <a:solidFill>
                  <a:srgbClr val="000000"/>
                </a:solidFill>
                <a:latin typeface="Liberation Sans"/>
                <a:ea typeface="Liberation Sans"/>
                <a:cs typeface="Liberation Sans"/>
              </a:rPr>
              <a:t>, la recherche nous </a:t>
            </a:r>
            <a:r>
              <a:rPr sz="1350" b="0" i="0" u="none" dirty="0" err="1">
                <a:solidFill>
                  <a:srgbClr val="000000"/>
                </a:solidFill>
                <a:latin typeface="Liberation Sans"/>
                <a:ea typeface="Liberation Sans"/>
                <a:cs typeface="Liberation Sans"/>
              </a:rPr>
              <a:t>prouve</a:t>
            </a:r>
            <a:r>
              <a:rPr sz="1350" b="0" i="0" u="none" dirty="0">
                <a:solidFill>
                  <a:srgbClr val="000000"/>
                </a:solidFill>
                <a:latin typeface="Liberation Sans"/>
                <a:ea typeface="Liberation Sans"/>
                <a:cs typeface="Liberation Sans"/>
              </a:rPr>
              <a:t> le contraire :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réalité</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réussites</a:t>
            </a:r>
            <a:r>
              <a:rPr sz="1350" b="0" i="0" u="none" dirty="0">
                <a:solidFill>
                  <a:srgbClr val="000000"/>
                </a:solidFill>
                <a:latin typeface="Liberation Sans"/>
                <a:ea typeface="Liberation Sans"/>
                <a:cs typeface="Liberation Sans"/>
              </a:rPr>
              <a:t> qui </a:t>
            </a:r>
            <a:r>
              <a:rPr sz="1350" b="0" i="0" u="none" dirty="0" err="1">
                <a:solidFill>
                  <a:srgbClr val="000000"/>
                </a:solidFill>
                <a:latin typeface="Liberation Sans"/>
                <a:ea typeface="Liberation Sans"/>
                <a:cs typeface="Liberation Sans"/>
              </a:rPr>
              <a:t>entraînent</a:t>
            </a:r>
            <a:r>
              <a:rPr sz="1350" b="0" i="0" u="none" dirty="0">
                <a:solidFill>
                  <a:srgbClr val="000000"/>
                </a:solidFill>
                <a:latin typeface="Liberation Sans"/>
                <a:ea typeface="Liberation Sans"/>
                <a:cs typeface="Liberation Sans"/>
              </a:rPr>
              <a:t> la motivation.</a:t>
            </a:r>
          </a:p>
          <a:p>
            <a:pPr marL="139699" indent="0">
              <a:buClr>
                <a:srgbClr val="000000"/>
              </a:buClr>
              <a:buSzPts val="1400"/>
              <a:buFont typeface="Arial"/>
              <a:buNone/>
              <a:defRPr/>
            </a:pP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1" i="0" u="none" dirty="0">
                <a:solidFill>
                  <a:srgbClr val="BA305E"/>
                </a:solidFill>
                <a:latin typeface="Open Sans"/>
                <a:ea typeface="Open Sans"/>
                <a:cs typeface="Open Sans"/>
              </a:rPr>
              <a:t>3. </a:t>
            </a:r>
            <a:r>
              <a:rPr sz="1350" b="1" i="0" u="none" dirty="0" err="1">
                <a:solidFill>
                  <a:srgbClr val="BA305E"/>
                </a:solidFill>
                <a:latin typeface="Open Sans"/>
                <a:ea typeface="Open Sans"/>
                <a:cs typeface="Open Sans"/>
              </a:rPr>
              <a:t>Autonomie</a:t>
            </a:r>
            <a:r>
              <a:rPr sz="1350" b="1" i="0" u="none" dirty="0">
                <a:solidFill>
                  <a:srgbClr val="BA305E"/>
                </a:solidFill>
                <a:latin typeface="Open Sans"/>
                <a:ea typeface="Open Sans"/>
                <a:cs typeface="Open Sans"/>
              </a:rPr>
              <a:t> </a:t>
            </a:r>
            <a:r>
              <a:rPr sz="1350" b="1" i="0" u="none" dirty="0" err="1">
                <a:solidFill>
                  <a:srgbClr val="BA305E"/>
                </a:solidFill>
                <a:latin typeface="Open Sans"/>
                <a:ea typeface="Open Sans"/>
                <a:cs typeface="Open Sans"/>
              </a:rPr>
              <a:t>créative</a:t>
            </a:r>
            <a:r>
              <a:rPr sz="1350" b="1" i="0" u="none" dirty="0">
                <a:solidFill>
                  <a:srgbClr val="BA305E"/>
                </a:solidFill>
                <a:latin typeface="Open Sans"/>
                <a:ea typeface="Open Sans"/>
                <a:cs typeface="Open Sans"/>
              </a:rPr>
              <a:t> et </a:t>
            </a:r>
            <a:r>
              <a:rPr sz="1350" b="1" i="0" u="none" dirty="0" err="1">
                <a:solidFill>
                  <a:srgbClr val="BA305E"/>
                </a:solidFill>
                <a:latin typeface="Open Sans"/>
                <a:ea typeface="Open Sans"/>
                <a:cs typeface="Open Sans"/>
              </a:rPr>
              <a:t>rétroaction</a:t>
            </a: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motivation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stimulée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lorsque</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pouvons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expérimenter</a:t>
            </a:r>
            <a:r>
              <a:rPr sz="1350" b="0" i="0" u="none" dirty="0">
                <a:solidFill>
                  <a:srgbClr val="000000"/>
                </a:solidFill>
                <a:latin typeface="Liberation Sans"/>
                <a:ea typeface="Liberation Sans"/>
                <a:cs typeface="Liberation Sans"/>
              </a:rPr>
              <a:t> et donner libre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notre</a:t>
            </a:r>
            <a:r>
              <a:rPr sz="1350" b="0" i="0" u="none" dirty="0">
                <a:solidFill>
                  <a:srgbClr val="000000"/>
                </a:solidFill>
                <a:latin typeface="Liberation Sans"/>
                <a:ea typeface="Liberation Sans"/>
                <a:cs typeface="Liberation Sans"/>
              </a:rPr>
              <a:t> imagination. </a:t>
            </a:r>
            <a:r>
              <a:rPr sz="1350" b="0" i="0" u="none" dirty="0" err="1">
                <a:solidFill>
                  <a:srgbClr val="000000"/>
                </a:solidFill>
                <a:latin typeface="Liberation Sans"/>
                <a:ea typeface="Liberation Sans"/>
                <a:cs typeface="Liberation Sans"/>
              </a:rPr>
              <a:t>C’est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pourquoi</a:t>
            </a:r>
            <a:r>
              <a:rPr sz="1350" b="0" i="0" u="none" dirty="0">
                <a:solidFill>
                  <a:srgbClr val="000000"/>
                </a:solidFill>
                <a:latin typeface="Liberation Sans"/>
                <a:ea typeface="Liberation Sans"/>
                <a:cs typeface="Liberation Sans"/>
              </a:rPr>
              <a:t> des jeux de </a:t>
            </a:r>
            <a:r>
              <a:rPr sz="1350" b="0" i="0" u="none" dirty="0" err="1">
                <a:solidFill>
                  <a:srgbClr val="000000"/>
                </a:solidFill>
                <a:latin typeface="Liberation Sans"/>
                <a:ea typeface="Liberation Sans"/>
                <a:cs typeface="Liberation Sans"/>
              </a:rPr>
              <a:t>création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comme</a:t>
            </a:r>
            <a:r>
              <a:rPr sz="1350" b="0" i="0" u="none" dirty="0">
                <a:solidFill>
                  <a:srgbClr val="000000"/>
                </a:solidFill>
                <a:latin typeface="Liberation Sans"/>
                <a:ea typeface="Liberation Sans"/>
                <a:cs typeface="Liberation Sans"/>
              </a:rPr>
              <a:t> Minecraft et Roblox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parmi</a:t>
            </a:r>
            <a:r>
              <a:rPr sz="1350" b="0" i="0" u="none" dirty="0">
                <a:solidFill>
                  <a:srgbClr val="000000"/>
                </a:solidFill>
                <a:latin typeface="Liberation Sans"/>
                <a:ea typeface="Liberation Sans"/>
                <a:cs typeface="Liberation Sans"/>
              </a:rPr>
              <a:t> les jeux les plus </a:t>
            </a:r>
            <a:r>
              <a:rPr sz="1350" b="0" i="0" u="none" dirty="0" err="1">
                <a:solidFill>
                  <a:srgbClr val="000000"/>
                </a:solidFill>
                <a:latin typeface="Liberation Sans"/>
                <a:ea typeface="Liberation Sans"/>
                <a:cs typeface="Liberation Sans"/>
              </a:rPr>
              <a:t>populaires</a:t>
            </a:r>
            <a:r>
              <a:rPr sz="1350" b="0" i="0" u="none" dirty="0">
                <a:solidFill>
                  <a:srgbClr val="000000"/>
                </a:solidFill>
                <a:latin typeface="Liberation Sans"/>
                <a:ea typeface="Liberation Sans"/>
                <a:cs typeface="Liberation Sans"/>
              </a:rPr>
              <a:t> de la </a:t>
            </a:r>
            <a:r>
              <a:rPr sz="1350" b="0" i="0" u="none" dirty="0" err="1">
                <a:solidFill>
                  <a:srgbClr val="000000"/>
                </a:solidFill>
                <a:latin typeface="Liberation Sans"/>
                <a:ea typeface="Liberation Sans"/>
                <a:cs typeface="Liberation Sans"/>
              </a:rPr>
              <a:t>planète</a:t>
            </a:r>
            <a:r>
              <a:rPr sz="1350" b="0" i="0" u="none" dirty="0">
                <a:solidFill>
                  <a:srgbClr val="000000"/>
                </a:solidFill>
                <a:latin typeface="Liberation Sans"/>
                <a:ea typeface="Liberation Sans"/>
                <a:cs typeface="Liberation Sans"/>
              </a:rPr>
              <a:t>.</a:t>
            </a: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Tel </a:t>
            </a:r>
            <a:r>
              <a:rPr sz="1350" b="0" i="0" u="none" dirty="0" err="1">
                <a:solidFill>
                  <a:srgbClr val="000000"/>
                </a:solidFill>
                <a:latin typeface="Liberation Sans"/>
                <a:ea typeface="Liberation Sans"/>
                <a:cs typeface="Liberation Sans"/>
              </a:rPr>
              <a:t>qu’on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le </a:t>
            </a:r>
            <a:r>
              <a:rPr sz="1350" b="0" i="0" u="sng" dirty="0">
                <a:solidFill>
                  <a:srgbClr val="000000"/>
                </a:solidFill>
                <a:latin typeface="Liberation Sans"/>
                <a:ea typeface="Liberation Sans"/>
                <a:cs typeface="Liberation Sans"/>
                <a:hlinkClick r:id="rId4" tooltip="https://lactualite.com/techno/roblox-chouchou-des-preados/"/>
              </a:rPr>
              <a:t>lire dans l’Actualité</a:t>
            </a:r>
            <a:r>
              <a:rPr sz="1350" b="0" i="0" u="none" dirty="0">
                <a:solidFill>
                  <a:srgbClr val="000000"/>
                </a:solidFill>
                <a:latin typeface="Liberation Sans"/>
                <a:ea typeface="Liberation Sans"/>
                <a:cs typeface="Liberation Sans"/>
              </a:rPr>
              <a:t>, « en </a:t>
            </a:r>
            <a:r>
              <a:rPr sz="1350" b="0" i="0" u="none" dirty="0" err="1">
                <a:solidFill>
                  <a:srgbClr val="000000"/>
                </a:solidFill>
                <a:latin typeface="Liberation Sans"/>
                <a:ea typeface="Liberation Sans"/>
                <a:cs typeface="Liberation Sans"/>
              </a:rPr>
              <a:t>juillet</a:t>
            </a:r>
            <a:r>
              <a:rPr sz="1350" b="0" i="0" u="none" dirty="0">
                <a:solidFill>
                  <a:srgbClr val="000000"/>
                </a:solidFill>
                <a:latin typeface="Liberation Sans"/>
                <a:ea typeface="Liberation Sans"/>
                <a:cs typeface="Liberation Sans"/>
              </a:rPr>
              <a:t> 2020, pas </a:t>
            </a:r>
            <a:r>
              <a:rPr sz="1350" b="0" i="0" u="none" dirty="0" err="1">
                <a:solidFill>
                  <a:srgbClr val="000000"/>
                </a:solidFill>
                <a:latin typeface="Liberation Sans"/>
                <a:ea typeface="Liberation Sans"/>
                <a:cs typeface="Liberation Sans"/>
              </a:rPr>
              <a:t>moins</a:t>
            </a:r>
            <a:r>
              <a:rPr sz="1350" b="0" i="0" u="none" dirty="0">
                <a:solidFill>
                  <a:srgbClr val="000000"/>
                </a:solidFill>
                <a:latin typeface="Liberation Sans"/>
                <a:ea typeface="Liberation Sans"/>
                <a:cs typeface="Liberation Sans"/>
              </a:rPr>
              <a:t> de 150 millions de </a:t>
            </a:r>
            <a:r>
              <a:rPr sz="1350" b="0" i="0" u="none" dirty="0" err="1">
                <a:solidFill>
                  <a:srgbClr val="000000"/>
                </a:solidFill>
                <a:latin typeface="Liberation Sans"/>
                <a:ea typeface="Liberation Sans"/>
                <a:cs typeface="Liberation Sans"/>
              </a:rPr>
              <a:t>joueurs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s’y</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branchés</a:t>
            </a:r>
            <a:r>
              <a:rPr sz="1350" b="0" i="0" u="none" dirty="0">
                <a:solidFill>
                  <a:srgbClr val="000000"/>
                </a:solidFill>
                <a:latin typeface="Liberation Sans"/>
                <a:ea typeface="Liberation Sans"/>
                <a:cs typeface="Liberation Sans"/>
              </a:rPr>
              <a:t> [NDLR : à Roblox]. À </a:t>
            </a:r>
            <a:r>
              <a:rPr sz="1350" b="0" i="0" u="none" dirty="0" err="1">
                <a:solidFill>
                  <a:srgbClr val="000000"/>
                </a:solidFill>
                <a:latin typeface="Liberation Sans"/>
                <a:ea typeface="Liberation Sans"/>
                <a:cs typeface="Liberation Sans"/>
              </a:rPr>
              <a:t>titre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indicatif</a:t>
            </a:r>
            <a:r>
              <a:rPr sz="1350" b="0" i="0" u="none" dirty="0">
                <a:solidFill>
                  <a:srgbClr val="000000"/>
                </a:solidFill>
                <a:latin typeface="Liberation Sans"/>
                <a:ea typeface="Liberation Sans"/>
                <a:cs typeface="Liberation Sans"/>
              </a:rPr>
              <a:t>, au </a:t>
            </a:r>
            <a:r>
              <a:rPr sz="1350" b="0" i="0" u="none" dirty="0" err="1">
                <a:solidFill>
                  <a:srgbClr val="000000"/>
                </a:solidFill>
                <a:latin typeface="Liberation Sans"/>
                <a:ea typeface="Liberation Sans"/>
                <a:cs typeface="Liberation Sans"/>
              </a:rPr>
              <a:t>sommet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sa</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popularité</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août</a:t>
            </a:r>
            <a:r>
              <a:rPr sz="1350" b="0" i="0" u="none" dirty="0">
                <a:solidFill>
                  <a:srgbClr val="000000"/>
                </a:solidFill>
                <a:latin typeface="Liberation Sans"/>
                <a:ea typeface="Liberation Sans"/>
                <a:cs typeface="Liberation Sans"/>
              </a:rPr>
              <a:t> 2018, le jeu de </a:t>
            </a:r>
            <a:r>
              <a:rPr sz="1350" b="0" i="0" u="none" dirty="0" err="1">
                <a:solidFill>
                  <a:srgbClr val="000000"/>
                </a:solidFill>
                <a:latin typeface="Liberation Sans"/>
                <a:ea typeface="Liberation Sans"/>
                <a:cs typeface="Liberation Sans"/>
              </a:rPr>
              <a:t>tir</a:t>
            </a:r>
            <a:r>
              <a:rPr sz="1350" b="0" i="0" u="none" dirty="0">
                <a:solidFill>
                  <a:srgbClr val="000000"/>
                </a:solidFill>
                <a:latin typeface="Liberation Sans"/>
                <a:ea typeface="Liberation Sans"/>
                <a:cs typeface="Liberation Sans"/>
              </a:rPr>
              <a:t> Fortnite </a:t>
            </a:r>
            <a:r>
              <a:rPr sz="1350" b="0" i="0" u="none" dirty="0" err="1">
                <a:solidFill>
                  <a:srgbClr val="000000"/>
                </a:solidFill>
                <a:latin typeface="Liberation Sans"/>
                <a:ea typeface="Liberation Sans"/>
                <a:cs typeface="Liberation Sans"/>
              </a:rPr>
              <a:t>avait</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sa</a:t>
            </a:r>
            <a:r>
              <a:rPr sz="1350" b="0" i="0" u="none" dirty="0">
                <a:solidFill>
                  <a:srgbClr val="000000"/>
                </a:solidFill>
                <a:latin typeface="Liberation Sans"/>
                <a:ea typeface="Liberation Sans"/>
                <a:cs typeface="Liberation Sans"/>
              </a:rPr>
              <a:t> part </a:t>
            </a:r>
            <a:r>
              <a:rPr sz="1350" b="0" i="0" u="none" dirty="0" err="1">
                <a:solidFill>
                  <a:srgbClr val="000000"/>
                </a:solidFill>
                <a:latin typeface="Liberation Sans"/>
                <a:ea typeface="Liberation Sans"/>
                <a:cs typeface="Liberation Sans"/>
              </a:rPr>
              <a:t>atteint</a:t>
            </a:r>
            <a:r>
              <a:rPr sz="1350" b="0" i="0" u="none" dirty="0">
                <a:solidFill>
                  <a:srgbClr val="000000"/>
                </a:solidFill>
                <a:latin typeface="Liberation Sans"/>
                <a:ea typeface="Liberation Sans"/>
                <a:cs typeface="Liberation Sans"/>
              </a:rPr>
              <a:t> 78,3 millions de </a:t>
            </a:r>
            <a:r>
              <a:rPr sz="1350" b="0" i="0" u="none" dirty="0" err="1">
                <a:solidFill>
                  <a:srgbClr val="000000"/>
                </a:solidFill>
                <a:latin typeface="Liberation Sans"/>
                <a:ea typeface="Liberation Sans"/>
                <a:cs typeface="Liberation Sans"/>
              </a:rPr>
              <a:t>joueurs</a:t>
            </a:r>
            <a:r>
              <a:rPr sz="1350" b="0" i="0" u="none" dirty="0">
                <a:solidFill>
                  <a:srgbClr val="000000"/>
                </a:solidFill>
                <a:latin typeface="Liberation Sans"/>
                <a:ea typeface="Liberation Sans"/>
                <a:cs typeface="Liberation Sans"/>
              </a:rPr>
              <a:t> en un </a:t>
            </a:r>
            <a:r>
              <a:rPr sz="1350" b="0" i="0" u="none" dirty="0" err="1">
                <a:solidFill>
                  <a:srgbClr val="000000"/>
                </a:solidFill>
                <a:latin typeface="Liberation Sans"/>
                <a:ea typeface="Liberation Sans"/>
                <a:cs typeface="Liberation Sans"/>
              </a:rPr>
              <a:t>mois</a:t>
            </a:r>
            <a:r>
              <a:rPr sz="1350" b="0" i="0" u="none" dirty="0">
                <a:solidFill>
                  <a:srgbClr val="000000"/>
                </a:solidFill>
                <a:latin typeface="Liberation Sans"/>
                <a:ea typeface="Liberation Sans"/>
                <a:cs typeface="Liberation Sans"/>
              </a:rPr>
              <a:t>. Roblox </a:t>
            </a:r>
            <a:r>
              <a:rPr sz="1350" b="0" i="0" u="none" dirty="0" err="1">
                <a:solidFill>
                  <a:srgbClr val="000000"/>
                </a:solidFill>
                <a:latin typeface="Liberation Sans"/>
                <a:ea typeface="Liberation Sans"/>
                <a:cs typeface="Liberation Sans"/>
              </a:rPr>
              <a:t>serait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joué</a:t>
            </a:r>
            <a:r>
              <a:rPr sz="1350" b="0" i="0" u="none" dirty="0">
                <a:solidFill>
                  <a:srgbClr val="000000"/>
                </a:solidFill>
                <a:latin typeface="Liberation Sans"/>
                <a:ea typeface="Liberation Sans"/>
                <a:cs typeface="Liberation Sans"/>
              </a:rPr>
              <a:t> par les deux tiers des </a:t>
            </a:r>
            <a:r>
              <a:rPr sz="1350" b="0" i="0" u="none" dirty="0" err="1">
                <a:solidFill>
                  <a:srgbClr val="000000"/>
                </a:solidFill>
                <a:latin typeface="Liberation Sans"/>
                <a:ea typeface="Liberation Sans"/>
                <a:cs typeface="Liberation Sans"/>
              </a:rPr>
              <a:t>Américains</a:t>
            </a:r>
            <a:r>
              <a:rPr sz="1350" b="0" i="0" u="none" dirty="0">
                <a:solidFill>
                  <a:srgbClr val="000000"/>
                </a:solidFill>
                <a:latin typeface="Liberation Sans"/>
                <a:ea typeface="Liberation Sans"/>
                <a:cs typeface="Liberation Sans"/>
              </a:rPr>
              <a:t> de 9 à 12 </a:t>
            </a:r>
            <a:r>
              <a:rPr sz="1350" b="0" i="0" u="none" dirty="0" err="1">
                <a:solidFill>
                  <a:srgbClr val="000000"/>
                </a:solidFill>
                <a:latin typeface="Liberation Sans"/>
                <a:ea typeface="Liberation Sans"/>
                <a:cs typeface="Liberation Sans"/>
              </a:rPr>
              <a:t>ans</a:t>
            </a:r>
            <a:r>
              <a:rPr sz="1350" b="0" i="0" u="none" dirty="0">
                <a:solidFill>
                  <a:srgbClr val="000000"/>
                </a:solidFill>
                <a:latin typeface="Liberation Sans"/>
                <a:ea typeface="Liberation Sans"/>
                <a:cs typeface="Liberation Sans"/>
              </a:rPr>
              <a:t>, garçons et filles »</a:t>
            </a: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La </a:t>
            </a:r>
            <a:r>
              <a:rPr sz="1350" b="0" i="0" u="none" dirty="0" err="1">
                <a:solidFill>
                  <a:srgbClr val="000000"/>
                </a:solidFill>
                <a:latin typeface="Liberation Sans"/>
                <a:ea typeface="Liberation Sans"/>
                <a:cs typeface="Liberation Sans"/>
              </a:rPr>
              <a:t>liberté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offerte</a:t>
            </a:r>
            <a:r>
              <a:rPr sz="1350" b="0" i="0" u="none" dirty="0">
                <a:solidFill>
                  <a:srgbClr val="000000"/>
                </a:solidFill>
                <a:latin typeface="Liberation Sans"/>
                <a:ea typeface="Liberation Sans"/>
                <a:cs typeface="Liberation Sans"/>
              </a:rPr>
              <a:t> par les jeux vidéo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souvent</a:t>
            </a:r>
            <a:r>
              <a:rPr sz="1350" b="0" i="0" u="none" dirty="0">
                <a:solidFill>
                  <a:srgbClr val="000000"/>
                </a:solidFill>
                <a:latin typeface="Liberation Sans"/>
                <a:ea typeface="Liberation Sans"/>
                <a:cs typeface="Liberation Sans"/>
              </a:rPr>
              <a:t> au </a:t>
            </a:r>
            <a:r>
              <a:rPr sz="1350" b="0" i="0" u="none" dirty="0" err="1">
                <a:solidFill>
                  <a:srgbClr val="000000"/>
                </a:solidFill>
                <a:latin typeface="Liberation Sans"/>
                <a:ea typeface="Liberation Sans"/>
                <a:cs typeface="Liberation Sans"/>
              </a:rPr>
              <a:t>joueur</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réfléchir</a:t>
            </a:r>
            <a:r>
              <a:rPr sz="1350" b="0" i="0" u="none" dirty="0">
                <a:solidFill>
                  <a:srgbClr val="000000"/>
                </a:solidFill>
                <a:latin typeface="Liberation Sans"/>
                <a:ea typeface="Liberation Sans"/>
                <a:cs typeface="Liberation Sans"/>
              </a:rPr>
              <a:t> et de </a:t>
            </a:r>
            <a:r>
              <a:rPr sz="1350" b="0" i="0" u="none" dirty="0" err="1">
                <a:solidFill>
                  <a:srgbClr val="000000"/>
                </a:solidFill>
                <a:latin typeface="Liberation Sans"/>
                <a:ea typeface="Liberation Sans"/>
                <a:cs typeface="Liberation Sans"/>
              </a:rPr>
              <a:t>tenter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différentes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approches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stratégies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créatives</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rétroaction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automatisée</a:t>
            </a:r>
            <a:r>
              <a:rPr sz="1350" b="0" i="0" u="none" dirty="0">
                <a:solidFill>
                  <a:srgbClr val="000000"/>
                </a:solidFill>
                <a:latin typeface="Liberation Sans"/>
                <a:ea typeface="Liberation Sans"/>
                <a:cs typeface="Liberation Sans"/>
              </a:rPr>
              <a:t> du jeu </a:t>
            </a:r>
            <a:r>
              <a:rPr sz="1350" b="0" i="0" u="none" dirty="0" err="1">
                <a:solidFill>
                  <a:srgbClr val="000000"/>
                </a:solidFill>
                <a:latin typeface="Liberation Sans"/>
                <a:ea typeface="Liberation Sans"/>
                <a:cs typeface="Liberation Sans"/>
              </a:rPr>
              <a:t>lui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s’adapter</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conséquence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essai-erreur</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stimule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ainsi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sa</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persévérance</a:t>
            </a:r>
            <a:r>
              <a:rPr sz="1350" b="0" i="0" u="none" dirty="0">
                <a:solidFill>
                  <a:srgbClr val="000000"/>
                </a:solidFill>
                <a:latin typeface="Liberation Sans"/>
                <a:ea typeface="Liberation Sans"/>
                <a:cs typeface="Liberation Sans"/>
              </a:rPr>
              <a:t>.</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Offrez</a:t>
            </a:r>
            <a:r>
              <a:rPr sz="1350" b="1" i="0" u="none" dirty="0">
                <a:solidFill>
                  <a:srgbClr val="000000"/>
                </a:solidFill>
                <a:latin typeface="Liberation Sans"/>
                <a:ea typeface="Liberation Sans"/>
                <a:cs typeface="Liberation Sans"/>
              </a:rPr>
              <a:t> des </a:t>
            </a:r>
            <a:r>
              <a:rPr sz="1350" b="1" i="0" u="none" dirty="0" err="1">
                <a:solidFill>
                  <a:srgbClr val="000000"/>
                </a:solidFill>
                <a:latin typeface="Liberation Sans"/>
                <a:ea typeface="Liberation Sans"/>
                <a:cs typeface="Liberation Sans"/>
              </a:rPr>
              <a:t>choix</a:t>
            </a:r>
            <a:endParaRPr sz="1350" b="1"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Offrir</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choix</a:t>
            </a:r>
            <a:r>
              <a:rPr sz="1350" b="0" i="0" u="none" dirty="0">
                <a:solidFill>
                  <a:srgbClr val="000000"/>
                </a:solidFill>
                <a:latin typeface="Liberation Sans"/>
                <a:ea typeface="Liberation Sans"/>
                <a:cs typeface="Liberation Sans"/>
              </a:rPr>
              <a:t> aux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confère</a:t>
            </a:r>
            <a:r>
              <a:rPr sz="1350" b="0" i="0" u="none" dirty="0">
                <a:solidFill>
                  <a:srgbClr val="000000"/>
                </a:solidFill>
                <a:latin typeface="Liberation Sans"/>
                <a:ea typeface="Liberation Sans"/>
                <a:cs typeface="Liberation Sans"/>
              </a:rPr>
              <a:t> un sentiment de </a:t>
            </a:r>
            <a:r>
              <a:rPr sz="1350" b="0" i="0" u="none" dirty="0" err="1">
                <a:solidFill>
                  <a:srgbClr val="000000"/>
                </a:solidFill>
                <a:latin typeface="Liberation Sans"/>
                <a:ea typeface="Liberation Sans"/>
                <a:cs typeface="Liberation Sans"/>
              </a:rPr>
              <a:t>liberté</a:t>
            </a:r>
            <a:r>
              <a:rPr sz="1350" b="0" i="0" u="none" dirty="0">
                <a:solidFill>
                  <a:srgbClr val="000000"/>
                </a:solidFill>
                <a:latin typeface="Liberation Sans"/>
                <a:ea typeface="Liberation Sans"/>
                <a:cs typeface="Liberation Sans"/>
              </a:rPr>
              <a:t> et de </a:t>
            </a:r>
            <a:r>
              <a:rPr sz="1350" b="0" i="0" u="none" dirty="0" err="1">
                <a:solidFill>
                  <a:srgbClr val="000000"/>
                </a:solidFill>
                <a:latin typeface="Liberation Sans"/>
                <a:ea typeface="Liberation Sans"/>
                <a:cs typeface="Liberation Sans"/>
              </a:rPr>
              <a:t>pouvoir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d’action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S’ils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invités</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choisir</a:t>
            </a:r>
            <a:r>
              <a:rPr sz="1350" b="0" i="0" u="none" dirty="0">
                <a:solidFill>
                  <a:srgbClr val="000000"/>
                </a:solidFill>
                <a:latin typeface="Liberation Sans"/>
                <a:ea typeface="Liberation Sans"/>
                <a:cs typeface="Liberation Sans"/>
              </a:rPr>
              <a:t> le </a:t>
            </a:r>
            <a:r>
              <a:rPr sz="1350" b="0" i="0" u="none" dirty="0" err="1">
                <a:solidFill>
                  <a:srgbClr val="000000"/>
                </a:solidFill>
                <a:latin typeface="Liberation Sans"/>
                <a:ea typeface="Liberation Sans"/>
                <a:cs typeface="Liberation Sans"/>
              </a:rPr>
              <a:t>sujet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l’outil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l’approche</a:t>
            </a:r>
            <a:r>
              <a:rPr sz="1350" b="0" i="0" u="none" dirty="0">
                <a:solidFill>
                  <a:srgbClr val="000000"/>
                </a:solidFill>
                <a:latin typeface="Liberation Sans"/>
                <a:ea typeface="Liberation Sans"/>
                <a:cs typeface="Liberation Sans"/>
              </a:rPr>
              <a:t>, le mode de </a:t>
            </a:r>
            <a:r>
              <a:rPr sz="1350" b="0" i="0" u="none" dirty="0" err="1">
                <a:solidFill>
                  <a:srgbClr val="000000"/>
                </a:solidFill>
                <a:latin typeface="Liberation Sans"/>
                <a:ea typeface="Liberation Sans"/>
                <a:cs typeface="Liberation Sans"/>
              </a:rPr>
              <a:t>présentation</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projet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a:t>
            </a:r>
            <a:r>
              <a:rPr sz="1350" b="0" i="0" u="none" dirty="0">
                <a:solidFill>
                  <a:srgbClr val="000000"/>
                </a:solidFill>
                <a:latin typeface="Liberation Sans"/>
                <a:ea typeface="Liberation Sans"/>
                <a:cs typeface="Liberation Sans"/>
              </a:rPr>
              <a:t> on encourage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créativité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ils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ont</a:t>
            </a:r>
            <a:r>
              <a:rPr sz="1350" b="0" i="0" u="none" dirty="0">
                <a:solidFill>
                  <a:srgbClr val="000000"/>
                </a:solidFill>
                <a:latin typeface="Liberation Sans"/>
                <a:ea typeface="Liberation Sans"/>
                <a:cs typeface="Liberation Sans"/>
              </a:rPr>
              <a:t> plus de chance de </a:t>
            </a:r>
            <a:r>
              <a:rPr sz="1350" b="0" i="0" u="none" dirty="0" err="1">
                <a:solidFill>
                  <a:srgbClr val="000000"/>
                </a:solidFill>
                <a:latin typeface="Liberation Sans"/>
                <a:ea typeface="Liberation Sans"/>
                <a:cs typeface="Liberation Sans"/>
              </a:rPr>
              <a:t>s’y</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investir</a:t>
            </a:r>
            <a:r>
              <a:rPr sz="1350" b="0" i="0" u="none" dirty="0">
                <a:solidFill>
                  <a:srgbClr val="000000"/>
                </a:solidFill>
                <a:latin typeface="Liberation Sans"/>
                <a:ea typeface="Liberation Sans"/>
                <a:cs typeface="Liberation Sans"/>
              </a:rPr>
              <a:t> corps et âme.</a:t>
            </a:r>
            <a:r>
              <a:rPr sz="1350" b="1" i="0" u="none" dirty="0">
                <a:solidFill>
                  <a:srgbClr val="000000"/>
                </a:solidFill>
                <a:latin typeface="Liberation Sans"/>
                <a:ea typeface="Liberation Sans"/>
                <a:cs typeface="Liberation Sans"/>
              </a:rPr>
              <a:t> </a:t>
            </a:r>
            <a:r>
              <a:rPr sz="1350" b="0" i="0" u="none" dirty="0">
                <a:solidFill>
                  <a:srgbClr val="000000"/>
                </a:solidFill>
                <a:latin typeface="Liberation Sans"/>
                <a:ea typeface="Liberation Sans"/>
                <a:cs typeface="Liberation Sans"/>
              </a:rPr>
              <a:t>En fait, le fait de </a:t>
            </a:r>
            <a:r>
              <a:rPr sz="1350" b="0" i="0" u="none" dirty="0" err="1">
                <a:solidFill>
                  <a:srgbClr val="000000"/>
                </a:solidFill>
                <a:latin typeface="Liberation Sans"/>
                <a:ea typeface="Liberation Sans"/>
                <a:cs typeface="Liberation Sans"/>
              </a:rPr>
              <a:t>croire</a:t>
            </a:r>
            <a:r>
              <a:rPr sz="1350" b="0" i="0" u="none" dirty="0">
                <a:solidFill>
                  <a:srgbClr val="000000"/>
                </a:solidFill>
                <a:latin typeface="Liberation Sans"/>
                <a:ea typeface="Liberation Sans"/>
                <a:cs typeface="Liberation Sans"/>
              </a:rPr>
              <a:t> que nous </a:t>
            </a:r>
            <a:r>
              <a:rPr sz="1350" b="0" i="0" u="none" dirty="0" err="1">
                <a:solidFill>
                  <a:srgbClr val="000000"/>
                </a:solidFill>
                <a:latin typeface="Liberation Sans"/>
                <a:ea typeface="Liberation Sans"/>
                <a:cs typeface="Liberation Sans"/>
              </a:rPr>
              <a:t>avons</a:t>
            </a:r>
            <a:r>
              <a:rPr sz="1350" b="0" i="0" u="none" dirty="0">
                <a:solidFill>
                  <a:srgbClr val="000000"/>
                </a:solidFill>
                <a:latin typeface="Liberation Sans"/>
                <a:ea typeface="Liberation Sans"/>
                <a:cs typeface="Liberation Sans"/>
              </a:rPr>
              <a:t> le </a:t>
            </a:r>
            <a:r>
              <a:rPr sz="1350" b="0" i="0" u="none" dirty="0" err="1">
                <a:solidFill>
                  <a:srgbClr val="000000"/>
                </a:solidFill>
                <a:latin typeface="Liberation Sans"/>
                <a:ea typeface="Liberation Sans"/>
                <a:cs typeface="Liberation Sans"/>
              </a:rPr>
              <a:t>choix</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même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celui</a:t>
            </a:r>
            <a:r>
              <a:rPr sz="1350" b="0" i="0" u="none" dirty="0">
                <a:solidFill>
                  <a:srgbClr val="000000"/>
                </a:solidFill>
                <a:latin typeface="Liberation Sans"/>
                <a:ea typeface="Liberation Sans"/>
                <a:cs typeface="Liberation Sans"/>
              </a:rPr>
              <a:t>-ci </a:t>
            </a:r>
            <a:r>
              <a:rPr sz="1350" b="0" i="0" u="none" dirty="0" err="1">
                <a:solidFill>
                  <a:srgbClr val="000000"/>
                </a:solidFill>
                <a:latin typeface="Liberation Sans"/>
                <a:ea typeface="Liberation Sans"/>
                <a:cs typeface="Liberation Sans"/>
              </a:rPr>
              <a:t>s’avère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finalement</a:t>
            </a:r>
            <a:r>
              <a:rPr sz="1350" b="0" i="0" u="none" dirty="0">
                <a:solidFill>
                  <a:srgbClr val="000000"/>
                </a:solidFill>
                <a:latin typeface="Liberation Sans"/>
                <a:ea typeface="Liberation Sans"/>
                <a:cs typeface="Liberation Sans"/>
              </a:rPr>
              <a:t> sans </a:t>
            </a:r>
            <a:r>
              <a:rPr sz="1350" b="0" i="0" u="none" dirty="0" err="1">
                <a:solidFill>
                  <a:srgbClr val="000000"/>
                </a:solidFill>
                <a:latin typeface="Liberation Sans"/>
                <a:ea typeface="Liberation Sans"/>
                <a:cs typeface="Liberation Sans"/>
              </a:rPr>
              <a:t>réelle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conséquence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constitue</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soi</a:t>
            </a:r>
            <a:r>
              <a:rPr sz="1350" b="0" i="0" u="none" dirty="0">
                <a:solidFill>
                  <a:srgbClr val="000000"/>
                </a:solidFill>
                <a:latin typeface="Liberation Sans"/>
                <a:ea typeface="Liberation Sans"/>
                <a:cs typeface="Liberation Sans"/>
              </a:rPr>
              <a:t> un important </a:t>
            </a:r>
            <a:r>
              <a:rPr sz="1350" b="0" i="0" u="none" dirty="0" err="1">
                <a:solidFill>
                  <a:srgbClr val="000000"/>
                </a:solidFill>
                <a:latin typeface="Liberation Sans"/>
                <a:ea typeface="Liberation Sans"/>
                <a:cs typeface="Liberation Sans"/>
              </a:rPr>
              <a:t>facteur</a:t>
            </a:r>
            <a:r>
              <a:rPr sz="1350" b="0" i="0" u="none" dirty="0">
                <a:solidFill>
                  <a:srgbClr val="000000"/>
                </a:solidFill>
                <a:latin typeface="Liberation Sans"/>
                <a:ea typeface="Liberation Sans"/>
                <a:cs typeface="Liberation Sans"/>
              </a:rPr>
              <a:t> de motivation et </a:t>
            </a:r>
            <a:r>
              <a:rPr sz="1350" b="0" i="0" u="none" dirty="0" err="1">
                <a:solidFill>
                  <a:srgbClr val="000000"/>
                </a:solidFill>
                <a:latin typeface="Liberation Sans"/>
                <a:ea typeface="Liberation Sans"/>
                <a:cs typeface="Liberation Sans"/>
              </a:rPr>
              <a:t>d’engagement</a:t>
            </a:r>
            <a:r>
              <a:rPr sz="1350" b="0" i="0" u="none" dirty="0">
                <a:solidFill>
                  <a:srgbClr val="000000"/>
                </a:solidFill>
                <a:latin typeface="Liberation Sans"/>
                <a:ea typeface="Liberation Sans"/>
                <a:cs typeface="Liberation Sans"/>
              </a:rPr>
              <a:t>.</a:t>
            </a:r>
          </a:p>
          <a:p>
            <a:pPr marL="139699" indent="0">
              <a:buClr>
                <a:srgbClr val="000000"/>
              </a:buClr>
              <a:buSzPts val="1400"/>
              <a:buFont typeface="Arial"/>
              <a:buNone/>
              <a:defRPr/>
            </a:pP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1" i="0" u="none" dirty="0">
                <a:solidFill>
                  <a:srgbClr val="BA305E"/>
                </a:solidFill>
                <a:latin typeface="Open Sans"/>
                <a:ea typeface="Open Sans"/>
                <a:cs typeface="Open Sans"/>
              </a:rPr>
              <a:t>4. </a:t>
            </a:r>
            <a:r>
              <a:rPr sz="1350" b="1" i="0" u="none" dirty="0" err="1">
                <a:solidFill>
                  <a:srgbClr val="BA305E"/>
                </a:solidFill>
                <a:latin typeface="Open Sans"/>
                <a:ea typeface="Open Sans"/>
                <a:cs typeface="Open Sans"/>
              </a:rPr>
              <a:t>Propriété</a:t>
            </a:r>
            <a:r>
              <a:rPr sz="1350" b="1" i="0" u="none" dirty="0">
                <a:solidFill>
                  <a:srgbClr val="BA305E"/>
                </a:solidFill>
                <a:latin typeface="Open Sans"/>
                <a:ea typeface="Open Sans"/>
                <a:cs typeface="Open Sans"/>
              </a:rPr>
              <a:t> et possession</a:t>
            </a: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Plusieurs</a:t>
            </a:r>
            <a:r>
              <a:rPr sz="1350" b="0" i="0" u="none" dirty="0">
                <a:solidFill>
                  <a:srgbClr val="000000"/>
                </a:solidFill>
                <a:latin typeface="Liberation Sans"/>
                <a:ea typeface="Liberation Sans"/>
                <a:cs typeface="Liberation Sans"/>
              </a:rPr>
              <a:t> études en </a:t>
            </a:r>
            <a:r>
              <a:rPr sz="1350" b="0" i="0" u="none" dirty="0" err="1">
                <a:solidFill>
                  <a:srgbClr val="000000"/>
                </a:solidFill>
                <a:latin typeface="Liberation Sans"/>
                <a:ea typeface="Liberation Sans"/>
                <a:cs typeface="Liberation Sans"/>
              </a:rPr>
              <a:t>psychologie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prouvent</a:t>
            </a:r>
            <a:r>
              <a:rPr sz="1350" b="0" i="0" u="none" dirty="0">
                <a:solidFill>
                  <a:srgbClr val="000000"/>
                </a:solidFill>
                <a:latin typeface="Liberation Sans"/>
                <a:ea typeface="Liberation Sans"/>
                <a:cs typeface="Liberation Sans"/>
              </a:rPr>
              <a:t> que nous </a:t>
            </a:r>
            <a:r>
              <a:rPr sz="1350" b="0" i="0" u="none" dirty="0" err="1">
                <a:solidFill>
                  <a:srgbClr val="000000"/>
                </a:solidFill>
                <a:latin typeface="Liberation Sans"/>
                <a:ea typeface="Liberation Sans"/>
                <a:cs typeface="Liberation Sans"/>
              </a:rPr>
              <a:t>accordons</a:t>
            </a:r>
            <a:r>
              <a:rPr sz="1350" b="0" i="0" u="none" dirty="0">
                <a:solidFill>
                  <a:srgbClr val="000000"/>
                </a:solidFill>
                <a:latin typeface="Liberation Sans"/>
                <a:ea typeface="Liberation Sans"/>
                <a:cs typeface="Liberation Sans"/>
              </a:rPr>
              <a:t> plus de </a:t>
            </a:r>
            <a:r>
              <a:rPr sz="1350" b="0" i="0" u="none" dirty="0" err="1">
                <a:solidFill>
                  <a:srgbClr val="000000"/>
                </a:solidFill>
                <a:latin typeface="Liberation Sans"/>
                <a:ea typeface="Liberation Sans"/>
                <a:cs typeface="Liberation Sans"/>
              </a:rPr>
              <a:t>valeur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que nous </a:t>
            </a:r>
            <a:r>
              <a:rPr sz="1350" b="0" i="0" u="none" dirty="0" err="1">
                <a:solidFill>
                  <a:srgbClr val="000000"/>
                </a:solidFill>
                <a:latin typeface="Liberation Sans"/>
                <a:ea typeface="Liberation Sans"/>
                <a:cs typeface="Liberation Sans"/>
              </a:rPr>
              <a:t>possédons</a:t>
            </a:r>
            <a:r>
              <a:rPr sz="1350" b="0" i="0" u="none" dirty="0">
                <a:solidFill>
                  <a:srgbClr val="000000"/>
                </a:solidFill>
                <a:latin typeface="Liberation Sans"/>
                <a:ea typeface="Liberation Sans"/>
                <a:cs typeface="Liberation Sans"/>
              </a:rPr>
              <a:t> (</a:t>
            </a:r>
            <a:r>
              <a:rPr sz="1350" b="0" i="0" u="sng" dirty="0">
                <a:solidFill>
                  <a:srgbClr val="000000"/>
                </a:solidFill>
                <a:latin typeface="Liberation Sans"/>
                <a:ea typeface="Liberation Sans"/>
                <a:cs typeface="Liberation Sans"/>
                <a:hlinkClick r:id="rId5" tooltip="https://en.wikipedia.org/wiki/Endowment_effect"/>
              </a:rPr>
              <a:t>endowment effect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Lorsqu’une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personne</a:t>
            </a:r>
            <a:r>
              <a:rPr sz="1350" b="0" i="0" u="none" dirty="0">
                <a:solidFill>
                  <a:srgbClr val="000000"/>
                </a:solidFill>
                <a:latin typeface="Liberation Sans"/>
                <a:ea typeface="Liberation Sans"/>
                <a:cs typeface="Liberation Sans"/>
              </a:rPr>
              <a:t> se sent propriétaire de </a:t>
            </a:r>
            <a:r>
              <a:rPr sz="1350" b="0" i="0" u="none" dirty="0" err="1">
                <a:solidFill>
                  <a:srgbClr val="000000"/>
                </a:solidFill>
                <a:latin typeface="Liberation Sans"/>
                <a:ea typeface="Liberation Sans"/>
                <a:cs typeface="Liberation Sans"/>
              </a:rPr>
              <a:t>quelque</a:t>
            </a:r>
            <a:r>
              <a:rPr sz="1350" b="0" i="0" u="none" dirty="0">
                <a:solidFill>
                  <a:srgbClr val="000000"/>
                </a:solidFill>
                <a:latin typeface="Liberation Sans"/>
                <a:ea typeface="Liberation Sans"/>
                <a:cs typeface="Liberation Sans"/>
              </a:rPr>
              <a:t> chose, </a:t>
            </a:r>
            <a:r>
              <a:rPr sz="1350" b="0" i="0" u="none" dirty="0" err="1">
                <a:solidFill>
                  <a:srgbClr val="000000"/>
                </a:solidFill>
                <a:latin typeface="Liberation Sans"/>
                <a:ea typeface="Liberation Sans"/>
                <a:cs typeface="Liberation Sans"/>
              </a:rPr>
              <a:t>elle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naturellement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l’améliorer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d’ailleurs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pourquoi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certains</a:t>
            </a:r>
            <a:r>
              <a:rPr sz="1350" b="0" i="0" u="none" dirty="0">
                <a:solidFill>
                  <a:srgbClr val="000000"/>
                </a:solidFill>
                <a:latin typeface="Liberation Sans"/>
                <a:ea typeface="Liberation Sans"/>
                <a:cs typeface="Liberation Sans"/>
              </a:rPr>
              <a:t> jeux vidéo </a:t>
            </a:r>
            <a:r>
              <a:rPr sz="1350" b="0" i="0" u="none" dirty="0" err="1">
                <a:solidFill>
                  <a:srgbClr val="000000"/>
                </a:solidFill>
                <a:latin typeface="Liberation Sans"/>
                <a:ea typeface="Liberation Sans"/>
                <a:cs typeface="Liberation Sans"/>
              </a:rPr>
              <a:t>gratuits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devenus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parmi</a:t>
            </a:r>
            <a:r>
              <a:rPr sz="1350" b="0" i="0" u="none" dirty="0">
                <a:solidFill>
                  <a:srgbClr val="000000"/>
                </a:solidFill>
                <a:latin typeface="Liberation Sans"/>
                <a:ea typeface="Liberation Sans"/>
                <a:cs typeface="Liberation Sans"/>
              </a:rPr>
              <a:t> les plus </a:t>
            </a:r>
            <a:r>
              <a:rPr sz="1350" b="0" i="0" u="none" dirty="0" err="1">
                <a:solidFill>
                  <a:srgbClr val="000000"/>
                </a:solidFill>
                <a:latin typeface="Liberation Sans"/>
                <a:ea typeface="Liberation Sans"/>
                <a:cs typeface="Liberation Sans"/>
              </a:rPr>
              <a:t>lucratifs</a:t>
            </a:r>
            <a:r>
              <a:rPr sz="1350" b="0" i="0" u="none" dirty="0">
                <a:solidFill>
                  <a:srgbClr val="000000"/>
                </a:solidFill>
                <a:latin typeface="Liberation Sans"/>
                <a:ea typeface="Liberation Sans"/>
                <a:cs typeface="Liberation Sans"/>
              </a:rPr>
              <a:t> au monde en </a:t>
            </a:r>
            <a:r>
              <a:rPr sz="1350" b="0" i="0" u="none" dirty="0" err="1">
                <a:solidFill>
                  <a:srgbClr val="000000"/>
                </a:solidFill>
                <a:latin typeface="Liberation Sans"/>
                <a:ea typeface="Liberation Sans"/>
                <a:cs typeface="Liberation Sans"/>
              </a:rPr>
              <a:t>vendant</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accessoires</a:t>
            </a:r>
            <a:r>
              <a:rPr sz="1350" b="0" i="0" u="none" dirty="0">
                <a:solidFill>
                  <a:srgbClr val="000000"/>
                </a:solidFill>
                <a:latin typeface="Liberation Sans"/>
                <a:ea typeface="Liberation Sans"/>
                <a:cs typeface="Liberation Sans"/>
              </a:rPr>
              <a:t> et costumes </a:t>
            </a:r>
            <a:r>
              <a:rPr sz="1350" b="0" i="0" u="none" dirty="0" err="1">
                <a:solidFill>
                  <a:srgbClr val="000000"/>
                </a:solidFill>
                <a:latin typeface="Liberation Sans"/>
                <a:ea typeface="Liberation Sans"/>
                <a:cs typeface="Liberation Sans"/>
              </a:rPr>
              <a:t>permettant</a:t>
            </a:r>
            <a:r>
              <a:rPr sz="1350" b="0" i="0" u="none" dirty="0">
                <a:solidFill>
                  <a:srgbClr val="000000"/>
                </a:solidFill>
                <a:latin typeface="Liberation Sans"/>
                <a:ea typeface="Liberation Sans"/>
                <a:cs typeface="Liberation Sans"/>
              </a:rPr>
              <a:t> aux </a:t>
            </a:r>
            <a:r>
              <a:rPr sz="1350" b="0" i="0" u="none" dirty="0" err="1">
                <a:solidFill>
                  <a:srgbClr val="000000"/>
                </a:solidFill>
                <a:latin typeface="Liberation Sans"/>
                <a:ea typeface="Liberation Sans"/>
                <a:cs typeface="Liberation Sans"/>
              </a:rPr>
              <a:t>joueurs</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personnaliser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leurs</a:t>
            </a:r>
            <a:r>
              <a:rPr sz="1350" b="0" i="0" u="none" dirty="0">
                <a:solidFill>
                  <a:srgbClr val="000000"/>
                </a:solidFill>
                <a:latin typeface="Liberation Sans"/>
                <a:ea typeface="Liberation Sans"/>
                <a:cs typeface="Liberation Sans"/>
              </a:rPr>
              <a:t> avatars, et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même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s’il</a:t>
            </a:r>
            <a:r>
              <a:rPr sz="1350" b="0" i="0" u="none" dirty="0">
                <a:solidFill>
                  <a:srgbClr val="000000"/>
                </a:solidFill>
                <a:latin typeface="Liberation Sans"/>
                <a:ea typeface="Liberation Sans"/>
                <a:cs typeface="Liberation Sans"/>
              </a:rPr>
              <a:t> ne </a:t>
            </a:r>
            <a:r>
              <a:rPr sz="1350" b="0" i="0" u="none" dirty="0" err="1">
                <a:solidFill>
                  <a:srgbClr val="000000"/>
                </a:solidFill>
                <a:latin typeface="Liberation Sans"/>
                <a:ea typeface="Liberation Sans"/>
                <a:cs typeface="Liberation Sans"/>
              </a:rPr>
              <a:t>s’agit</a:t>
            </a:r>
            <a:r>
              <a:rPr sz="1350" b="0" i="0" u="none" dirty="0">
                <a:solidFill>
                  <a:srgbClr val="000000"/>
                </a:solidFill>
                <a:latin typeface="Liberation Sans"/>
                <a:ea typeface="Liberation Sans"/>
                <a:cs typeface="Liberation Sans"/>
              </a:rPr>
              <a:t> que </a:t>
            </a:r>
            <a:r>
              <a:rPr sz="1350" b="0" i="0" u="none" dirty="0" err="1">
                <a:solidFill>
                  <a:srgbClr val="000000"/>
                </a:solidFill>
                <a:latin typeface="Liberation Sans"/>
                <a:ea typeface="Liberation Sans"/>
                <a:cs typeface="Liberation Sans"/>
              </a:rPr>
              <a:t>d’éléments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purement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esthétiques</a:t>
            </a:r>
            <a:r>
              <a:rPr sz="1350" b="0" i="0" u="none" dirty="0">
                <a:solidFill>
                  <a:srgbClr val="000000"/>
                </a:solidFill>
                <a:latin typeface="Liberation Sans"/>
                <a:ea typeface="Liberation Sans"/>
                <a:cs typeface="Liberation Sans"/>
              </a:rPr>
              <a:t> qui </a:t>
            </a:r>
            <a:r>
              <a:rPr sz="1350" b="0" i="0" u="none" dirty="0" err="1">
                <a:solidFill>
                  <a:srgbClr val="000000"/>
                </a:solidFill>
                <a:latin typeface="Liberation Sans"/>
                <a:ea typeface="Liberation Sans"/>
                <a:cs typeface="Liberation Sans"/>
              </a:rPr>
              <a:t>n’ont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aucun</a:t>
            </a:r>
            <a:r>
              <a:rPr sz="1350" b="0" i="0" u="none" dirty="0">
                <a:solidFill>
                  <a:srgbClr val="000000"/>
                </a:solidFill>
                <a:latin typeface="Liberation Sans"/>
                <a:ea typeface="Liberation Sans"/>
                <a:cs typeface="Liberation Sans"/>
              </a:rPr>
              <a:t> impact sur la performance du </a:t>
            </a:r>
            <a:r>
              <a:rPr sz="1350" b="0" i="0" u="none" dirty="0" err="1">
                <a:solidFill>
                  <a:srgbClr val="000000"/>
                </a:solidFill>
                <a:latin typeface="Liberation Sans"/>
                <a:ea typeface="Liberation Sans"/>
                <a:cs typeface="Liberation Sans"/>
              </a:rPr>
              <a:t>joueur</a:t>
            </a:r>
            <a:r>
              <a:rPr sz="1350" b="0" i="0" u="none" dirty="0">
                <a:solidFill>
                  <a:srgbClr val="000000"/>
                </a:solidFill>
                <a:latin typeface="Liberation Sans"/>
                <a:ea typeface="Liberation Sans"/>
                <a:cs typeface="Liberation Sans"/>
              </a:rPr>
              <a:t>.</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Donnez</a:t>
            </a:r>
            <a:r>
              <a:rPr sz="1350" b="1" i="0" u="none" dirty="0">
                <a:solidFill>
                  <a:srgbClr val="000000"/>
                </a:solidFill>
                <a:latin typeface="Liberation Sans"/>
                <a:ea typeface="Liberation Sans"/>
                <a:cs typeface="Liberation Sans"/>
              </a:rPr>
              <a:t> un </a:t>
            </a:r>
            <a:r>
              <a:rPr sz="1350" b="1" i="0" u="none" dirty="0" err="1">
                <a:solidFill>
                  <a:srgbClr val="000000"/>
                </a:solidFill>
                <a:latin typeface="Liberation Sans"/>
                <a:ea typeface="Liberation Sans"/>
                <a:cs typeface="Liberation Sans"/>
              </a:rPr>
              <a:t>espace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créatif</a:t>
            </a:r>
            <a:r>
              <a:rPr sz="1350" b="1" i="0" u="none" dirty="0">
                <a:solidFill>
                  <a:srgbClr val="000000"/>
                </a:solidFill>
                <a:latin typeface="Liberation Sans"/>
                <a:ea typeface="Liberation Sans"/>
                <a:cs typeface="Liberation Sans"/>
              </a:rPr>
              <a:t> personnel </a:t>
            </a: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Offrez</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chaque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élève</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endroit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individuel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d’expression</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tâches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accomplies</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cet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espace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auront</a:t>
            </a:r>
            <a:r>
              <a:rPr sz="1350" b="0" i="0" u="none" dirty="0">
                <a:solidFill>
                  <a:srgbClr val="000000"/>
                </a:solidFill>
                <a:latin typeface="Liberation Sans"/>
                <a:ea typeface="Liberation Sans"/>
                <a:cs typeface="Liberation Sans"/>
              </a:rPr>
              <a:t> plus de </a:t>
            </a:r>
            <a:r>
              <a:rPr sz="1350" b="0" i="0" u="none" dirty="0" err="1">
                <a:solidFill>
                  <a:srgbClr val="000000"/>
                </a:solidFill>
                <a:latin typeface="Liberation Sans"/>
                <a:ea typeface="Liberation Sans"/>
                <a:cs typeface="Liberation Sans"/>
              </a:rPr>
              <a:t>valeur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ses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yeux</a:t>
            </a:r>
            <a:r>
              <a:rPr sz="1350" b="0" i="0" u="none" dirty="0">
                <a:solidFill>
                  <a:srgbClr val="000000"/>
                </a:solidFill>
                <a:latin typeface="Liberation Sans"/>
                <a:ea typeface="Liberation Sans"/>
                <a:cs typeface="Liberation Sans"/>
              </a:rPr>
              <a:t>. Par </a:t>
            </a:r>
            <a:r>
              <a:rPr sz="1350" b="0" i="0" u="none" dirty="0" err="1">
                <a:solidFill>
                  <a:srgbClr val="000000"/>
                </a:solidFill>
                <a:latin typeface="Liberation Sans"/>
                <a:ea typeface="Liberation Sans"/>
                <a:cs typeface="Liberation Sans"/>
              </a:rPr>
              <a:t>exemple</a:t>
            </a:r>
            <a:r>
              <a:rPr sz="1350" b="0" i="0" u="none" dirty="0">
                <a:solidFill>
                  <a:srgbClr val="000000"/>
                </a:solidFill>
                <a:latin typeface="Liberation Sans"/>
                <a:ea typeface="Liberation Sans"/>
                <a:cs typeface="Liberation Sans"/>
              </a:rPr>
              <a:t>, en guise de portfolio </a:t>
            </a:r>
            <a:r>
              <a:rPr sz="1350" b="0" i="0" u="none" dirty="0" err="1">
                <a:solidFill>
                  <a:srgbClr val="000000"/>
                </a:solidFill>
                <a:latin typeface="Liberation Sans"/>
                <a:ea typeface="Liberation Sans"/>
                <a:cs typeface="Liberation Sans"/>
              </a:rPr>
              <a:t>individuel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chaque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élève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pourrait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remettre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ses</a:t>
            </a:r>
            <a:r>
              <a:rPr sz="1350" b="0" i="0" u="none" dirty="0">
                <a:solidFill>
                  <a:srgbClr val="000000"/>
                </a:solidFill>
                <a:latin typeface="Liberation Sans"/>
                <a:ea typeface="Liberation Sans"/>
                <a:cs typeface="Liberation Sans"/>
              </a:rPr>
              <a:t> travaux via son propre site Google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qu’il</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personnaliser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sa</a:t>
            </a:r>
            <a:r>
              <a:rPr sz="1350" b="0" i="0" u="none" dirty="0">
                <a:solidFill>
                  <a:srgbClr val="000000"/>
                </a:solidFill>
                <a:latin typeface="Liberation Sans"/>
                <a:ea typeface="Liberation Sans"/>
                <a:cs typeface="Liberation Sans"/>
              </a:rPr>
              <a:t> guise. </a:t>
            </a:r>
            <a:r>
              <a:rPr sz="1350" b="0" i="0" u="none" dirty="0" err="1">
                <a:solidFill>
                  <a:srgbClr val="000000"/>
                </a:solidFill>
                <a:latin typeface="Liberation Sans"/>
                <a:ea typeface="Liberation Sans"/>
                <a:cs typeface="Liberation Sans"/>
              </a:rPr>
              <a:t>Plusieurs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souhaiteront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dépasser</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attentes</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bonifier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site, </a:t>
            </a:r>
            <a:r>
              <a:rPr sz="1350" b="0" i="0" u="none" dirty="0" err="1">
                <a:solidFill>
                  <a:srgbClr val="000000"/>
                </a:solidFill>
                <a:latin typeface="Liberation Sans"/>
                <a:ea typeface="Liberation Sans"/>
                <a:cs typeface="Liberation Sans"/>
              </a:rPr>
              <a:t>parfois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même</a:t>
            </a:r>
            <a:r>
              <a:rPr sz="1350" b="0" i="0" u="none" dirty="0">
                <a:solidFill>
                  <a:srgbClr val="000000"/>
                </a:solidFill>
                <a:latin typeface="Liberation Sans"/>
                <a:ea typeface="Liberation Sans"/>
                <a:cs typeface="Liberation Sans"/>
              </a:rPr>
              <a:t> au-</a:t>
            </a:r>
            <a:r>
              <a:rPr sz="1350" b="0" i="0" u="none" dirty="0" err="1">
                <a:solidFill>
                  <a:srgbClr val="000000"/>
                </a:solidFill>
                <a:latin typeface="Liberation Sans"/>
                <a:ea typeface="Liberation Sans"/>
                <a:cs typeface="Liberation Sans"/>
              </a:rPr>
              <a:t>delà</a:t>
            </a:r>
            <a:r>
              <a:rPr sz="1350" b="0" i="0" u="none" dirty="0">
                <a:solidFill>
                  <a:srgbClr val="000000"/>
                </a:solidFill>
                <a:latin typeface="Liberation Sans"/>
                <a:ea typeface="Liberation Sans"/>
                <a:cs typeface="Liberation Sans"/>
              </a:rPr>
              <a:t> de la fin de </a:t>
            </a:r>
            <a:r>
              <a:rPr sz="1350" b="0" i="0" u="none" dirty="0" err="1">
                <a:solidFill>
                  <a:srgbClr val="000000"/>
                </a:solidFill>
                <a:latin typeface="Liberation Sans"/>
                <a:ea typeface="Liberation Sans"/>
                <a:cs typeface="Liberation Sans"/>
              </a:rPr>
              <a:t>l’année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scolaire</a:t>
            </a:r>
            <a:r>
              <a:rPr sz="1350" b="0" i="0" u="none" dirty="0">
                <a:solidFill>
                  <a:srgbClr val="000000"/>
                </a:solidFill>
                <a:latin typeface="Liberation Sans"/>
                <a:ea typeface="Liberation Sans"/>
                <a:cs typeface="Liberation Sans"/>
              </a:rPr>
              <a:t> pour les plus </a:t>
            </a:r>
            <a:r>
              <a:rPr sz="1350" b="0" i="0" u="none" dirty="0" err="1">
                <a:solidFill>
                  <a:srgbClr val="000000"/>
                </a:solidFill>
                <a:latin typeface="Liberation Sans"/>
                <a:ea typeface="Liberation Sans"/>
                <a:cs typeface="Liberation Sans"/>
              </a:rPr>
              <a:t>motivés</a:t>
            </a:r>
            <a:r>
              <a:rPr sz="1350" b="0" i="0" u="none" dirty="0">
                <a:solidFill>
                  <a:srgbClr val="000000"/>
                </a:solidFill>
                <a:latin typeface="Liberation Sans"/>
                <a:ea typeface="Liberation Sans"/>
                <a:cs typeface="Liberation Sans"/>
              </a:rPr>
              <a:t>. Un site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également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être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utilisé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d’année</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année</a:t>
            </a:r>
            <a:r>
              <a:rPr sz="1350" b="0" i="0" u="none" dirty="0">
                <a:solidFill>
                  <a:srgbClr val="000000"/>
                </a:solidFill>
                <a:latin typeface="Liberation Sans"/>
                <a:ea typeface="Liberation Sans"/>
                <a:cs typeface="Liberation Sans"/>
              </a:rPr>
              <a:t>. </a:t>
            </a:r>
          </a:p>
          <a:p>
            <a:pPr marL="139699" indent="0">
              <a:buClr>
                <a:srgbClr val="000000"/>
              </a:buClr>
              <a:buSzPts val="1400"/>
              <a:buFont typeface="Arial"/>
              <a:buNone/>
              <a:defRPr/>
            </a:pP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1" i="0" u="none" dirty="0">
                <a:solidFill>
                  <a:srgbClr val="BA305E"/>
                </a:solidFill>
                <a:latin typeface="Open Sans"/>
                <a:ea typeface="Open Sans"/>
                <a:cs typeface="Open Sans"/>
              </a:rPr>
              <a:t>5. Influence </a:t>
            </a:r>
            <a:r>
              <a:rPr sz="1350" b="1" i="0" u="none" dirty="0" err="1">
                <a:solidFill>
                  <a:srgbClr val="BA305E"/>
                </a:solidFill>
                <a:latin typeface="Open Sans"/>
                <a:ea typeface="Open Sans"/>
                <a:cs typeface="Open Sans"/>
              </a:rPr>
              <a:t>sociale</a:t>
            </a:r>
            <a:r>
              <a:rPr sz="1350" b="1" i="0" u="none" dirty="0">
                <a:solidFill>
                  <a:srgbClr val="BA305E"/>
                </a:solidFill>
                <a:latin typeface="Open Sans"/>
                <a:ea typeface="Open Sans"/>
                <a:cs typeface="Open Sans"/>
              </a:rPr>
              <a:t> et </a:t>
            </a:r>
            <a:r>
              <a:rPr sz="1350" b="1" i="0" u="none" dirty="0" err="1">
                <a:solidFill>
                  <a:srgbClr val="BA305E"/>
                </a:solidFill>
                <a:latin typeface="Open Sans"/>
                <a:ea typeface="Open Sans"/>
                <a:cs typeface="Open Sans"/>
              </a:rPr>
              <a:t>connexion</a:t>
            </a: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dynamique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inclut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tous</a:t>
            </a:r>
            <a:r>
              <a:rPr sz="1350" b="0" i="0" u="none" dirty="0">
                <a:solidFill>
                  <a:srgbClr val="000000"/>
                </a:solidFill>
                <a:latin typeface="Liberation Sans"/>
                <a:ea typeface="Liberation Sans"/>
                <a:cs typeface="Liberation Sans"/>
              </a:rPr>
              <a:t> les aspects sociaux qui </a:t>
            </a:r>
            <a:r>
              <a:rPr sz="1350" b="0" i="0" u="none" dirty="0" err="1">
                <a:solidFill>
                  <a:srgbClr val="000000"/>
                </a:solidFill>
                <a:latin typeface="Liberation Sans"/>
                <a:ea typeface="Liberation Sans"/>
                <a:cs typeface="Liberation Sans"/>
              </a:rPr>
              <a:t>motivent</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utilisateurs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comme</a:t>
            </a:r>
            <a:r>
              <a:rPr sz="1350" b="0" i="0" u="none" dirty="0">
                <a:solidFill>
                  <a:srgbClr val="000000"/>
                </a:solidFill>
                <a:latin typeface="Liberation Sans"/>
                <a:ea typeface="Liberation Sans"/>
                <a:cs typeface="Liberation Sans"/>
              </a:rPr>
              <a:t> la camaraderie, le </a:t>
            </a:r>
            <a:r>
              <a:rPr sz="1350" b="0" i="0" u="none" dirty="0" err="1">
                <a:solidFill>
                  <a:srgbClr val="000000"/>
                </a:solidFill>
                <a:latin typeface="Liberation Sans"/>
                <a:ea typeface="Liberation Sans"/>
                <a:cs typeface="Liberation Sans"/>
              </a:rPr>
              <a:t>mentorat</a:t>
            </a:r>
            <a:r>
              <a:rPr sz="1350" b="0" i="0" u="none" dirty="0">
                <a:solidFill>
                  <a:srgbClr val="000000"/>
                </a:solidFill>
                <a:latin typeface="Liberation Sans"/>
                <a:ea typeface="Liberation Sans"/>
                <a:cs typeface="Liberation Sans"/>
              </a:rPr>
              <a:t>, la collaboration, </a:t>
            </a:r>
            <a:r>
              <a:rPr sz="1350" b="0" i="0" u="none" dirty="0" err="1">
                <a:solidFill>
                  <a:srgbClr val="000000"/>
                </a:solidFill>
                <a:latin typeface="Liberation Sans"/>
                <a:ea typeface="Liberation Sans"/>
                <a:cs typeface="Liberation Sans"/>
              </a:rPr>
              <a:t>mais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aussi</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compétition</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convoitise</a:t>
            </a:r>
            <a:r>
              <a:rPr sz="1350" b="0" i="0" u="none" dirty="0">
                <a:solidFill>
                  <a:srgbClr val="000000"/>
                </a:solidFill>
                <a:latin typeface="Liberation Sans"/>
                <a:ea typeface="Liberation Sans"/>
                <a:cs typeface="Liberation Sans"/>
              </a:rPr>
              <a:t> et le </a:t>
            </a:r>
            <a:r>
              <a:rPr sz="1350" b="0" i="0" u="none" dirty="0" err="1">
                <a:solidFill>
                  <a:srgbClr val="000000"/>
                </a:solidFill>
                <a:latin typeface="Liberation Sans"/>
                <a:ea typeface="Liberation Sans"/>
                <a:cs typeface="Liberation Sans"/>
              </a:rPr>
              <a:t>besoin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d’acceptation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sociale</a:t>
            </a:r>
            <a:r>
              <a:rPr sz="1350" b="0" i="0" u="none" dirty="0">
                <a:solidFill>
                  <a:srgbClr val="000000"/>
                </a:solidFill>
                <a:latin typeface="Liberation Sans"/>
                <a:ea typeface="Liberation Sans"/>
                <a:cs typeface="Liberation Sans"/>
              </a:rPr>
              <a:t>. Dans un jeu, </a:t>
            </a:r>
            <a:r>
              <a:rPr sz="1350" b="0" i="0" u="none" dirty="0" err="1">
                <a:solidFill>
                  <a:srgbClr val="000000"/>
                </a:solidFill>
                <a:latin typeface="Liberation Sans"/>
                <a:ea typeface="Liberation Sans"/>
                <a:cs typeface="Liberation Sans"/>
              </a:rPr>
              <a:t>voir</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ami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atteindre</a:t>
            </a:r>
            <a:r>
              <a:rPr sz="1350" b="0" i="0" u="none" dirty="0">
                <a:solidFill>
                  <a:srgbClr val="000000"/>
                </a:solidFill>
                <a:latin typeface="Liberation Sans"/>
                <a:ea typeface="Liberation Sans"/>
                <a:cs typeface="Liberation Sans"/>
              </a:rPr>
              <a:t> un certain </a:t>
            </a:r>
            <a:r>
              <a:rPr sz="1350" b="0" i="0" u="none" dirty="0" err="1">
                <a:solidFill>
                  <a:srgbClr val="000000"/>
                </a:solidFill>
                <a:latin typeface="Liberation Sans"/>
                <a:ea typeface="Liberation Sans"/>
                <a:cs typeface="Liberation Sans"/>
              </a:rPr>
              <a:t>niveau</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compétence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posséder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quelque</a:t>
            </a:r>
            <a:r>
              <a:rPr sz="1350" b="0" i="0" u="none" dirty="0">
                <a:solidFill>
                  <a:srgbClr val="000000"/>
                </a:solidFill>
                <a:latin typeface="Liberation Sans"/>
                <a:ea typeface="Liberation Sans"/>
                <a:cs typeface="Liberation Sans"/>
              </a:rPr>
              <a:t> chose </a:t>
            </a:r>
            <a:r>
              <a:rPr sz="1350" b="0" i="0" u="none" dirty="0" err="1">
                <a:solidFill>
                  <a:srgbClr val="000000"/>
                </a:solidFill>
                <a:latin typeface="Liberation Sans"/>
                <a:ea typeface="Liberation Sans"/>
                <a:cs typeface="Liberation Sans"/>
              </a:rPr>
              <a:t>d’incroyable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motiver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accéder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niveau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redoubler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d’efforts</a:t>
            </a:r>
            <a:r>
              <a:rPr sz="1350" b="0" i="0" u="none" dirty="0">
                <a:solidFill>
                  <a:srgbClr val="000000"/>
                </a:solidFill>
                <a:latin typeface="Liberation Sans"/>
                <a:ea typeface="Liberation Sans"/>
                <a:cs typeface="Liberation Sans"/>
              </a:rPr>
              <a:t>. </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Transformer la </a:t>
            </a:r>
            <a:r>
              <a:rPr sz="1350" b="1" i="0" u="none" dirty="0" err="1">
                <a:solidFill>
                  <a:srgbClr val="000000"/>
                </a:solidFill>
                <a:latin typeface="Liberation Sans"/>
                <a:ea typeface="Liberation Sans"/>
                <a:cs typeface="Liberation Sans"/>
              </a:rPr>
              <a:t>classe</a:t>
            </a:r>
            <a:r>
              <a:rPr sz="1350" b="1" i="0" u="none" dirty="0">
                <a:solidFill>
                  <a:srgbClr val="000000"/>
                </a:solidFill>
                <a:latin typeface="Liberation Sans"/>
                <a:ea typeface="Liberation Sans"/>
                <a:cs typeface="Liberation Sans"/>
              </a:rPr>
              <a:t> en </a:t>
            </a:r>
            <a:r>
              <a:rPr sz="1350" b="1" i="0" u="none" dirty="0" err="1">
                <a:solidFill>
                  <a:srgbClr val="000000"/>
                </a:solidFill>
                <a:latin typeface="Liberation Sans"/>
                <a:ea typeface="Liberation Sans"/>
                <a:cs typeface="Liberation Sans"/>
              </a:rPr>
              <a:t>une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aventure</a:t>
            </a:r>
            <a:r>
              <a:rPr sz="1350" b="1" i="0" u="none" dirty="0">
                <a:solidFill>
                  <a:srgbClr val="000000"/>
                </a:solidFill>
                <a:latin typeface="Liberation Sans"/>
                <a:ea typeface="Liberation Sans"/>
                <a:cs typeface="Liberation Sans"/>
              </a:rPr>
              <a:t> commune</a:t>
            </a: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Si la </a:t>
            </a:r>
            <a:r>
              <a:rPr sz="1350" b="0" i="0" u="none" dirty="0" err="1">
                <a:solidFill>
                  <a:srgbClr val="000000"/>
                </a:solidFill>
                <a:latin typeface="Liberation Sans"/>
                <a:ea typeface="Liberation Sans"/>
                <a:cs typeface="Liberation Sans"/>
              </a:rPr>
              <a:t>compétition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être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efficace</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certains</a:t>
            </a:r>
            <a:r>
              <a:rPr sz="1350" b="0" i="0" u="none" dirty="0">
                <a:solidFill>
                  <a:srgbClr val="000000"/>
                </a:solidFill>
                <a:latin typeface="Liberation Sans"/>
                <a:ea typeface="Liberation Sans"/>
                <a:cs typeface="Liberation Sans"/>
              </a:rPr>
              <a:t> types de jeu, il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préférable</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éducation</a:t>
            </a:r>
            <a:r>
              <a:rPr sz="1350" b="0" i="0" u="none" dirty="0">
                <a:solidFill>
                  <a:srgbClr val="000000"/>
                </a:solidFill>
                <a:latin typeface="Liberation Sans"/>
                <a:ea typeface="Liberation Sans"/>
                <a:cs typeface="Liberation Sans"/>
              </a:rPr>
              <a:t> de miser sur son aspect </a:t>
            </a:r>
            <a:r>
              <a:rPr sz="1350" b="0" i="0" u="none" dirty="0" err="1">
                <a:solidFill>
                  <a:srgbClr val="000000"/>
                </a:solidFill>
                <a:latin typeface="Liberation Sans"/>
                <a:ea typeface="Liberation Sans"/>
                <a:cs typeface="Liberation Sans"/>
              </a:rPr>
              <a:t>collaboratif</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plateforme</a:t>
            </a:r>
            <a:r>
              <a:rPr sz="1350" b="0" i="0" u="none" dirty="0">
                <a:solidFill>
                  <a:srgbClr val="000000"/>
                </a:solidFill>
                <a:latin typeface="Liberation Sans"/>
                <a:ea typeface="Liberation Sans"/>
                <a:cs typeface="Liberation Sans"/>
              </a:rPr>
              <a:t> </a:t>
            </a:r>
            <a:r>
              <a:rPr sz="1350" b="0" i="0" u="sng" dirty="0">
                <a:solidFill>
                  <a:srgbClr val="000000"/>
                </a:solidFill>
                <a:latin typeface="Liberation Sans"/>
                <a:ea typeface="Liberation Sans"/>
                <a:cs typeface="Liberation Sans"/>
                <a:hlinkClick r:id="rId6" tooltip="https://classcraft.com/"/>
              </a:rPr>
              <a:t>Classcraft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un </a:t>
            </a:r>
            <a:r>
              <a:rPr sz="1350" b="0" i="0" u="none" dirty="0" err="1">
                <a:solidFill>
                  <a:srgbClr val="000000"/>
                </a:solidFill>
                <a:latin typeface="Liberation Sans"/>
                <a:ea typeface="Liberation Sans"/>
                <a:cs typeface="Liberation Sans"/>
              </a:rPr>
              <a:t>outil</a:t>
            </a:r>
            <a:r>
              <a:rPr sz="1350" b="0" i="0" u="none" dirty="0">
                <a:solidFill>
                  <a:srgbClr val="000000"/>
                </a:solidFill>
                <a:latin typeface="Liberation Sans"/>
                <a:ea typeface="Liberation Sans"/>
                <a:cs typeface="Liberation Sans"/>
              </a:rPr>
              <a:t> que </a:t>
            </a:r>
            <a:r>
              <a:rPr sz="1350" b="0" i="0" u="none" dirty="0" err="1">
                <a:solidFill>
                  <a:srgbClr val="000000"/>
                </a:solidFill>
                <a:latin typeface="Liberation Sans"/>
                <a:ea typeface="Liberation Sans"/>
                <a:cs typeface="Liberation Sans"/>
              </a:rPr>
              <a:t>j’ai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utilisé</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stimuler</a:t>
            </a:r>
            <a:r>
              <a:rPr sz="1350" b="0" i="0" u="none" dirty="0">
                <a:solidFill>
                  <a:srgbClr val="000000"/>
                </a:solidFill>
                <a:latin typeface="Liberation Sans"/>
                <a:ea typeface="Liberation Sans"/>
                <a:cs typeface="Liberation Sans"/>
              </a:rPr>
              <a:t> la camaraderie, </a:t>
            </a:r>
            <a:r>
              <a:rPr sz="1350" b="0" i="0" u="none" dirty="0" err="1">
                <a:solidFill>
                  <a:srgbClr val="000000"/>
                </a:solidFill>
                <a:latin typeface="Liberation Sans"/>
                <a:ea typeface="Liberation Sans"/>
                <a:cs typeface="Liberation Sans"/>
              </a:rPr>
              <a:t>l’entraide</a:t>
            </a:r>
            <a:r>
              <a:rPr sz="1350" b="0" i="0" u="none" dirty="0">
                <a:solidFill>
                  <a:srgbClr val="000000"/>
                </a:solidFill>
                <a:latin typeface="Liberation Sans"/>
                <a:ea typeface="Liberation Sans"/>
                <a:cs typeface="Liberation Sans"/>
              </a:rPr>
              <a:t> et la collaboration dans ma propre </a:t>
            </a:r>
            <a:r>
              <a:rPr sz="1350" b="0" i="0" u="none" dirty="0" err="1">
                <a:solidFill>
                  <a:srgbClr val="000000"/>
                </a:solidFill>
                <a:latin typeface="Liberation Sans"/>
                <a:ea typeface="Liberation Sans"/>
                <a:cs typeface="Liberation Sans"/>
              </a:rPr>
              <a:t>classe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entreprise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québécoise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de transformer un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grande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aventure</a:t>
            </a:r>
            <a:r>
              <a:rPr sz="1350" b="0" i="0" u="none" dirty="0">
                <a:solidFill>
                  <a:srgbClr val="000000"/>
                </a:solidFill>
                <a:latin typeface="Liberation Sans"/>
                <a:ea typeface="Liberation Sans"/>
                <a:cs typeface="Liberation Sans"/>
              </a:rPr>
              <a:t> commune de type jeu de </a:t>
            </a:r>
            <a:r>
              <a:rPr sz="1350" b="0" i="0" u="none" dirty="0" err="1">
                <a:solidFill>
                  <a:srgbClr val="000000"/>
                </a:solidFill>
                <a:latin typeface="Liberation Sans"/>
                <a:ea typeface="Liberation Sans"/>
                <a:cs typeface="Liberation Sans"/>
              </a:rPr>
              <a:t>rôle</a:t>
            </a:r>
            <a:r>
              <a:rPr sz="1350" b="0" i="0" u="none" dirty="0">
                <a:solidFill>
                  <a:srgbClr val="000000"/>
                </a:solidFill>
                <a:latin typeface="Liberation Sans"/>
                <a:ea typeface="Liberation Sans"/>
                <a:cs typeface="Liberation Sans"/>
              </a:rPr>
              <a:t>, avec des avatars et des </a:t>
            </a:r>
            <a:r>
              <a:rPr sz="1350" b="0" i="0" u="none" dirty="0" err="1">
                <a:solidFill>
                  <a:srgbClr val="000000"/>
                </a:solidFill>
                <a:latin typeface="Liberation Sans"/>
                <a:ea typeface="Liberation Sans"/>
                <a:cs typeface="Liberation Sans"/>
              </a:rPr>
              <a:t>quêtes</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équipes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s’entraident</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surmontent</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défis</a:t>
            </a:r>
            <a:r>
              <a:rPr sz="1350" b="0" i="0" u="none" dirty="0">
                <a:solidFill>
                  <a:srgbClr val="000000"/>
                </a:solidFill>
                <a:latin typeface="Liberation Sans"/>
                <a:ea typeface="Liberation Sans"/>
                <a:cs typeface="Liberation Sans"/>
              </a:rPr>
              <a:t> ensemble. </a:t>
            </a:r>
            <a:r>
              <a:rPr sz="1350" b="0" i="0" u="none" dirty="0" err="1">
                <a:solidFill>
                  <a:srgbClr val="000000"/>
                </a:solidFill>
                <a:latin typeface="Liberation Sans"/>
                <a:ea typeface="Liberation Sans"/>
                <a:cs typeface="Liberation Sans"/>
              </a:rPr>
              <a:t>Personnellement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j’ai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constaté</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résultats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réellement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positifs</a:t>
            </a:r>
            <a:r>
              <a:rPr sz="1350" b="0" i="0" u="none" dirty="0">
                <a:solidFill>
                  <a:srgbClr val="000000"/>
                </a:solidFill>
                <a:latin typeface="Liberation Sans"/>
                <a:ea typeface="Liberation Sans"/>
                <a:cs typeface="Liberation Sans"/>
              </a:rPr>
              <a:t>.</a:t>
            </a:r>
          </a:p>
          <a:p>
            <a:pPr marL="139699" indent="0">
              <a:buClr>
                <a:srgbClr val="000000"/>
              </a:buClr>
              <a:buSzPts val="1400"/>
              <a:buFont typeface="Arial"/>
              <a:buNone/>
              <a:defRPr/>
            </a:pP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1" i="0" u="none" dirty="0">
                <a:solidFill>
                  <a:srgbClr val="BA305E"/>
                </a:solidFill>
                <a:latin typeface="Open Sans"/>
                <a:ea typeface="Open Sans"/>
                <a:cs typeface="Open Sans"/>
              </a:rPr>
              <a:t>6. </a:t>
            </a:r>
            <a:r>
              <a:rPr sz="1350" b="1" i="0" u="none" dirty="0" err="1">
                <a:solidFill>
                  <a:srgbClr val="BA305E"/>
                </a:solidFill>
                <a:latin typeface="Open Sans"/>
                <a:ea typeface="Open Sans"/>
                <a:cs typeface="Open Sans"/>
              </a:rPr>
              <a:t>Rareté</a:t>
            </a:r>
            <a:r>
              <a:rPr sz="1350" b="1" i="0" u="none" dirty="0">
                <a:solidFill>
                  <a:srgbClr val="BA305E"/>
                </a:solidFill>
                <a:latin typeface="Open Sans"/>
                <a:ea typeface="Open Sans"/>
                <a:cs typeface="Open Sans"/>
              </a:rPr>
              <a:t> et impatience</a:t>
            </a:r>
          </a:p>
          <a:p>
            <a:pPr marL="139699" indent="0">
              <a:buClr>
                <a:srgbClr val="000000"/>
              </a:buClr>
              <a:buSzPts val="1400"/>
              <a:buFont typeface="Arial"/>
              <a:buNone/>
              <a:defRPr/>
            </a:pPr>
            <a:r>
              <a:rPr sz="1350" b="0" i="0" u="none" dirty="0" err="1">
                <a:solidFill>
                  <a:srgbClr val="000000"/>
                </a:solidFill>
                <a:latin typeface="Liberation Sans"/>
                <a:ea typeface="Liberation Sans"/>
                <a:cs typeface="Liberation Sans"/>
              </a:rPr>
              <a:t>Certains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objets</a:t>
            </a:r>
            <a:r>
              <a:rPr sz="1350" b="0" i="0" u="none" dirty="0">
                <a:solidFill>
                  <a:srgbClr val="000000"/>
                </a:solidFill>
                <a:latin typeface="Liberation Sans"/>
                <a:ea typeface="Liberation Sans"/>
                <a:cs typeface="Liberation Sans"/>
              </a:rPr>
              <a:t> dans les jeux vidéo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extrêmement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rares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qui </a:t>
            </a:r>
            <a:r>
              <a:rPr sz="1350" b="0" i="0" u="none" dirty="0" err="1">
                <a:solidFill>
                  <a:srgbClr val="000000"/>
                </a:solidFill>
                <a:latin typeface="Liberation Sans"/>
                <a:ea typeface="Liberation Sans"/>
                <a:cs typeface="Liberation Sans"/>
              </a:rPr>
              <a:t>pousse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certains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joueurs</a:t>
            </a:r>
            <a:r>
              <a:rPr sz="1350" b="0" i="0" u="none" dirty="0">
                <a:solidFill>
                  <a:srgbClr val="000000"/>
                </a:solidFill>
                <a:latin typeface="Liberation Sans"/>
                <a:ea typeface="Liberation Sans"/>
                <a:cs typeface="Liberation Sans"/>
              </a:rPr>
              <a:t> à tout faire pour les </a:t>
            </a:r>
            <a:r>
              <a:rPr sz="1350" b="0" i="0" u="none" dirty="0" err="1">
                <a:solidFill>
                  <a:srgbClr val="000000"/>
                </a:solidFill>
                <a:latin typeface="Liberation Sans"/>
                <a:ea typeface="Liberation Sans"/>
                <a:cs typeface="Liberation Sans"/>
              </a:rPr>
              <a:t>obtenir</a:t>
            </a:r>
            <a:r>
              <a:rPr sz="1350" b="0" i="0" u="none" dirty="0">
                <a:solidFill>
                  <a:srgbClr val="000000"/>
                </a:solidFill>
                <a:latin typeface="Liberation Sans"/>
                <a:ea typeface="Liberation Sans"/>
                <a:cs typeface="Liberation Sans"/>
              </a:rPr>
              <a:t>. De plus, le simple fait que </a:t>
            </a:r>
            <a:r>
              <a:rPr sz="1350" b="0" i="0" u="none" dirty="0" err="1">
                <a:solidFill>
                  <a:srgbClr val="000000"/>
                </a:solidFill>
                <a:latin typeface="Liberation Sans"/>
                <a:ea typeface="Liberation Sans"/>
                <a:cs typeface="Liberation Sans"/>
              </a:rPr>
              <a:t>quelque</a:t>
            </a:r>
            <a:r>
              <a:rPr sz="1350" b="0" i="0" u="none" dirty="0">
                <a:solidFill>
                  <a:srgbClr val="000000"/>
                </a:solidFill>
                <a:latin typeface="Liberation Sans"/>
                <a:ea typeface="Liberation Sans"/>
                <a:cs typeface="Liberation Sans"/>
              </a:rPr>
              <a:t> chose ne </a:t>
            </a:r>
            <a:r>
              <a:rPr sz="1350" b="0" i="0" u="none" dirty="0" err="1">
                <a:solidFill>
                  <a:srgbClr val="000000"/>
                </a:solidFill>
                <a:latin typeface="Liberation Sans"/>
                <a:ea typeface="Liberation Sans"/>
                <a:cs typeface="Liberation Sans"/>
              </a:rPr>
              <a:t>soit</a:t>
            </a:r>
            <a:r>
              <a:rPr sz="1350" b="0" i="0" u="none" dirty="0">
                <a:solidFill>
                  <a:srgbClr val="000000"/>
                </a:solidFill>
                <a:latin typeface="Liberation Sans"/>
                <a:ea typeface="Liberation Sans"/>
                <a:cs typeface="Liberation Sans"/>
              </a:rPr>
              <a:t> pas </a:t>
            </a:r>
            <a:r>
              <a:rPr sz="1350" b="0" i="0" u="none" dirty="0" err="1">
                <a:solidFill>
                  <a:srgbClr val="000000"/>
                </a:solidFill>
                <a:latin typeface="Liberation Sans"/>
                <a:ea typeface="Liberation Sans"/>
                <a:cs typeface="Liberation Sans"/>
              </a:rPr>
              <a:t>immédiatement</a:t>
            </a:r>
            <a:r>
              <a:rPr sz="1350" b="0" i="0" u="none" dirty="0">
                <a:solidFill>
                  <a:srgbClr val="000000"/>
                </a:solidFill>
                <a:latin typeface="Liberation Sans"/>
                <a:ea typeface="Liberation Sans"/>
                <a:cs typeface="Liberation Sans"/>
              </a:rPr>
              <a:t> disponible </a:t>
            </a:r>
            <a:r>
              <a:rPr sz="1350" b="0" i="0" u="none" dirty="0" err="1">
                <a:solidFill>
                  <a:srgbClr val="000000"/>
                </a:solidFill>
                <a:latin typeface="Liberation Sans"/>
                <a:ea typeface="Liberation Sans"/>
                <a:cs typeface="Liberation Sans"/>
              </a:rPr>
              <a:t>alimente</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convoitise</a:t>
            </a:r>
            <a:r>
              <a:rPr sz="1350" b="0" i="0" u="none" dirty="0">
                <a:solidFill>
                  <a:srgbClr val="000000"/>
                </a:solidFill>
                <a:latin typeface="Liberation Sans"/>
                <a:ea typeface="Liberation Sans"/>
                <a:cs typeface="Liberation Sans"/>
              </a:rPr>
              <a:t>. Bien </a:t>
            </a:r>
            <a:r>
              <a:rPr sz="1350" b="0" i="0" u="none" dirty="0" err="1">
                <a:solidFill>
                  <a:srgbClr val="000000"/>
                </a:solidFill>
                <a:latin typeface="Liberation Sans"/>
                <a:ea typeface="Liberation Sans"/>
                <a:cs typeface="Liberation Sans"/>
              </a:rPr>
              <a:t>dosée</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période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d’attente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permettre</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mousser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l’intérêt</a:t>
            </a:r>
            <a:r>
              <a:rPr sz="1350" b="0" i="0" u="none" dirty="0">
                <a:solidFill>
                  <a:srgbClr val="000000"/>
                </a:solidFill>
                <a:latin typeface="Liberation Sans"/>
                <a:ea typeface="Liberation Sans"/>
                <a:cs typeface="Liberation Sans"/>
              </a:rPr>
              <a:t>.</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Créez</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l’attente</a:t>
            </a:r>
            <a:endParaRPr sz="1350" b="1"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En </a:t>
            </a:r>
            <a:r>
              <a:rPr sz="1350" b="0" i="0" u="none" dirty="0" err="1">
                <a:solidFill>
                  <a:srgbClr val="000000"/>
                </a:solidFill>
                <a:latin typeface="Liberation Sans"/>
                <a:ea typeface="Liberation Sans"/>
                <a:cs typeface="Liberation Sans"/>
              </a:rPr>
              <a:t>laissant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présager</a:t>
            </a:r>
            <a:r>
              <a:rPr sz="1350" b="0" i="0" u="none" dirty="0">
                <a:solidFill>
                  <a:srgbClr val="000000"/>
                </a:solidFill>
                <a:latin typeface="Liberation Sans"/>
                <a:ea typeface="Liberation Sans"/>
                <a:cs typeface="Liberation Sans"/>
              </a:rPr>
              <a:t> des choses qui </a:t>
            </a:r>
            <a:r>
              <a:rPr sz="1350" b="0" i="0" u="none" dirty="0" err="1">
                <a:solidFill>
                  <a:srgbClr val="000000"/>
                </a:solidFill>
                <a:latin typeface="Liberation Sans"/>
                <a:ea typeface="Liberation Sans"/>
                <a:cs typeface="Liberation Sans"/>
              </a:rPr>
              <a:t>s’en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viennent</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votre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mais</a:t>
            </a:r>
            <a:r>
              <a:rPr sz="1350" b="0" i="0" u="none" dirty="0">
                <a:solidFill>
                  <a:srgbClr val="000000"/>
                </a:solidFill>
                <a:latin typeface="Liberation Sans"/>
                <a:ea typeface="Liberation Sans"/>
                <a:cs typeface="Liberation Sans"/>
              </a:rPr>
              <a:t> qui ne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pas encore </a:t>
            </a:r>
            <a:r>
              <a:rPr sz="1350" b="0" i="0" u="none" dirty="0" err="1">
                <a:solidFill>
                  <a:srgbClr val="000000"/>
                </a:solidFill>
                <a:latin typeface="Liberation Sans"/>
                <a:ea typeface="Liberation Sans"/>
                <a:cs typeface="Liberation Sans"/>
              </a:rPr>
              <a:t>accessibles</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offrant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discrètement</a:t>
            </a:r>
            <a:r>
              <a:rPr sz="1350" b="0" i="0" u="none" dirty="0">
                <a:solidFill>
                  <a:srgbClr val="000000"/>
                </a:solidFill>
                <a:latin typeface="Liberation Sans"/>
                <a:ea typeface="Liberation Sans"/>
                <a:cs typeface="Liberation Sans"/>
              </a:rPr>
              <a:t> de petits indices, de </a:t>
            </a:r>
            <a:r>
              <a:rPr sz="1350" b="0" i="0" u="none" dirty="0" err="1">
                <a:solidFill>
                  <a:srgbClr val="000000"/>
                </a:solidFill>
                <a:latin typeface="Liberation Sans"/>
                <a:ea typeface="Liberation Sans"/>
                <a:cs typeface="Liberation Sans"/>
              </a:rPr>
              <a:t>courtes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bande-annonces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épiques</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présenter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l’unité</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venir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quête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présentement</a:t>
            </a:r>
            <a:r>
              <a:rPr sz="1350" b="0" i="0" u="none" dirty="0">
                <a:solidFill>
                  <a:srgbClr val="000000"/>
                </a:solidFill>
                <a:latin typeface="Liberation Sans"/>
                <a:ea typeface="Liberation Sans"/>
                <a:cs typeface="Liberation Sans"/>
              </a:rPr>
              <a:t> inaccessible qui </a:t>
            </a:r>
            <a:r>
              <a:rPr sz="1350" b="0" i="0" u="none" dirty="0" err="1">
                <a:solidFill>
                  <a:srgbClr val="000000"/>
                </a:solidFill>
                <a:latin typeface="Liberation Sans"/>
                <a:ea typeface="Liberation Sans"/>
                <a:cs typeface="Liberation Sans"/>
              </a:rPr>
              <a:t>pourra</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éventuellement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être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débloquée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créez</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1" u="none" dirty="0">
                <a:solidFill>
                  <a:srgbClr val="000000"/>
                </a:solidFill>
                <a:latin typeface="Liberation Sans"/>
                <a:ea typeface="Liberation Sans"/>
                <a:cs typeface="Liberation Sans"/>
              </a:rPr>
              <a:t> hype</a:t>
            </a:r>
            <a:r>
              <a:rPr sz="1350" b="0" i="0" u="none" dirty="0">
                <a:solidFill>
                  <a:srgbClr val="000000"/>
                </a:solidFill>
                <a:latin typeface="Liberation Sans"/>
                <a:ea typeface="Liberation Sans"/>
                <a:cs typeface="Liberation Sans"/>
              </a:rPr>
              <a:t> qui encourage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avoir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hâte</a:t>
            </a:r>
            <a:r>
              <a:rPr sz="1350" b="0" i="0" u="none" dirty="0">
                <a:solidFill>
                  <a:srgbClr val="000000"/>
                </a:solidFill>
                <a:latin typeface="Liberation Sans"/>
                <a:ea typeface="Liberation Sans"/>
                <a:cs typeface="Liberation Sans"/>
              </a:rPr>
              <a:t> à la </a:t>
            </a:r>
            <a:r>
              <a:rPr sz="1350" b="0" i="0" u="none" dirty="0" err="1">
                <a:solidFill>
                  <a:srgbClr val="000000"/>
                </a:solidFill>
                <a:latin typeface="Liberation Sans"/>
                <a:ea typeface="Liberation Sans"/>
                <a:cs typeface="Liberation Sans"/>
              </a:rPr>
              <a:t>prochaine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période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au prochain module. </a:t>
            </a:r>
            <a:r>
              <a:rPr sz="1350" b="0" i="0" u="none" dirty="0" err="1">
                <a:solidFill>
                  <a:srgbClr val="000000"/>
                </a:solidFill>
                <a:latin typeface="Liberation Sans"/>
                <a:ea typeface="Liberation Sans"/>
                <a:cs typeface="Liberation Sans"/>
              </a:rPr>
              <a:t>L’attente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l’espoir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auront</a:t>
            </a:r>
            <a:r>
              <a:rPr sz="1350" b="0" i="0" u="none" dirty="0">
                <a:solidFill>
                  <a:srgbClr val="000000"/>
                </a:solidFill>
                <a:latin typeface="Liberation Sans"/>
                <a:ea typeface="Liberation Sans"/>
                <a:cs typeface="Liberation Sans"/>
              </a:rPr>
              <a:t> de plus tendance à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faire accorder plus de </a:t>
            </a:r>
            <a:r>
              <a:rPr sz="1350" b="0" i="0" u="none" dirty="0" err="1">
                <a:solidFill>
                  <a:srgbClr val="000000"/>
                </a:solidFill>
                <a:latin typeface="Liberation Sans"/>
                <a:ea typeface="Liberation Sans"/>
                <a:cs typeface="Liberation Sans"/>
              </a:rPr>
              <a:t>valeur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l’activité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convoitée</a:t>
            </a:r>
            <a:r>
              <a:rPr sz="1350" b="0" i="0" u="none" dirty="0">
                <a:solidFill>
                  <a:srgbClr val="000000"/>
                </a:solidFill>
                <a:latin typeface="Liberation Sans"/>
                <a:ea typeface="Liberation Sans"/>
                <a:cs typeface="Liberation Sans"/>
              </a:rPr>
              <a:t> le moment </a:t>
            </a:r>
            <a:r>
              <a:rPr sz="1350" b="0" i="0" u="none" dirty="0" err="1">
                <a:solidFill>
                  <a:srgbClr val="000000"/>
                </a:solidFill>
                <a:latin typeface="Liberation Sans"/>
                <a:ea typeface="Liberation Sans"/>
                <a:cs typeface="Liberation Sans"/>
              </a:rPr>
              <a:t>venu</a:t>
            </a:r>
            <a:r>
              <a:rPr sz="1350" b="0" i="0" u="none" dirty="0">
                <a:solidFill>
                  <a:srgbClr val="000000"/>
                </a:solidFill>
                <a:latin typeface="Liberation Sans"/>
                <a:ea typeface="Liberation Sans"/>
                <a:cs typeface="Liberation Sans"/>
              </a:rPr>
              <a:t>.</a:t>
            </a:r>
          </a:p>
          <a:p>
            <a:pPr marL="139699" indent="0">
              <a:buClr>
                <a:srgbClr val="000000"/>
              </a:buClr>
              <a:buSzPts val="1400"/>
              <a:buFont typeface="Arial"/>
              <a:buNone/>
              <a:defRPr/>
            </a:pP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1" i="0" u="none" dirty="0">
                <a:solidFill>
                  <a:srgbClr val="BA305E"/>
                </a:solidFill>
                <a:latin typeface="Open Sans"/>
                <a:ea typeface="Open Sans"/>
                <a:cs typeface="Open Sans"/>
              </a:rPr>
              <a:t>7. </a:t>
            </a:r>
            <a:r>
              <a:rPr sz="1350" b="1" i="0" u="none" dirty="0" err="1">
                <a:solidFill>
                  <a:srgbClr val="BA305E"/>
                </a:solidFill>
                <a:latin typeface="Open Sans"/>
                <a:ea typeface="Open Sans"/>
                <a:cs typeface="Open Sans"/>
              </a:rPr>
              <a:t>Imprévisibilité</a:t>
            </a:r>
            <a:r>
              <a:rPr sz="1350" b="1" i="0" u="none" dirty="0">
                <a:solidFill>
                  <a:srgbClr val="BA305E"/>
                </a:solidFill>
                <a:latin typeface="Open Sans"/>
                <a:ea typeface="Open Sans"/>
                <a:cs typeface="Open Sans"/>
              </a:rPr>
              <a:t> et </a:t>
            </a:r>
            <a:r>
              <a:rPr sz="1350" b="1" i="0" u="none" dirty="0" err="1">
                <a:solidFill>
                  <a:srgbClr val="BA305E"/>
                </a:solidFill>
                <a:latin typeface="Open Sans"/>
                <a:ea typeface="Open Sans"/>
                <a:cs typeface="Open Sans"/>
              </a:rPr>
              <a:t>curiosité</a:t>
            </a: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Notre </a:t>
            </a:r>
            <a:r>
              <a:rPr sz="1350" b="0" i="0" u="none" dirty="0" err="1">
                <a:solidFill>
                  <a:srgbClr val="000000"/>
                </a:solidFill>
                <a:latin typeface="Liberation Sans"/>
                <a:ea typeface="Liberation Sans"/>
                <a:cs typeface="Liberation Sans"/>
              </a:rPr>
              <a:t>cerveau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économe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d’énergie</a:t>
            </a:r>
            <a:r>
              <a:rPr sz="1350" b="0" i="0" u="none" dirty="0">
                <a:solidFill>
                  <a:srgbClr val="000000"/>
                </a:solidFill>
                <a:latin typeface="Liberation Sans"/>
                <a:ea typeface="Liberation Sans"/>
                <a:cs typeface="Liberation Sans"/>
              </a:rPr>
              <a:t>, il a </a:t>
            </a:r>
            <a:r>
              <a:rPr sz="1350" b="0" i="0" u="none" dirty="0" err="1">
                <a:solidFill>
                  <a:srgbClr val="000000"/>
                </a:solidFill>
                <a:latin typeface="Liberation Sans"/>
                <a:ea typeface="Liberation Sans"/>
                <a:cs typeface="Liberation Sans"/>
              </a:rPr>
              <a:t>donc</a:t>
            </a:r>
            <a:r>
              <a:rPr sz="1350" b="0" i="0" u="none" dirty="0">
                <a:solidFill>
                  <a:srgbClr val="000000"/>
                </a:solidFill>
                <a:latin typeface="Liberation Sans"/>
                <a:ea typeface="Liberation Sans"/>
                <a:cs typeface="Liberation Sans"/>
              </a:rPr>
              <a:t> tendance à prendre des </a:t>
            </a:r>
            <a:r>
              <a:rPr sz="1350" b="0" i="0" u="none" dirty="0" err="1">
                <a:solidFill>
                  <a:srgbClr val="000000"/>
                </a:solidFill>
                <a:latin typeface="Liberation Sans"/>
                <a:ea typeface="Liberation Sans"/>
                <a:cs typeface="Liberation Sans"/>
              </a:rPr>
              <a:t>sentiers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connus</a:t>
            </a:r>
            <a:r>
              <a:rPr sz="1350" b="0" i="0" u="none" dirty="0">
                <a:solidFill>
                  <a:srgbClr val="000000"/>
                </a:solidFill>
                <a:latin typeface="Liberation Sans"/>
                <a:ea typeface="Liberation Sans"/>
                <a:cs typeface="Liberation Sans"/>
              </a:rPr>
              <a:t> et à </a:t>
            </a:r>
            <a:r>
              <a:rPr sz="1350" b="0" i="0" u="none" dirty="0" err="1">
                <a:solidFill>
                  <a:srgbClr val="000000"/>
                </a:solidFill>
                <a:latin typeface="Liberation Sans"/>
                <a:ea typeface="Liberation Sans"/>
                <a:cs typeface="Liberation Sans"/>
              </a:rPr>
              <a:t>perdre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sa</a:t>
            </a:r>
            <a:r>
              <a:rPr sz="1350" b="0" i="0" u="none" dirty="0">
                <a:solidFill>
                  <a:srgbClr val="000000"/>
                </a:solidFill>
                <a:latin typeface="Liberation Sans"/>
                <a:ea typeface="Liberation Sans"/>
                <a:cs typeface="Liberation Sans"/>
              </a:rPr>
              <a:t> concentration </a:t>
            </a:r>
            <a:r>
              <a:rPr sz="1350" b="0" i="0" u="none" dirty="0" err="1">
                <a:solidFill>
                  <a:srgbClr val="000000"/>
                </a:solidFill>
                <a:latin typeface="Liberation Sans"/>
                <a:ea typeface="Liberation Sans"/>
                <a:cs typeface="Liberation Sans"/>
              </a:rPr>
              <a:t>lorsque</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exécutons</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tâches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routinières</a:t>
            </a:r>
            <a:r>
              <a:rPr sz="1350" b="0" i="0" u="none" dirty="0">
                <a:solidFill>
                  <a:srgbClr val="000000"/>
                </a:solidFill>
                <a:latin typeface="Liberation Sans"/>
                <a:ea typeface="Liberation Sans"/>
                <a:cs typeface="Liberation Sans"/>
              </a:rPr>
              <a:t>. La surprise </a:t>
            </a:r>
            <a:r>
              <a:rPr sz="1350" b="0" i="0" u="none" dirty="0" err="1">
                <a:solidFill>
                  <a:srgbClr val="000000"/>
                </a:solidFill>
                <a:latin typeface="Liberation Sans"/>
                <a:ea typeface="Liberation Sans"/>
                <a:cs typeface="Liberation Sans"/>
              </a:rPr>
              <a:t>permet</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raviver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l’attention</a:t>
            </a:r>
            <a:r>
              <a:rPr sz="1350" b="0" i="0" u="none" dirty="0">
                <a:solidFill>
                  <a:srgbClr val="000000"/>
                </a:solidFill>
                <a:latin typeface="Liberation Sans"/>
                <a:ea typeface="Liberation Sans"/>
                <a:cs typeface="Liberation Sans"/>
              </a:rPr>
              <a:t> et de </a:t>
            </a:r>
            <a:r>
              <a:rPr sz="1350" b="0" i="0" u="none" dirty="0" err="1">
                <a:solidFill>
                  <a:srgbClr val="000000"/>
                </a:solidFill>
                <a:latin typeface="Liberation Sans"/>
                <a:ea typeface="Liberation Sans"/>
                <a:cs typeface="Liberation Sans"/>
              </a:rPr>
              <a:t>rallumer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l’intérêt</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éléments</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hasard</a:t>
            </a:r>
            <a:r>
              <a:rPr sz="1350" b="0" i="0" u="none" dirty="0">
                <a:solidFill>
                  <a:srgbClr val="000000"/>
                </a:solidFill>
                <a:latin typeface="Liberation Sans"/>
                <a:ea typeface="Liberation Sans"/>
                <a:cs typeface="Liberation Sans"/>
              </a:rPr>
              <a:t> et de chance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un aspect important des jeux de </a:t>
            </a:r>
            <a:r>
              <a:rPr sz="1350" b="0" i="0" u="none" dirty="0" err="1">
                <a:solidFill>
                  <a:srgbClr val="000000"/>
                </a:solidFill>
                <a:latin typeface="Liberation Sans"/>
                <a:ea typeface="Liberation Sans"/>
                <a:cs typeface="Liberation Sans"/>
              </a:rPr>
              <a:t>société</a:t>
            </a:r>
            <a:r>
              <a:rPr sz="1350" b="0" i="0" u="none" dirty="0">
                <a:solidFill>
                  <a:srgbClr val="000000"/>
                </a:solidFill>
                <a:latin typeface="Liberation Sans"/>
                <a:ea typeface="Liberation Sans"/>
                <a:cs typeface="Liberation Sans"/>
              </a:rPr>
              <a:t> et des jeux de </a:t>
            </a:r>
            <a:r>
              <a:rPr sz="1350" b="0" i="0" u="none" dirty="0" err="1">
                <a:solidFill>
                  <a:srgbClr val="000000"/>
                </a:solidFill>
                <a:latin typeface="Liberation Sans"/>
                <a:ea typeface="Liberation Sans"/>
                <a:cs typeface="Liberation Sans"/>
              </a:rPr>
              <a:t>rôle</a:t>
            </a:r>
            <a:r>
              <a:rPr sz="1350" b="0" i="0" u="none" dirty="0">
                <a:solidFill>
                  <a:srgbClr val="000000"/>
                </a:solidFill>
                <a:latin typeface="Liberation Sans"/>
                <a:ea typeface="Liberation Sans"/>
                <a:cs typeface="Liberation Sans"/>
              </a:rPr>
              <a:t>. Dans les jeux vidéo, les </a:t>
            </a:r>
            <a:r>
              <a:rPr sz="1350" b="0" i="0" u="none" dirty="0" err="1">
                <a:solidFill>
                  <a:srgbClr val="000000"/>
                </a:solidFill>
                <a:latin typeface="Liberation Sans"/>
                <a:ea typeface="Liberation Sans"/>
                <a:cs typeface="Liberation Sans"/>
              </a:rPr>
              <a:t>attaques</a:t>
            </a:r>
            <a:r>
              <a:rPr sz="1350" b="0" i="0" u="none" dirty="0">
                <a:solidFill>
                  <a:srgbClr val="000000"/>
                </a:solidFill>
                <a:latin typeface="Liberation Sans"/>
                <a:ea typeface="Liberation Sans"/>
                <a:cs typeface="Liberation Sans"/>
              </a:rPr>
              <a:t> surprises, des coups de </a:t>
            </a:r>
            <a:r>
              <a:rPr sz="1350" b="0" i="0" u="none" dirty="0" err="1">
                <a:solidFill>
                  <a:srgbClr val="000000"/>
                </a:solidFill>
                <a:latin typeface="Liberation Sans"/>
                <a:ea typeface="Liberation Sans"/>
                <a:cs typeface="Liberation Sans"/>
              </a:rPr>
              <a:t>théâtre</a:t>
            </a:r>
            <a:r>
              <a:rPr sz="1350" b="0" i="0" u="none" dirty="0">
                <a:solidFill>
                  <a:srgbClr val="000000"/>
                </a:solidFill>
                <a:latin typeface="Liberation Sans"/>
                <a:ea typeface="Liberation Sans"/>
                <a:cs typeface="Liberation Sans"/>
              </a:rPr>
              <a:t> dans le </a:t>
            </a:r>
            <a:r>
              <a:rPr sz="1350" b="0" i="0" u="none" dirty="0" err="1">
                <a:solidFill>
                  <a:srgbClr val="000000"/>
                </a:solidFill>
                <a:latin typeface="Liberation Sans"/>
                <a:ea typeface="Liberation Sans"/>
                <a:cs typeface="Liberation Sans"/>
              </a:rPr>
              <a:t>scénario</a:t>
            </a:r>
            <a:r>
              <a:rPr sz="1350" b="0" i="0" u="none" dirty="0">
                <a:solidFill>
                  <a:srgbClr val="000000"/>
                </a:solidFill>
                <a:latin typeface="Liberation Sans"/>
                <a:ea typeface="Liberation Sans"/>
                <a:cs typeface="Liberation Sans"/>
              </a:rPr>
              <a:t> et divers </a:t>
            </a:r>
            <a:r>
              <a:rPr sz="1350" b="0" i="0" u="none" dirty="0" err="1">
                <a:solidFill>
                  <a:srgbClr val="000000"/>
                </a:solidFill>
                <a:latin typeface="Liberation Sans"/>
                <a:ea typeface="Liberation Sans"/>
                <a:cs typeface="Liberation Sans"/>
              </a:rPr>
              <a:t>évènements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aléatoires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alimentent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l’immersion</a:t>
            </a:r>
            <a:r>
              <a:rPr sz="1350" b="0" i="0" u="none" dirty="0">
                <a:solidFill>
                  <a:srgbClr val="000000"/>
                </a:solidFill>
                <a:latin typeface="Liberation Sans"/>
                <a:ea typeface="Liberation Sans"/>
                <a:cs typeface="Liberation Sans"/>
              </a:rPr>
              <a:t> et l’engagement. </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Intégrez</a:t>
            </a:r>
            <a:r>
              <a:rPr sz="1350" b="1" i="0" u="none" dirty="0">
                <a:solidFill>
                  <a:srgbClr val="000000"/>
                </a:solidFill>
                <a:latin typeface="Liberation Sans"/>
                <a:ea typeface="Liberation Sans"/>
                <a:cs typeface="Liberation Sans"/>
              </a:rPr>
              <a:t> du </a:t>
            </a:r>
            <a:r>
              <a:rPr sz="1350" b="1" i="0" u="none" dirty="0" err="1">
                <a:solidFill>
                  <a:srgbClr val="000000"/>
                </a:solidFill>
                <a:latin typeface="Liberation Sans"/>
                <a:ea typeface="Liberation Sans"/>
                <a:cs typeface="Liberation Sans"/>
              </a:rPr>
              <a:t>hasard</a:t>
            </a:r>
            <a:endParaRPr sz="1350" b="1"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Pour </a:t>
            </a:r>
            <a:r>
              <a:rPr sz="1350" b="0" i="0" u="none" dirty="0" err="1">
                <a:solidFill>
                  <a:srgbClr val="000000"/>
                </a:solidFill>
                <a:latin typeface="Liberation Sans"/>
                <a:ea typeface="Liberation Sans"/>
                <a:cs typeface="Liberation Sans"/>
              </a:rPr>
              <a:t>favoriser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l’apprentissage</a:t>
            </a:r>
            <a:r>
              <a:rPr sz="1350" b="0" i="0" u="none" dirty="0">
                <a:solidFill>
                  <a:srgbClr val="000000"/>
                </a:solidFill>
                <a:latin typeface="Liberation Sans"/>
                <a:ea typeface="Liberation Sans"/>
                <a:cs typeface="Liberation Sans"/>
              </a:rPr>
              <a:t>, il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important </a:t>
            </a:r>
            <a:r>
              <a:rPr sz="1350" b="0" i="0" u="none" dirty="0" err="1">
                <a:solidFill>
                  <a:srgbClr val="000000"/>
                </a:solidFill>
                <a:latin typeface="Liberation Sans"/>
                <a:ea typeface="Liberation Sans"/>
                <a:cs typeface="Liberation Sans"/>
              </a:rPr>
              <a:t>d’avoir</a:t>
            </a:r>
            <a:r>
              <a:rPr sz="1350" b="0" i="0" u="none" dirty="0">
                <a:solidFill>
                  <a:srgbClr val="000000"/>
                </a:solidFill>
                <a:latin typeface="Liberation Sans"/>
                <a:ea typeface="Liberation Sans"/>
                <a:cs typeface="Liberation Sans"/>
              </a:rPr>
              <a:t> un cadre </a:t>
            </a:r>
            <a:r>
              <a:rPr sz="1350" b="0" i="0" u="none" dirty="0" err="1">
                <a:solidFill>
                  <a:srgbClr val="000000"/>
                </a:solidFill>
                <a:latin typeface="Liberation Sans"/>
                <a:ea typeface="Liberation Sans"/>
                <a:cs typeface="Liberation Sans"/>
              </a:rPr>
              <a:t>clair</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consignes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explicites</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constance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Mais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parfois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lorsqu’une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activité</a:t>
            </a:r>
            <a:r>
              <a:rPr sz="1350" b="0" i="0" u="none" dirty="0">
                <a:solidFill>
                  <a:srgbClr val="000000"/>
                </a:solidFill>
                <a:latin typeface="Liberation Sans"/>
                <a:ea typeface="Liberation Sans"/>
                <a:cs typeface="Liberation Sans"/>
              </a:rPr>
              <a:t> commence à </a:t>
            </a:r>
            <a:r>
              <a:rPr sz="1350" b="0" i="0" u="none" dirty="0" err="1">
                <a:solidFill>
                  <a:srgbClr val="000000"/>
                </a:solidFill>
                <a:latin typeface="Liberation Sans"/>
                <a:ea typeface="Liberation Sans"/>
                <a:cs typeface="Liberation Sans"/>
              </a:rPr>
              <a:t>s’essouffler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pouvez</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surprendre</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ajoutant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petite </a:t>
            </a:r>
            <a:r>
              <a:rPr sz="1350" b="0" i="1" u="none" dirty="0">
                <a:solidFill>
                  <a:srgbClr val="000000"/>
                </a:solidFill>
                <a:latin typeface="Liberation Sans"/>
                <a:ea typeface="Liberation Sans"/>
                <a:cs typeface="Liberation Sans"/>
              </a:rPr>
              <a:t>twist</a:t>
            </a:r>
            <a:r>
              <a:rPr sz="1350" b="0" i="0" u="none" dirty="0">
                <a:solidFill>
                  <a:srgbClr val="000000"/>
                </a:solidFill>
                <a:latin typeface="Liberation Sans"/>
                <a:ea typeface="Liberation Sans"/>
                <a:cs typeface="Liberation Sans"/>
              </a:rPr>
              <a:t> pour </a:t>
            </a:r>
            <a:r>
              <a:rPr sz="1350" b="0" i="0" u="none" dirty="0" err="1">
                <a:solidFill>
                  <a:srgbClr val="000000"/>
                </a:solidFill>
                <a:latin typeface="Liberation Sans"/>
                <a:ea typeface="Liberation Sans"/>
                <a:cs typeface="Liberation Sans"/>
              </a:rPr>
              <a:t>rallumer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intérêt</a:t>
            </a:r>
            <a:r>
              <a:rPr sz="1350" b="0" i="0" u="none" dirty="0">
                <a:solidFill>
                  <a:srgbClr val="000000"/>
                </a:solidFill>
                <a:latin typeface="Liberation Sans"/>
                <a:ea typeface="Liberation Sans"/>
                <a:cs typeface="Liberation Sans"/>
              </a:rPr>
              <a:t>. En petites doses, </a:t>
            </a:r>
            <a:r>
              <a:rPr sz="1350" b="0" i="0" u="none" dirty="0" err="1">
                <a:solidFill>
                  <a:srgbClr val="000000"/>
                </a:solidFill>
                <a:latin typeface="Liberation Sans"/>
                <a:ea typeface="Liberation Sans"/>
                <a:cs typeface="Liberation Sans"/>
              </a:rPr>
              <a:t>l’imprévisibilité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aider à </a:t>
            </a:r>
            <a:r>
              <a:rPr sz="1350" b="0" i="0" u="none" dirty="0" err="1">
                <a:solidFill>
                  <a:srgbClr val="000000"/>
                </a:solidFill>
                <a:latin typeface="Liberation Sans"/>
                <a:ea typeface="Liberation Sans"/>
                <a:cs typeface="Liberation Sans"/>
              </a:rPr>
              <a:t>garder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leur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cerveau</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alerte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motivé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Ajouter</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événements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aléatoires</a:t>
            </a:r>
            <a:r>
              <a:rPr sz="1350" b="0" i="0" u="none" dirty="0">
                <a:solidFill>
                  <a:srgbClr val="000000"/>
                </a:solidFill>
                <a:latin typeface="Liberation Sans"/>
                <a:ea typeface="Liberation Sans"/>
                <a:cs typeface="Liberation Sans"/>
              </a:rPr>
              <a:t>, des surprises et du </a:t>
            </a:r>
            <a:r>
              <a:rPr sz="1350" b="0" i="0" u="none" dirty="0" err="1">
                <a:solidFill>
                  <a:srgbClr val="000000"/>
                </a:solidFill>
                <a:latin typeface="Liberation Sans"/>
                <a:ea typeface="Liberation Sans"/>
                <a:cs typeface="Liberation Sans"/>
              </a:rPr>
              <a:t>hasard</a:t>
            </a:r>
            <a:r>
              <a:rPr sz="1350" b="0" i="0" u="none" dirty="0">
                <a:solidFill>
                  <a:srgbClr val="000000"/>
                </a:solidFill>
                <a:latin typeface="Liberation Sans"/>
                <a:ea typeface="Liberation Sans"/>
                <a:cs typeface="Liberation Sans"/>
              </a:rPr>
              <a:t> brise la </a:t>
            </a:r>
            <a:r>
              <a:rPr sz="1350" b="0" i="0" u="none" dirty="0" err="1">
                <a:solidFill>
                  <a:srgbClr val="000000"/>
                </a:solidFill>
                <a:latin typeface="Liberation Sans"/>
                <a:ea typeface="Liberation Sans"/>
                <a:cs typeface="Liberation Sans"/>
              </a:rPr>
              <a:t>monotonie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renouvelle</a:t>
            </a:r>
            <a:r>
              <a:rPr sz="1350" b="0" i="0" u="none" dirty="0">
                <a:solidFill>
                  <a:srgbClr val="000000"/>
                </a:solidFill>
                <a:latin typeface="Liberation Sans"/>
                <a:ea typeface="Liberation Sans"/>
                <a:cs typeface="Liberation Sans"/>
              </a:rPr>
              <a:t> l’engagement dans </a:t>
            </a:r>
            <a:r>
              <a:rPr sz="1350" b="0" i="0" u="none" dirty="0" err="1">
                <a:solidFill>
                  <a:srgbClr val="000000"/>
                </a:solidFill>
                <a:latin typeface="Liberation Sans"/>
                <a:ea typeface="Liberation Sans"/>
                <a:cs typeface="Liberation Sans"/>
              </a:rPr>
              <a:t>l’activité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Néanmoins</a:t>
            </a:r>
            <a:r>
              <a:rPr sz="1350" b="0" i="0" u="none" dirty="0">
                <a:solidFill>
                  <a:srgbClr val="000000"/>
                </a:solidFill>
                <a:latin typeface="Liberation Sans"/>
                <a:ea typeface="Liberation Sans"/>
                <a:cs typeface="Liberation Sans"/>
              </a:rPr>
              <a:t>, il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essentiel</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n’utiliser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cette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astuce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qu’avec</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parcimonie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modération</a:t>
            </a:r>
            <a:r>
              <a:rPr sz="1350" b="0" i="0" u="none" dirty="0">
                <a:solidFill>
                  <a:srgbClr val="000000"/>
                </a:solidFill>
                <a:latin typeface="Liberation Sans"/>
                <a:ea typeface="Liberation Sans"/>
                <a:cs typeface="Liberation Sans"/>
              </a:rPr>
              <a:t>. La surprise ne doit pas </a:t>
            </a:r>
            <a:r>
              <a:rPr sz="1350" b="0" i="0" u="none" dirty="0" err="1">
                <a:solidFill>
                  <a:srgbClr val="000000"/>
                </a:solidFill>
                <a:latin typeface="Liberation Sans"/>
                <a:ea typeface="Liberation Sans"/>
                <a:cs typeface="Liberation Sans"/>
              </a:rPr>
              <a:t>devenir</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norme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mais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demeurer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l’exception</a:t>
            </a:r>
            <a:r>
              <a:rPr sz="1350" b="0" i="0" u="none" dirty="0">
                <a:solidFill>
                  <a:srgbClr val="000000"/>
                </a:solidFill>
                <a:latin typeface="Liberation Sans"/>
                <a:ea typeface="Liberation Sans"/>
                <a:cs typeface="Liberation Sans"/>
              </a:rPr>
              <a:t>, pour ne pas </a:t>
            </a:r>
            <a:r>
              <a:rPr sz="1350" b="0" i="0" u="none" dirty="0" err="1">
                <a:solidFill>
                  <a:srgbClr val="000000"/>
                </a:solidFill>
                <a:latin typeface="Liberation Sans"/>
                <a:ea typeface="Liberation Sans"/>
                <a:cs typeface="Liberation Sans"/>
              </a:rPr>
              <a:t>obtenir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l’effet</a:t>
            </a:r>
            <a:r>
              <a:rPr sz="1350" b="0" i="0" u="none" dirty="0">
                <a:solidFill>
                  <a:srgbClr val="000000"/>
                </a:solidFill>
                <a:latin typeface="Liberation Sans"/>
                <a:ea typeface="Liberation Sans"/>
                <a:cs typeface="Liberation Sans"/>
              </a:rPr>
              <a:t> inverse. </a:t>
            </a:r>
            <a:r>
              <a:rPr sz="1350" b="0" i="0" u="none" dirty="0" err="1">
                <a:solidFill>
                  <a:srgbClr val="000000"/>
                </a:solidFill>
                <a:latin typeface="Liberation Sans"/>
                <a:ea typeface="Liberation Sans"/>
                <a:cs typeface="Liberation Sans"/>
              </a:rPr>
              <a:t>L’imprévisibilité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aussi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être</a:t>
            </a:r>
            <a:r>
              <a:rPr sz="1350" b="0" i="0" u="none" dirty="0">
                <a:solidFill>
                  <a:srgbClr val="000000"/>
                </a:solidFill>
                <a:latin typeface="Liberation Sans"/>
                <a:ea typeface="Liberation Sans"/>
                <a:cs typeface="Liberation Sans"/>
              </a:rPr>
              <a:t> source </a:t>
            </a:r>
            <a:r>
              <a:rPr sz="1350" b="0" i="0" u="none" dirty="0" err="1">
                <a:solidFill>
                  <a:srgbClr val="000000"/>
                </a:solidFill>
                <a:latin typeface="Liberation Sans"/>
                <a:ea typeface="Liberation Sans"/>
                <a:cs typeface="Liberation Sans"/>
              </a:rPr>
              <a:t>d’anxiété</a:t>
            </a:r>
            <a:r>
              <a:rPr sz="1350" b="0" i="0" u="none" dirty="0">
                <a:solidFill>
                  <a:srgbClr val="000000"/>
                </a:solidFill>
                <a:latin typeface="Liberation Sans"/>
                <a:ea typeface="Liberation Sans"/>
                <a:cs typeface="Liberation Sans"/>
              </a:rPr>
              <a:t> et de confusion.</a:t>
            </a:r>
          </a:p>
          <a:p>
            <a:pPr marL="139699" indent="0">
              <a:buClr>
                <a:srgbClr val="000000"/>
              </a:buClr>
              <a:buSzPts val="1400"/>
              <a:buFont typeface="Arial"/>
              <a:buNone/>
              <a:defRPr/>
            </a:pP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1" i="0" u="none" dirty="0">
                <a:solidFill>
                  <a:srgbClr val="BA305E"/>
                </a:solidFill>
                <a:latin typeface="Open Sans"/>
                <a:ea typeface="Open Sans"/>
                <a:cs typeface="Open Sans"/>
              </a:rPr>
              <a:t>8. </a:t>
            </a:r>
            <a:r>
              <a:rPr sz="1350" b="1" i="0" u="none" dirty="0" err="1">
                <a:solidFill>
                  <a:srgbClr val="BA305E"/>
                </a:solidFill>
                <a:latin typeface="Open Sans"/>
                <a:ea typeface="Open Sans"/>
                <a:cs typeface="Open Sans"/>
              </a:rPr>
              <a:t>Peur</a:t>
            </a:r>
            <a:r>
              <a:rPr sz="1350" b="1" i="0" u="none" dirty="0">
                <a:solidFill>
                  <a:srgbClr val="BA305E"/>
                </a:solidFill>
                <a:latin typeface="Open Sans"/>
                <a:ea typeface="Open Sans"/>
                <a:cs typeface="Open Sans"/>
              </a:rPr>
              <a:t> de la </a:t>
            </a:r>
            <a:r>
              <a:rPr sz="1350" b="1" i="0" u="none" dirty="0" err="1">
                <a:solidFill>
                  <a:srgbClr val="BA305E"/>
                </a:solidFill>
                <a:latin typeface="Open Sans"/>
                <a:ea typeface="Open Sans"/>
                <a:cs typeface="Open Sans"/>
              </a:rPr>
              <a:t>perte</a:t>
            </a:r>
            <a:r>
              <a:rPr sz="1350" b="1" i="0" u="none" dirty="0">
                <a:solidFill>
                  <a:srgbClr val="BA305E"/>
                </a:solidFill>
                <a:latin typeface="Open Sans"/>
                <a:ea typeface="Open Sans"/>
                <a:cs typeface="Open Sans"/>
              </a:rPr>
              <a:t> et </a:t>
            </a:r>
            <a:r>
              <a:rPr sz="1350" b="1" i="0" u="none" dirty="0" err="1">
                <a:solidFill>
                  <a:srgbClr val="BA305E"/>
                </a:solidFill>
                <a:latin typeface="Open Sans"/>
                <a:ea typeface="Open Sans"/>
                <a:cs typeface="Open Sans"/>
              </a:rPr>
              <a:t>évitement</a:t>
            </a:r>
            <a:endParaRPr sz="1350" b="1" i="0" u="none" dirty="0">
              <a:solidFill>
                <a:srgbClr val="BA305E"/>
              </a:solidFill>
              <a:latin typeface="Open Sans"/>
              <a:ea typeface="Open Sans"/>
              <a:cs typeface="Ope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Le dernier </a:t>
            </a:r>
            <a:r>
              <a:rPr sz="1350" b="0" i="0" u="none" dirty="0" err="1">
                <a:solidFill>
                  <a:srgbClr val="000000"/>
                </a:solidFill>
                <a:latin typeface="Liberation Sans"/>
                <a:ea typeface="Liberation Sans"/>
                <a:cs typeface="Liberation Sans"/>
              </a:rPr>
              <a:t>facteur</a:t>
            </a:r>
            <a:r>
              <a:rPr sz="1350" b="0" i="0" u="none" dirty="0">
                <a:solidFill>
                  <a:srgbClr val="000000"/>
                </a:solidFill>
                <a:latin typeface="Liberation Sans"/>
                <a:ea typeface="Liberation Sans"/>
                <a:cs typeface="Liberation Sans"/>
              </a:rPr>
              <a:t> de motivation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négatif</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avons</a:t>
            </a:r>
            <a:r>
              <a:rPr sz="1350" b="0" i="0" u="none" dirty="0">
                <a:solidFill>
                  <a:srgbClr val="000000"/>
                </a:solidFill>
                <a:latin typeface="Liberation Sans"/>
                <a:ea typeface="Liberation Sans"/>
                <a:cs typeface="Liberation Sans"/>
              </a:rPr>
              <a:t> en </a:t>
            </a:r>
            <a:r>
              <a:rPr sz="1350" b="0" i="0" u="none" dirty="0" err="1">
                <a:solidFill>
                  <a:srgbClr val="000000"/>
                </a:solidFill>
                <a:latin typeface="Liberation Sans"/>
                <a:ea typeface="Liberation Sans"/>
                <a:cs typeface="Liberation Sans"/>
              </a:rPr>
              <a:t>horreur</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perdre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de </a:t>
            </a:r>
            <a:r>
              <a:rPr sz="1350" b="0" i="0" u="none" dirty="0" err="1">
                <a:solidFill>
                  <a:srgbClr val="000000"/>
                </a:solidFill>
                <a:latin typeface="Liberation Sans"/>
                <a:ea typeface="Liberation Sans"/>
                <a:cs typeface="Liberation Sans"/>
              </a:rPr>
              <a:t>manquer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quelque</a:t>
            </a:r>
            <a:r>
              <a:rPr sz="1350" b="0" i="0" u="none" dirty="0">
                <a:solidFill>
                  <a:srgbClr val="000000"/>
                </a:solidFill>
                <a:latin typeface="Liberation Sans"/>
                <a:ea typeface="Liberation Sans"/>
                <a:cs typeface="Liberation Sans"/>
              </a:rPr>
              <a:t> chose. </a:t>
            </a:r>
            <a:r>
              <a:rPr sz="1350" b="0" i="0" u="none" dirty="0" err="1">
                <a:solidFill>
                  <a:srgbClr val="000000"/>
                </a:solidFill>
                <a:latin typeface="Liberation Sans"/>
                <a:ea typeface="Liberation Sans"/>
                <a:cs typeface="Liberation Sans"/>
              </a:rPr>
              <a:t>Communément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connue</a:t>
            </a:r>
            <a:r>
              <a:rPr sz="1350" b="0" i="0" u="none" dirty="0">
                <a:solidFill>
                  <a:srgbClr val="000000"/>
                </a:solidFill>
                <a:latin typeface="Liberation Sans"/>
                <a:ea typeface="Liberation Sans"/>
                <a:cs typeface="Liberation Sans"/>
              </a:rPr>
              <a:t> sous le </a:t>
            </a:r>
            <a:r>
              <a:rPr sz="1350" b="0" i="0" u="none" dirty="0" err="1">
                <a:solidFill>
                  <a:srgbClr val="000000"/>
                </a:solidFill>
                <a:latin typeface="Liberation Sans"/>
                <a:ea typeface="Liberation Sans"/>
                <a:cs typeface="Liberation Sans"/>
              </a:rPr>
              <a:t>terme</a:t>
            </a:r>
            <a:r>
              <a:rPr sz="1350" b="0" i="0" u="none" dirty="0">
                <a:solidFill>
                  <a:srgbClr val="000000"/>
                </a:solidFill>
                <a:latin typeface="Liberation Sans"/>
                <a:ea typeface="Liberation Sans"/>
                <a:cs typeface="Liberation Sans"/>
              </a:rPr>
              <a:t> de </a:t>
            </a:r>
            <a:r>
              <a:rPr sz="1350" b="0" i="1" u="none" dirty="0">
                <a:solidFill>
                  <a:srgbClr val="000000"/>
                </a:solidFill>
                <a:latin typeface="Liberation Sans"/>
                <a:ea typeface="Liberation Sans"/>
                <a:cs typeface="Liberation Sans"/>
              </a:rPr>
              <a:t>FOMO</a:t>
            </a:r>
            <a:r>
              <a:rPr sz="1350" b="0" i="0" u="none" dirty="0">
                <a:solidFill>
                  <a:srgbClr val="000000"/>
                </a:solidFill>
                <a:latin typeface="Liberation Sans"/>
                <a:ea typeface="Liberation Sans"/>
                <a:cs typeface="Liberation Sans"/>
              </a:rPr>
              <a:t> (</a:t>
            </a:r>
            <a:r>
              <a:rPr sz="1350" b="0" i="1" u="none" dirty="0">
                <a:solidFill>
                  <a:srgbClr val="000000"/>
                </a:solidFill>
                <a:latin typeface="Liberation Sans"/>
                <a:ea typeface="Liberation Sans"/>
                <a:cs typeface="Liberation Sans"/>
              </a:rPr>
              <a:t>fear of missing out</a:t>
            </a:r>
            <a:r>
              <a:rPr sz="1350" b="0" i="0" u="none" dirty="0">
                <a:solidFill>
                  <a:srgbClr val="000000"/>
                </a:solidFill>
                <a:latin typeface="Liberation Sans"/>
                <a:ea typeface="Liberation Sans"/>
                <a:cs typeface="Liberation Sans"/>
              </a:rPr>
              <a:t>), la </a:t>
            </a:r>
            <a:r>
              <a:rPr sz="1350" b="0" i="0" u="none" dirty="0" err="1">
                <a:solidFill>
                  <a:srgbClr val="000000"/>
                </a:solidFill>
                <a:latin typeface="Liberation Sans"/>
                <a:ea typeface="Liberation Sans"/>
                <a:cs typeface="Liberation Sans"/>
              </a:rPr>
              <a:t>crainte</a:t>
            </a:r>
            <a:r>
              <a:rPr sz="1350" b="0" i="0" u="none" dirty="0">
                <a:solidFill>
                  <a:srgbClr val="000000"/>
                </a:solidFill>
                <a:latin typeface="Liberation Sans"/>
                <a:ea typeface="Liberation Sans"/>
                <a:cs typeface="Liberation Sans"/>
              </a:rPr>
              <a:t> de passer à </a:t>
            </a:r>
            <a:r>
              <a:rPr sz="1350" b="0" i="0" u="none" dirty="0" err="1">
                <a:solidFill>
                  <a:srgbClr val="000000"/>
                </a:solidFill>
                <a:latin typeface="Liberation Sans"/>
                <a:ea typeface="Liberation Sans"/>
                <a:cs typeface="Liberation Sans"/>
              </a:rPr>
              <a:t>côté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d’une</a:t>
            </a:r>
            <a:r>
              <a:rPr sz="1350" b="0" i="0" u="none" dirty="0">
                <a:solidFill>
                  <a:srgbClr val="000000"/>
                </a:solidFill>
                <a:latin typeface="Liberation Sans"/>
                <a:ea typeface="Liberation Sans"/>
                <a:cs typeface="Liberation Sans"/>
              </a:rPr>
              <a:t> occasion unique qui </a:t>
            </a:r>
            <a:r>
              <a:rPr sz="1350" b="0" i="0" u="none" dirty="0" err="1">
                <a:solidFill>
                  <a:srgbClr val="000000"/>
                </a:solidFill>
                <a:latin typeface="Liberation Sans"/>
                <a:ea typeface="Liberation Sans"/>
                <a:cs typeface="Liberation Sans"/>
              </a:rPr>
              <a:t>pourrait</a:t>
            </a:r>
            <a:r>
              <a:rPr sz="1350" b="0" i="0" u="none" dirty="0">
                <a:solidFill>
                  <a:srgbClr val="000000"/>
                </a:solidFill>
                <a:latin typeface="Liberation Sans"/>
                <a:ea typeface="Liberation Sans"/>
                <a:cs typeface="Liberation Sans"/>
              </a:rPr>
              <a:t> ne pas se </a:t>
            </a:r>
            <a:r>
              <a:rPr sz="1350" b="0" i="0" u="none" dirty="0" err="1">
                <a:solidFill>
                  <a:srgbClr val="000000"/>
                </a:solidFill>
                <a:latin typeface="Liberation Sans"/>
                <a:ea typeface="Liberation Sans"/>
                <a:cs typeface="Liberation Sans"/>
              </a:rPr>
              <a:t>reproduire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nous </a:t>
            </a:r>
            <a:r>
              <a:rPr sz="1350" b="0" i="0" u="none" dirty="0" err="1">
                <a:solidFill>
                  <a:srgbClr val="000000"/>
                </a:solidFill>
                <a:latin typeface="Liberation Sans"/>
                <a:ea typeface="Liberation Sans"/>
                <a:cs typeface="Liberation Sans"/>
              </a:rPr>
              <a:t>motiver</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agir</a:t>
            </a:r>
            <a:r>
              <a:rPr sz="1350" b="0" i="0" u="none" dirty="0">
                <a:solidFill>
                  <a:srgbClr val="000000"/>
                </a:solidFill>
                <a:latin typeface="Liberation Sans"/>
                <a:ea typeface="Liberation Sans"/>
                <a:cs typeface="Liberation Sans"/>
              </a:rPr>
              <a:t>. Dans </a:t>
            </a:r>
            <a:r>
              <a:rPr sz="1350" b="0" i="0" u="none" dirty="0" err="1">
                <a:solidFill>
                  <a:srgbClr val="000000"/>
                </a:solidFill>
                <a:latin typeface="Liberation Sans"/>
                <a:ea typeface="Liberation Sans"/>
                <a:cs typeface="Liberation Sans"/>
              </a:rPr>
              <a:t>certains</a:t>
            </a:r>
            <a:r>
              <a:rPr sz="1350" b="0" i="0" u="none" dirty="0">
                <a:solidFill>
                  <a:srgbClr val="000000"/>
                </a:solidFill>
                <a:latin typeface="Liberation Sans"/>
                <a:ea typeface="Liberation Sans"/>
                <a:cs typeface="Liberation Sans"/>
              </a:rPr>
              <a:t> jeux vidéo,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facteur</a:t>
            </a:r>
            <a:r>
              <a:rPr sz="1350" b="0" i="0" u="none" dirty="0">
                <a:solidFill>
                  <a:srgbClr val="000000"/>
                </a:solidFill>
                <a:latin typeface="Liberation Sans"/>
                <a:ea typeface="Liberation Sans"/>
                <a:cs typeface="Liberation Sans"/>
              </a:rPr>
              <a:t> de motivation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être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stimulé</a:t>
            </a:r>
            <a:r>
              <a:rPr sz="1350" b="0" i="0" u="none" dirty="0">
                <a:solidFill>
                  <a:srgbClr val="000000"/>
                </a:solidFill>
                <a:latin typeface="Liberation Sans"/>
                <a:ea typeface="Liberation Sans"/>
                <a:cs typeface="Liberation Sans"/>
              </a:rPr>
              <a:t> par des costumes, des </a:t>
            </a:r>
            <a:r>
              <a:rPr sz="1350" b="0" i="0" u="none" dirty="0" err="1">
                <a:solidFill>
                  <a:srgbClr val="000000"/>
                </a:solidFill>
                <a:latin typeface="Liberation Sans"/>
                <a:ea typeface="Liberation Sans"/>
                <a:cs typeface="Liberation Sans"/>
              </a:rPr>
              <a:t>quêtes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ou</a:t>
            </a:r>
            <a:r>
              <a:rPr sz="1350" b="0" i="0" u="none" dirty="0">
                <a:solidFill>
                  <a:srgbClr val="000000"/>
                </a:solidFill>
                <a:latin typeface="Liberation Sans"/>
                <a:ea typeface="Liberation Sans"/>
                <a:cs typeface="Liberation Sans"/>
              </a:rPr>
              <a:t> des </a:t>
            </a:r>
            <a:r>
              <a:rPr sz="1350" b="0" i="0" u="none" dirty="0" err="1">
                <a:solidFill>
                  <a:srgbClr val="000000"/>
                </a:solidFill>
                <a:latin typeface="Liberation Sans"/>
                <a:ea typeface="Liberation Sans"/>
                <a:cs typeface="Liberation Sans"/>
              </a:rPr>
              <a:t>accessoires</a:t>
            </a:r>
            <a:r>
              <a:rPr sz="1350" b="0" i="0" u="none" dirty="0">
                <a:solidFill>
                  <a:srgbClr val="000000"/>
                </a:solidFill>
                <a:latin typeface="Liberation Sans"/>
                <a:ea typeface="Liberation Sans"/>
                <a:cs typeface="Liberation Sans"/>
              </a:rPr>
              <a:t> pour un avatar, qui ne </a:t>
            </a:r>
            <a:r>
              <a:rPr sz="1350" b="0" i="0" u="none" dirty="0" err="1">
                <a:solidFill>
                  <a:srgbClr val="000000"/>
                </a:solidFill>
                <a:latin typeface="Liberation Sans"/>
                <a:ea typeface="Liberation Sans"/>
                <a:cs typeface="Liberation Sans"/>
              </a:rPr>
              <a:t>sont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disponibles</a:t>
            </a:r>
            <a:r>
              <a:rPr sz="1350" b="0" i="0" u="none" dirty="0">
                <a:solidFill>
                  <a:srgbClr val="000000"/>
                </a:solidFill>
                <a:latin typeface="Liberation Sans"/>
                <a:ea typeface="Liberation Sans"/>
                <a:cs typeface="Liberation Sans"/>
              </a:rPr>
              <a:t> que pour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durée </a:t>
            </a:r>
            <a:r>
              <a:rPr sz="1350" b="0" i="0" u="none" dirty="0" err="1">
                <a:solidFill>
                  <a:srgbClr val="000000"/>
                </a:solidFill>
                <a:latin typeface="Liberation Sans"/>
                <a:ea typeface="Liberation Sans"/>
                <a:cs typeface="Liberation Sans"/>
              </a:rPr>
              <a:t>limitée</a:t>
            </a:r>
            <a:r>
              <a:rPr sz="1350" b="0" i="0" u="none" dirty="0">
                <a:solidFill>
                  <a:srgbClr val="000000"/>
                </a:solidFill>
                <a:latin typeface="Liberation Sans"/>
                <a:ea typeface="Liberation Sans"/>
                <a:cs typeface="Liberation Sans"/>
              </a:rPr>
              <a:t>.</a:t>
            </a:r>
          </a:p>
          <a:p>
            <a:pPr>
              <a:defRPr/>
            </a:pPr>
            <a:r>
              <a:rPr sz="1350" b="1" i="0" u="none" dirty="0" err="1">
                <a:solidFill>
                  <a:srgbClr val="000000"/>
                </a:solidFill>
                <a:latin typeface="Liberation Sans"/>
                <a:ea typeface="Liberation Sans"/>
                <a:cs typeface="Liberation Sans"/>
              </a:rPr>
              <a:t>Astuce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pédagogique</a:t>
            </a:r>
            <a:r>
              <a:rPr sz="1350" b="1" i="0" u="none" dirty="0">
                <a:solidFill>
                  <a:srgbClr val="000000"/>
                </a:solidFill>
                <a:latin typeface="Liberation Sans"/>
                <a:ea typeface="Liberation Sans"/>
                <a:cs typeface="Liberation Sans"/>
              </a:rPr>
              <a:t> – </a:t>
            </a:r>
            <a:r>
              <a:rPr sz="1350" b="1" i="0" u="none" dirty="0" err="1">
                <a:solidFill>
                  <a:srgbClr val="000000"/>
                </a:solidFill>
                <a:latin typeface="Liberation Sans"/>
                <a:ea typeface="Liberation Sans"/>
                <a:cs typeface="Liberation Sans"/>
              </a:rPr>
              <a:t>Créez</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une</a:t>
            </a:r>
            <a:r>
              <a:rPr sz="1350" b="1" i="0" u="none" dirty="0">
                <a:solidFill>
                  <a:srgbClr val="000000"/>
                </a:solidFill>
                <a:latin typeface="Liberation Sans"/>
                <a:ea typeface="Liberation Sans"/>
                <a:cs typeface="Liberation Sans"/>
              </a:rPr>
              <a:t> </a:t>
            </a:r>
            <a:r>
              <a:rPr sz="1350" b="1" i="0" u="none" dirty="0" err="1">
                <a:solidFill>
                  <a:srgbClr val="000000"/>
                </a:solidFill>
                <a:latin typeface="Liberation Sans"/>
                <a:ea typeface="Liberation Sans"/>
                <a:cs typeface="Liberation Sans"/>
              </a:rPr>
              <a:t>expérience</a:t>
            </a:r>
            <a:r>
              <a:rPr sz="1350" b="1" i="0" u="none" dirty="0">
                <a:solidFill>
                  <a:srgbClr val="000000"/>
                </a:solidFill>
                <a:latin typeface="Liberation Sans"/>
                <a:ea typeface="Liberation Sans"/>
                <a:cs typeface="Liberation Sans"/>
              </a:rPr>
              <a:t> immersive </a:t>
            </a:r>
            <a:r>
              <a:rPr sz="1350" b="1" i="0" u="none" dirty="0" err="1">
                <a:solidFill>
                  <a:srgbClr val="000000"/>
                </a:solidFill>
                <a:latin typeface="Liberation Sans"/>
                <a:ea typeface="Liberation Sans"/>
                <a:cs typeface="Liberation Sans"/>
              </a:rPr>
              <a:t>incontournable</a:t>
            </a:r>
            <a:endParaRPr sz="1350" b="1"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sz="1350" b="0" i="0" u="none" dirty="0">
                <a:solidFill>
                  <a:srgbClr val="000000"/>
                </a:solidFill>
                <a:latin typeface="Liberation Sans"/>
                <a:ea typeface="Liberation Sans"/>
                <a:cs typeface="Liberation Sans"/>
              </a:rPr>
              <a:t>Grâce au bouche à </a:t>
            </a:r>
            <a:r>
              <a:rPr sz="1350" b="0" i="0" u="none" dirty="0" err="1">
                <a:solidFill>
                  <a:srgbClr val="000000"/>
                </a:solidFill>
                <a:latin typeface="Liberation Sans"/>
                <a:ea typeface="Liberation Sans"/>
                <a:cs typeface="Liberation Sans"/>
              </a:rPr>
              <a:t>oreille</a:t>
            </a:r>
            <a:r>
              <a:rPr sz="1350" b="0" i="0" u="none" dirty="0">
                <a:solidFill>
                  <a:srgbClr val="000000"/>
                </a:solidFill>
                <a:latin typeface="Liberation Sans"/>
                <a:ea typeface="Liberation Sans"/>
                <a:cs typeface="Liberation Sans"/>
              </a:rPr>
              <a:t> entre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rapidement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devenir</a:t>
            </a:r>
            <a:r>
              <a:rPr sz="1350" b="0" i="0" u="none" dirty="0">
                <a:solidFill>
                  <a:srgbClr val="000000"/>
                </a:solidFill>
                <a:latin typeface="Liberation Sans"/>
                <a:ea typeface="Liberation Sans"/>
                <a:cs typeface="Liberation Sans"/>
              </a:rPr>
              <a:t> le </a:t>
            </a:r>
            <a:r>
              <a:rPr sz="1350" b="0" i="0" u="none" dirty="0" err="1">
                <a:solidFill>
                  <a:srgbClr val="000000"/>
                </a:solidFill>
                <a:latin typeface="Liberation Sans"/>
                <a:ea typeface="Liberation Sans"/>
                <a:cs typeface="Liberation Sans"/>
              </a:rPr>
              <a:t>truc</a:t>
            </a:r>
            <a:r>
              <a:rPr sz="1350" b="0" i="0" u="none" dirty="0">
                <a:solidFill>
                  <a:srgbClr val="000000"/>
                </a:solidFill>
                <a:latin typeface="Liberation Sans"/>
                <a:ea typeface="Liberation Sans"/>
                <a:cs typeface="Liberation Sans"/>
              </a:rPr>
              <a:t> à ne pas </a:t>
            </a:r>
            <a:r>
              <a:rPr sz="1350" b="0" i="0" u="none" dirty="0" err="1">
                <a:solidFill>
                  <a:srgbClr val="000000"/>
                </a:solidFill>
                <a:latin typeface="Liberation Sans"/>
                <a:ea typeface="Liberation Sans"/>
                <a:cs typeface="Liberation Sans"/>
              </a:rPr>
              <a:t>manquer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si</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vous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prenez</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soin</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d’offrir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expérience</a:t>
            </a:r>
            <a:r>
              <a:rPr sz="1350" b="0" i="0" u="none" dirty="0">
                <a:solidFill>
                  <a:srgbClr val="000000"/>
                </a:solidFill>
                <a:latin typeface="Liberation Sans"/>
                <a:ea typeface="Liberation Sans"/>
                <a:cs typeface="Liberation Sans"/>
              </a:rPr>
              <a:t> immersive </a:t>
            </a:r>
            <a:r>
              <a:rPr sz="1350" b="0" i="0" u="none" dirty="0" err="1">
                <a:solidFill>
                  <a:srgbClr val="000000"/>
                </a:solidFill>
                <a:latin typeface="Liberation Sans"/>
                <a:ea typeface="Liberation Sans"/>
                <a:cs typeface="Liberation Sans"/>
              </a:rPr>
              <a:t>solide</a:t>
            </a:r>
            <a:r>
              <a:rPr sz="1350" b="0" i="0" u="none" dirty="0">
                <a:solidFill>
                  <a:srgbClr val="000000"/>
                </a:solidFill>
                <a:latin typeface="Liberation Sans"/>
                <a:ea typeface="Liberation Sans"/>
                <a:cs typeface="Liberation Sans"/>
              </a:rPr>
              <a:t> et </a:t>
            </a:r>
            <a:r>
              <a:rPr sz="1350" b="0" i="0" u="none" dirty="0" err="1">
                <a:solidFill>
                  <a:srgbClr val="000000"/>
                </a:solidFill>
                <a:latin typeface="Liberation Sans"/>
                <a:ea typeface="Liberation Sans"/>
                <a:cs typeface="Liberation Sans"/>
              </a:rPr>
              <a:t>invitante</a:t>
            </a:r>
            <a:r>
              <a:rPr sz="1350" b="0" i="0" u="none" dirty="0">
                <a:solidFill>
                  <a:srgbClr val="000000"/>
                </a:solidFill>
                <a:latin typeface="Liberation Sans"/>
                <a:ea typeface="Liberation Sans"/>
                <a:cs typeface="Liberation Sans"/>
              </a:rPr>
              <a:t> à </a:t>
            </a:r>
            <a:r>
              <a:rPr sz="1350" b="0" i="0" u="none" dirty="0" err="1">
                <a:solidFill>
                  <a:srgbClr val="000000"/>
                </a:solidFill>
                <a:latin typeface="Liberation Sans"/>
                <a:ea typeface="Liberation Sans"/>
                <a:cs typeface="Liberation Sans"/>
              </a:rPr>
              <a:t>vos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Cela</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peut</a:t>
            </a:r>
            <a:r>
              <a:rPr sz="1350" b="0" i="0" u="none" dirty="0">
                <a:solidFill>
                  <a:srgbClr val="000000"/>
                </a:solidFill>
                <a:latin typeface="Liberation Sans"/>
                <a:ea typeface="Liberation Sans"/>
                <a:cs typeface="Liberation Sans"/>
              </a:rPr>
              <a:t> passer par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attitude </a:t>
            </a:r>
            <a:r>
              <a:rPr sz="1350" b="0" i="0" u="none" dirty="0" err="1">
                <a:solidFill>
                  <a:srgbClr val="000000"/>
                </a:solidFill>
                <a:latin typeface="Liberation Sans"/>
                <a:ea typeface="Liberation Sans"/>
                <a:cs typeface="Liberation Sans"/>
              </a:rPr>
              <a:t>ludique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atmosphère</a:t>
            </a:r>
            <a:r>
              <a:rPr sz="1350" b="0" i="0" u="none" dirty="0">
                <a:solidFill>
                  <a:srgbClr val="000000"/>
                </a:solidFill>
                <a:latin typeface="Liberation Sans"/>
                <a:ea typeface="Liberation Sans"/>
                <a:cs typeface="Liberation Sans"/>
              </a:rPr>
              <a:t> soignée, un souci de </a:t>
            </a:r>
            <a:r>
              <a:rPr sz="1350" b="0" i="0" u="none" dirty="0" err="1">
                <a:solidFill>
                  <a:srgbClr val="000000"/>
                </a:solidFill>
                <a:latin typeface="Liberation Sans"/>
                <a:ea typeface="Liberation Sans"/>
                <a:cs typeface="Liberation Sans"/>
              </a:rPr>
              <a:t>cohésion</a:t>
            </a:r>
            <a:r>
              <a:rPr sz="1350" b="0" i="0" u="none" dirty="0">
                <a:solidFill>
                  <a:srgbClr val="000000"/>
                </a:solidFill>
                <a:latin typeface="Liberation Sans"/>
                <a:ea typeface="Liberation Sans"/>
                <a:cs typeface="Liberation Sans"/>
              </a:rPr>
              <a:t> dans le </a:t>
            </a:r>
            <a:r>
              <a:rPr sz="1350" b="0" i="0" u="none" dirty="0" err="1">
                <a:solidFill>
                  <a:srgbClr val="000000"/>
                </a:solidFill>
                <a:latin typeface="Liberation Sans"/>
                <a:ea typeface="Liberation Sans"/>
                <a:cs typeface="Liberation Sans"/>
              </a:rPr>
              <a:t>thème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d’une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unité</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esthétique</a:t>
            </a:r>
            <a:r>
              <a:rPr sz="1350" b="0" i="0" u="none" dirty="0">
                <a:solidFill>
                  <a:srgbClr val="000000"/>
                </a:solidFill>
                <a:latin typeface="Liberation Sans"/>
                <a:ea typeface="Liberation Sans"/>
                <a:cs typeface="Liberation Sans"/>
              </a:rPr>
              <a:t>, musique, polices </a:t>
            </a:r>
            <a:r>
              <a:rPr sz="1350" b="0" i="0" u="none" dirty="0" err="1">
                <a:solidFill>
                  <a:srgbClr val="000000"/>
                </a:solidFill>
                <a:latin typeface="Liberation Sans"/>
                <a:ea typeface="Liberation Sans"/>
                <a:cs typeface="Liberation Sans"/>
              </a:rPr>
              <a:t>d’écritures</a:t>
            </a:r>
            <a:r>
              <a:rPr sz="1350" b="0" i="0" u="none" dirty="0">
                <a:solidFill>
                  <a:srgbClr val="000000"/>
                </a:solidFill>
                <a:latin typeface="Liberation Sans"/>
                <a:ea typeface="Liberation Sans"/>
                <a:cs typeface="Liberation Sans"/>
              </a:rPr>
              <a:t>, etc.). Le </a:t>
            </a:r>
            <a:r>
              <a:rPr sz="1350" b="0" i="0" u="none" dirty="0" err="1">
                <a:solidFill>
                  <a:srgbClr val="000000"/>
                </a:solidFill>
                <a:latin typeface="Liberation Sans"/>
                <a:ea typeface="Liberation Sans"/>
                <a:cs typeface="Liberation Sans"/>
              </a:rPr>
              <a:t>diable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dans les </a:t>
            </a:r>
            <a:r>
              <a:rPr sz="1350" b="0" i="0" u="none" dirty="0" err="1">
                <a:solidFill>
                  <a:srgbClr val="000000"/>
                </a:solidFill>
                <a:latin typeface="Liberation Sans"/>
                <a:ea typeface="Liberation Sans"/>
                <a:cs typeface="Liberation Sans"/>
              </a:rPr>
              <a:t>détails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Lorsque</a:t>
            </a:r>
            <a:r>
              <a:rPr sz="1350" b="0" i="0" u="none" dirty="0">
                <a:solidFill>
                  <a:srgbClr val="000000"/>
                </a:solidFill>
                <a:latin typeface="Liberation Sans"/>
                <a:ea typeface="Liberation Sans"/>
                <a:cs typeface="Liberation Sans"/>
              </a:rPr>
              <a:t> les </a:t>
            </a:r>
            <a:r>
              <a:rPr sz="1350" b="0" i="0" u="none" dirty="0" err="1">
                <a:solidFill>
                  <a:srgbClr val="000000"/>
                </a:solidFill>
                <a:latin typeface="Liberation Sans"/>
                <a:ea typeface="Liberation Sans"/>
                <a:cs typeface="Liberation Sans"/>
              </a:rPr>
              <a:t>élèves</a:t>
            </a:r>
            <a:r>
              <a:rPr sz="1350" b="0" i="0" u="none" dirty="0">
                <a:solidFill>
                  <a:srgbClr val="000000"/>
                </a:solidFill>
                <a:latin typeface="Liberation Sans"/>
                <a:ea typeface="Liberation Sans"/>
                <a:cs typeface="Liberation Sans"/>
              </a:rPr>
              <a:t> ne </a:t>
            </a:r>
            <a:r>
              <a:rPr sz="1350" b="0" i="0" u="none" dirty="0" err="1">
                <a:solidFill>
                  <a:srgbClr val="000000"/>
                </a:solidFill>
                <a:latin typeface="Liberation Sans"/>
                <a:ea typeface="Liberation Sans"/>
                <a:cs typeface="Liberation Sans"/>
              </a:rPr>
              <a:t>veulent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absolument</a:t>
            </a:r>
            <a:r>
              <a:rPr sz="1350" b="0" i="0" u="none" dirty="0">
                <a:solidFill>
                  <a:srgbClr val="000000"/>
                </a:solidFill>
                <a:latin typeface="Liberation Sans"/>
                <a:ea typeface="Liberation Sans"/>
                <a:cs typeface="Liberation Sans"/>
              </a:rPr>
              <a:t> pas </a:t>
            </a:r>
            <a:r>
              <a:rPr sz="1350" b="0" i="0" u="none" dirty="0" err="1">
                <a:solidFill>
                  <a:srgbClr val="000000"/>
                </a:solidFill>
                <a:latin typeface="Liberation Sans"/>
                <a:ea typeface="Liberation Sans"/>
                <a:cs typeface="Liberation Sans"/>
              </a:rPr>
              <a:t>manquer</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votre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cours</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c’est</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ce</a:t>
            </a:r>
            <a:r>
              <a:rPr sz="1350" b="0" i="0" u="none" dirty="0">
                <a:solidFill>
                  <a:srgbClr val="000000"/>
                </a:solidFill>
                <a:latin typeface="Liberation Sans"/>
                <a:ea typeface="Liberation Sans"/>
                <a:cs typeface="Liberation Sans"/>
              </a:rPr>
              <a:t> </a:t>
            </a:r>
            <a:r>
              <a:rPr sz="1350" b="0" i="0" u="none" dirty="0" err="1">
                <a:solidFill>
                  <a:srgbClr val="000000"/>
                </a:solidFill>
                <a:latin typeface="Liberation Sans"/>
                <a:ea typeface="Liberation Sans"/>
                <a:cs typeface="Liberation Sans"/>
              </a:rPr>
              <a:t>facteur</a:t>
            </a:r>
            <a:r>
              <a:rPr sz="1350" b="0" i="0" u="none" dirty="0">
                <a:solidFill>
                  <a:srgbClr val="000000"/>
                </a:solidFill>
                <a:latin typeface="Liberation Sans"/>
                <a:ea typeface="Liberation Sans"/>
                <a:cs typeface="Liberation Sans"/>
              </a:rPr>
              <a:t> de motivation qui </a:t>
            </a:r>
            <a:r>
              <a:rPr sz="1350" b="0" i="0" u="none" dirty="0" err="1">
                <a:solidFill>
                  <a:srgbClr val="000000"/>
                </a:solidFill>
                <a:latin typeface="Liberation Sans"/>
                <a:ea typeface="Liberation Sans"/>
                <a:cs typeface="Liberation Sans"/>
              </a:rPr>
              <a:t>est</a:t>
            </a:r>
            <a:r>
              <a:rPr sz="1350" b="0" i="0" u="none" dirty="0">
                <a:solidFill>
                  <a:srgbClr val="000000"/>
                </a:solidFill>
                <a:latin typeface="Liberation Sans"/>
                <a:ea typeface="Liberation Sans"/>
                <a:cs typeface="Liberation Sans"/>
              </a:rPr>
              <a:t> en cause (en plus de </a:t>
            </a:r>
            <a:r>
              <a:rPr sz="1350" b="0" i="0" u="none" dirty="0" err="1">
                <a:solidFill>
                  <a:srgbClr val="000000"/>
                </a:solidFill>
                <a:latin typeface="Liberation Sans"/>
                <a:ea typeface="Liberation Sans"/>
                <a:cs typeface="Liberation Sans"/>
              </a:rPr>
              <a:t>tous</a:t>
            </a:r>
            <a:r>
              <a:rPr sz="1350" b="0" i="0" u="none" dirty="0">
                <a:solidFill>
                  <a:srgbClr val="000000"/>
                </a:solidFill>
                <a:latin typeface="Liberation Sans"/>
                <a:ea typeface="Liberation Sans"/>
                <a:cs typeface="Liberation Sans"/>
              </a:rPr>
              <a:t> les autres).</a:t>
            </a:r>
          </a:p>
          <a:p>
            <a:pPr marL="139699" indent="0">
              <a:buClr>
                <a:srgbClr val="000000"/>
              </a:buClr>
              <a:buSzPts val="1400"/>
              <a:buFont typeface="Arial"/>
              <a:buNone/>
              <a:defRPr/>
            </a:pPr>
            <a:endParaRPr lang="en-US" sz="1350" b="0" i="0" u="none" dirty="0">
              <a:solidFill>
                <a:srgbClr val="000000"/>
              </a:solidFill>
              <a:latin typeface="Liberation Sans"/>
              <a:ea typeface="Liberation Sans"/>
              <a:cs typeface="Liberation Sans"/>
            </a:endParaRPr>
          </a:p>
          <a:p>
            <a:pPr marL="139699" indent="0">
              <a:buClr>
                <a:srgbClr val="000000"/>
              </a:buClr>
              <a:buSzPts val="1400"/>
              <a:buFont typeface="Arial"/>
              <a:buNone/>
              <a:defRPr/>
            </a:pPr>
            <a:r>
              <a:rPr lang="en-US" sz="1350" b="0" i="0" u="none" dirty="0">
                <a:solidFill>
                  <a:srgbClr val="000000"/>
                </a:solidFill>
                <a:latin typeface="Liberation Sans"/>
                <a:ea typeface="Liberation Sans"/>
                <a:cs typeface="Liberation Sans"/>
              </a:rPr>
              <a:t>Sources : </a:t>
            </a:r>
            <a:r>
              <a:rPr lang="en-US" sz="1350" b="0" i="0" u="sng" dirty="0">
                <a:latin typeface="Liberation Sans"/>
                <a:ea typeface="Liberation Sans"/>
                <a:cs typeface="Liberation Sans"/>
                <a:hlinkClick r:id="rId7" tooltip="https://ecolebranchee.com/ludification-ludicisation-8-lecons/"/>
              </a:rPr>
              <a:t>https://ecolebranchee.com/ludification-ludicisation-8-lecons/</a:t>
            </a:r>
            <a:endParaRPr lang="en-US" sz="1350" b="0" i="0" u="none" dirty="0">
              <a:solidFill>
                <a:srgbClr val="000000"/>
              </a:solidFill>
              <a:latin typeface="Liberation Sans"/>
              <a:ea typeface="Liberation Sans"/>
              <a:cs typeface="Liberatio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175;g890298621e_0_121:notes"/>
          <p:cNvSpPr>
            <a:spLocks noGrp="1" noRot="1" noChangeAspect="1"/>
          </p:cNvSpPr>
          <p:nvPr>
            <p:ph type="sldImg" idx="2"/>
          </p:nvPr>
        </p:nvSpPr>
        <p:spPr bwMode="auto">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176;g890298621e_0_121:notes"/>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139698" indent="0">
              <a:buClr>
                <a:srgbClr val="000000"/>
              </a:buClr>
              <a:buSzPts val="1400"/>
              <a:buFont typeface="Arial"/>
              <a:buNone/>
              <a:defRPr/>
            </a:pPr>
            <a:r>
              <a:rPr lang="en-US" sz="1100" b="0" i="0" u="none" strike="noStrike" cap="none" spc="0" dirty="0" err="1">
                <a:solidFill>
                  <a:srgbClr val="000000"/>
                </a:solidFill>
                <a:latin typeface="Arial"/>
                <a:ea typeface="Arial"/>
                <a:cs typeface="Arial"/>
              </a:rPr>
              <a:t>Ludifier</a:t>
            </a:r>
            <a:r>
              <a:rPr lang="en-US" sz="1100" b="0" i="0" u="none" strike="noStrike" cap="none" spc="0" dirty="0">
                <a:solidFill>
                  <a:srgbClr val="000000"/>
                </a:solidFill>
                <a:latin typeface="Arial"/>
                <a:ea typeface="Arial"/>
                <a:cs typeface="Arial"/>
              </a:rPr>
              <a:t> son </a:t>
            </a:r>
            <a:r>
              <a:rPr lang="en-US" sz="1100" b="0" i="0" u="none" strike="noStrike" cap="none" spc="0" dirty="0" err="1">
                <a:solidFill>
                  <a:srgbClr val="000000"/>
                </a:solidFill>
                <a:latin typeface="Arial"/>
                <a:ea typeface="Arial"/>
                <a:cs typeface="Arial"/>
              </a:rPr>
              <a:t>enseignement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utiliser</a:t>
            </a:r>
            <a:r>
              <a:rPr lang="en-US" sz="1100" b="0" i="0" u="none" strike="noStrike" cap="none" spc="0" dirty="0">
                <a:solidFill>
                  <a:srgbClr val="000000"/>
                </a:solidFill>
                <a:latin typeface="Arial"/>
                <a:ea typeface="Arial"/>
                <a:cs typeface="Arial"/>
              </a:rPr>
              <a:t> les mécanismes et les </a:t>
            </a:r>
            <a:r>
              <a:rPr lang="en-US" sz="1100" b="0" i="0" u="none" strike="noStrike" cap="none" spc="0" dirty="0" err="1">
                <a:solidFill>
                  <a:srgbClr val="000000"/>
                </a:solidFill>
                <a:latin typeface="Arial"/>
                <a:ea typeface="Arial"/>
                <a:cs typeface="Arial"/>
              </a:rPr>
              <a:t>éléments</a:t>
            </a:r>
            <a:r>
              <a:rPr lang="en-US" sz="1100" b="0" i="0" u="none" strike="noStrike" cap="none" spc="0" dirty="0">
                <a:solidFill>
                  <a:srgbClr val="000000"/>
                </a:solidFill>
                <a:latin typeface="Arial"/>
                <a:ea typeface="Arial"/>
                <a:cs typeface="Arial"/>
              </a:rPr>
              <a:t> du jeu pour faire </a:t>
            </a:r>
            <a:r>
              <a:rPr lang="en-US" sz="1100" b="0" i="0" u="none" strike="noStrike" cap="none" spc="0" dirty="0" err="1">
                <a:solidFill>
                  <a:srgbClr val="000000"/>
                </a:solidFill>
                <a:latin typeface="Arial"/>
                <a:ea typeface="Arial"/>
                <a:cs typeface="Arial"/>
              </a:rPr>
              <a:t>apprendre</a:t>
            </a:r>
            <a:r>
              <a:rPr lang="en-US" sz="1100" b="0" i="0" u="none" strike="noStrike" cap="none" spc="0" dirty="0">
                <a:solidFill>
                  <a:srgbClr val="000000"/>
                </a:solidFill>
                <a:latin typeface="Arial"/>
                <a:ea typeface="Arial"/>
                <a:cs typeface="Arial"/>
              </a:rPr>
              <a:t>.</a:t>
            </a:r>
          </a:p>
          <a:p>
            <a:pPr marL="139698" indent="0">
              <a:buClr>
                <a:srgbClr val="000000"/>
              </a:buClr>
              <a:buSzPts val="1400"/>
              <a:buFont typeface="Arial"/>
              <a:buNone/>
              <a:defRPr/>
            </a:pPr>
            <a:r>
              <a:rPr lang="en-US" sz="1100" b="0" i="0" u="none" strike="noStrike" cap="none" spc="0" dirty="0" err="1">
                <a:solidFill>
                  <a:srgbClr val="000000"/>
                </a:solidFill>
                <a:latin typeface="Arial"/>
                <a:ea typeface="Arial"/>
                <a:cs typeface="Arial"/>
              </a:rPr>
              <a:t>Ludiciser</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Arial"/>
                <a:ea typeface="Arial"/>
                <a:cs typeface="Arial"/>
              </a:rPr>
              <a:t>c'est</a:t>
            </a:r>
            <a:r>
              <a:rPr lang="en-US" sz="1100" b="0" i="0" u="none" strike="noStrike" cap="none" spc="0" dirty="0">
                <a:solidFill>
                  <a:srgbClr val="000000"/>
                </a:solidFill>
                <a:latin typeface="Arial"/>
                <a:ea typeface="Arial"/>
                <a:cs typeface="Arial"/>
              </a:rPr>
              <a:t> </a:t>
            </a:r>
            <a:r>
              <a:rPr lang="en-US" sz="1100" b="0" i="0" u="none" strike="noStrike" cap="none" spc="0" dirty="0" err="1">
                <a:solidFill>
                  <a:srgbClr val="000000"/>
                </a:solidFill>
                <a:latin typeface="Ubuntu"/>
                <a:ea typeface="Ubuntu"/>
                <a:cs typeface="Ubuntu"/>
              </a:rPr>
              <a:t>convertir</a:t>
            </a:r>
            <a:r>
              <a:rPr lang="en-US" sz="1100" b="0" i="0" u="none" strike="noStrike" cap="none" spc="0" dirty="0">
                <a:solidFill>
                  <a:srgbClr val="000000"/>
                </a:solidFill>
                <a:latin typeface="Ubuntu"/>
                <a:ea typeface="Ubuntu"/>
                <a:cs typeface="Ubuntu"/>
              </a:rPr>
              <a:t> </a:t>
            </a:r>
            <a:r>
              <a:rPr lang="en-US" sz="1100" b="0" i="0" u="none" strike="noStrike" cap="none" spc="0" dirty="0" err="1">
                <a:solidFill>
                  <a:srgbClr val="000000"/>
                </a:solidFill>
                <a:latin typeface="Ubuntu"/>
                <a:ea typeface="Ubuntu"/>
                <a:cs typeface="Ubuntu"/>
              </a:rPr>
              <a:t>une</a:t>
            </a:r>
            <a:r>
              <a:rPr lang="en-US" sz="1100" b="0" i="0" u="none" strike="noStrike" cap="none" spc="0" dirty="0">
                <a:solidFill>
                  <a:srgbClr val="000000"/>
                </a:solidFill>
                <a:latin typeface="Ubuntu"/>
                <a:ea typeface="Ubuntu"/>
                <a:cs typeface="Ubuntu"/>
              </a:rPr>
              <a:t> situation </a:t>
            </a:r>
            <a:r>
              <a:rPr lang="en-US" sz="1100" b="0" i="0" u="none" strike="noStrike" cap="none" spc="0" dirty="0" err="1">
                <a:solidFill>
                  <a:srgbClr val="000000"/>
                </a:solidFill>
                <a:latin typeface="Ubuntu"/>
                <a:ea typeface="Ubuntu"/>
                <a:cs typeface="Ubuntu"/>
              </a:rPr>
              <a:t>d'apprentissage</a:t>
            </a:r>
            <a:r>
              <a:rPr lang="en-US" sz="1100" b="0" i="0" u="none" strike="noStrike" cap="none" spc="0" dirty="0">
                <a:solidFill>
                  <a:srgbClr val="000000"/>
                </a:solidFill>
                <a:latin typeface="Ubuntu"/>
                <a:ea typeface="Ubuntu"/>
                <a:cs typeface="Ubuntu"/>
              </a:rPr>
              <a:t> ordinaire en situation </a:t>
            </a:r>
            <a:r>
              <a:rPr lang="en-US" sz="1100" b="0" i="0" u="none" strike="noStrike" cap="none" spc="0" dirty="0" err="1">
                <a:solidFill>
                  <a:srgbClr val="000000"/>
                </a:solidFill>
                <a:latin typeface="Ubuntu"/>
                <a:ea typeface="Ubuntu"/>
                <a:cs typeface="Ubuntu"/>
              </a:rPr>
              <a:t>suceptible</a:t>
            </a:r>
            <a:r>
              <a:rPr lang="en-US" sz="1100" b="0" i="0" u="none" strike="noStrike" cap="none" spc="0" dirty="0">
                <a:solidFill>
                  <a:srgbClr val="000000"/>
                </a:solidFill>
                <a:latin typeface="Ubuntu"/>
                <a:ea typeface="Ubuntu"/>
                <a:cs typeface="Ubuntu"/>
              </a:rPr>
              <a:t> d'être </a:t>
            </a:r>
            <a:r>
              <a:rPr lang="en-US" sz="1100" b="0" i="0" u="none" strike="noStrike" cap="none" spc="0" dirty="0" err="1">
                <a:solidFill>
                  <a:srgbClr val="000000"/>
                </a:solidFill>
                <a:latin typeface="Ubuntu"/>
                <a:ea typeface="Ubuntu"/>
                <a:cs typeface="Ubuntu"/>
              </a:rPr>
              <a:t>interprétée</a:t>
            </a:r>
            <a:r>
              <a:rPr lang="en-US" sz="1100" b="0" i="0" u="none" strike="noStrike" cap="none" spc="0" dirty="0">
                <a:solidFill>
                  <a:srgbClr val="000000"/>
                </a:solidFill>
                <a:latin typeface="Ubuntu"/>
                <a:ea typeface="Ubuntu"/>
                <a:cs typeface="Ubuntu"/>
              </a:rPr>
              <a:t> </a:t>
            </a:r>
            <a:r>
              <a:rPr lang="en-US" sz="1100" b="0" i="0" u="none" strike="noStrike" cap="none" spc="0" dirty="0" err="1">
                <a:solidFill>
                  <a:srgbClr val="000000"/>
                </a:solidFill>
                <a:latin typeface="Ubuntu"/>
                <a:ea typeface="Ubuntu"/>
                <a:cs typeface="Ubuntu"/>
              </a:rPr>
              <a:t>comme</a:t>
            </a:r>
            <a:r>
              <a:rPr lang="en-US" sz="1100" b="0" i="0" u="none" strike="noStrike" cap="none" spc="0" dirty="0">
                <a:solidFill>
                  <a:srgbClr val="000000"/>
                </a:solidFill>
                <a:latin typeface="Ubuntu"/>
                <a:ea typeface="Ubuntu"/>
                <a:cs typeface="Ubuntu"/>
              </a:rPr>
              <a:t> </a:t>
            </a:r>
            <a:r>
              <a:rPr lang="en-US" sz="1100" b="0" i="0" u="none" strike="noStrike" cap="none" spc="0" dirty="0" err="1">
                <a:solidFill>
                  <a:srgbClr val="000000"/>
                </a:solidFill>
                <a:latin typeface="Ubuntu"/>
                <a:ea typeface="Ubuntu"/>
                <a:cs typeface="Ubuntu"/>
              </a:rPr>
              <a:t>ludique</a:t>
            </a:r>
            <a:r>
              <a:rPr lang="en-US" sz="1100" b="0" i="0" u="none" strike="noStrike" cap="none" spc="0" dirty="0">
                <a:solidFill>
                  <a:srgbClr val="000000"/>
                </a:solidFill>
                <a:latin typeface="Ubuntu"/>
                <a:ea typeface="Ubuntu"/>
                <a:cs typeface="Ubuntu"/>
              </a:rPr>
              <a:t> par les </a:t>
            </a:r>
            <a:r>
              <a:rPr lang="en-US" sz="1100" b="0" i="0" u="none" strike="noStrike" cap="none" spc="0" dirty="0" err="1">
                <a:solidFill>
                  <a:srgbClr val="000000"/>
                </a:solidFill>
                <a:latin typeface="Ubuntu"/>
                <a:ea typeface="Ubuntu"/>
                <a:cs typeface="Ubuntu"/>
              </a:rPr>
              <a:t>apprenants</a:t>
            </a:r>
            <a:endParaRPr lang="en-US" sz="1100" b="0" i="0" u="none" strike="noStrike" cap="none" spc="0" dirty="0">
              <a:solidFill>
                <a:srgbClr val="000000"/>
              </a:solidFill>
              <a:latin typeface="Ubuntu"/>
              <a:ea typeface="Ubuntu"/>
              <a:cs typeface="Ubuntu"/>
            </a:endParaRPr>
          </a:p>
          <a:p>
            <a:pPr marL="139698" indent="0">
              <a:buClr>
                <a:srgbClr val="000000"/>
              </a:buClr>
              <a:buSzPts val="1400"/>
              <a:buFont typeface="Arial"/>
              <a:buNone/>
              <a:defRPr/>
            </a:pPr>
            <a:endParaRPr lang="en-US" sz="1100" b="0" i="0" u="none" strike="noStrike" cap="none" spc="0" dirty="0">
              <a:solidFill>
                <a:srgbClr val="000000"/>
              </a:solidFill>
              <a:latin typeface="Ubuntu"/>
              <a:ea typeface="Ubuntu"/>
              <a:cs typeface="Ubuntu"/>
            </a:endParaRPr>
          </a:p>
          <a:p>
            <a:pPr marL="139698" indent="0">
              <a:buClr>
                <a:srgbClr val="000000"/>
              </a:buClr>
              <a:buSzPts val="1400"/>
              <a:buFont typeface="Arial"/>
              <a:buNone/>
              <a:defRPr/>
            </a:pPr>
            <a:r>
              <a:rPr lang="fr-FR" sz="1100" b="1" i="0" u="none" strike="noStrike" cap="none" spc="0" dirty="0">
                <a:solidFill>
                  <a:srgbClr val="000000"/>
                </a:solidFill>
                <a:latin typeface="Arial"/>
                <a:ea typeface="Arial"/>
                <a:cs typeface="Arial"/>
              </a:rPr>
              <a:t>1 difficulté : les chercheurs ne s'accordent pas sur la définition du jeu et la polysémie du mot pose </a:t>
            </a:r>
            <a:r>
              <a:rPr lang="fr-FR" sz="1100" b="1" i="0" u="none" strike="noStrike" cap="none" spc="0" dirty="0" err="1">
                <a:solidFill>
                  <a:srgbClr val="000000"/>
                </a:solidFill>
                <a:latin typeface="Arial"/>
                <a:ea typeface="Arial"/>
                <a:cs typeface="Arial"/>
              </a:rPr>
              <a:t>pb</a:t>
            </a:r>
            <a:r>
              <a:rPr lang="fr-FR" sz="1100" b="1" i="0" u="none" strike="noStrike" cap="none" spc="0" dirty="0">
                <a:solidFill>
                  <a:srgbClr val="000000"/>
                </a:solidFill>
                <a:latin typeface="Arial"/>
                <a:ea typeface="Arial"/>
                <a:cs typeface="Arial"/>
              </a:rPr>
              <a:t> en français</a:t>
            </a:r>
            <a:endParaRPr sz="1100" b="1"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Jeu = l'activité de joue </a:t>
            </a:r>
            <a:endParaRPr sz="1100" b="0"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mais aussi</a:t>
            </a:r>
            <a:endParaRPr sz="1100" b="0"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Jeu = l'artefact avec lequel on joue (l'objet jeu).</a:t>
            </a:r>
            <a:endParaRPr sz="1100" b="0"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Les chercheurs différent aussi sur les éléments à poser comme </a:t>
            </a:r>
            <a:r>
              <a:rPr lang="fr-FR" sz="1100" b="0" i="0" u="none" strike="noStrike" cap="none" spc="0" dirty="0" err="1">
                <a:solidFill>
                  <a:srgbClr val="000000"/>
                </a:solidFill>
                <a:latin typeface="Arial"/>
                <a:ea typeface="Arial"/>
                <a:cs typeface="Arial"/>
              </a:rPr>
              <a:t>défintion</a:t>
            </a:r>
            <a:r>
              <a:rPr lang="fr-FR" sz="1100" b="0" i="0" u="none" strike="noStrike" cap="none" spc="0" dirty="0">
                <a:solidFill>
                  <a:srgbClr val="000000"/>
                </a:solidFill>
                <a:latin typeface="Arial"/>
                <a:ea typeface="Arial"/>
                <a:cs typeface="Arial"/>
              </a:rPr>
              <a:t> :</a:t>
            </a:r>
            <a:endParaRPr sz="1100" b="0"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 certains insistent sur la compétition ou l'idée de conflit</a:t>
            </a:r>
            <a:endParaRPr sz="1100" b="0"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 Mais d'autres insistent sur le fait que le joueur joue avant tout contre le jeu avant de jouer contre des adversaires</a:t>
            </a:r>
            <a:endParaRPr sz="1100" b="0" i="0" u="none" dirty="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dirty="0">
                <a:solidFill>
                  <a:srgbClr val="000000"/>
                </a:solidFill>
                <a:latin typeface="Arial"/>
                <a:ea typeface="Arial"/>
                <a:cs typeface="Arial"/>
              </a:rPr>
              <a:t>- D'autres recensent de très nombreux jeux (jeux coopératifs) dans laquelle la compétition est absente</a:t>
            </a:r>
            <a:endParaRPr sz="1100" b="0" i="0" u="none" dirty="0">
              <a:solidFill>
                <a:srgbClr val="000000"/>
              </a:solidFill>
              <a:latin typeface="Arial"/>
              <a:ea typeface="Arial"/>
              <a:cs typeface="Arial"/>
            </a:endParaRPr>
          </a:p>
          <a:p>
            <a:pPr marL="139699" indent="0">
              <a:buClr>
                <a:srgbClr val="000000"/>
              </a:buClr>
              <a:buSzPts val="1400"/>
              <a:buFont typeface="Arial"/>
              <a:buNone/>
              <a:defRPr/>
            </a:pPr>
            <a:endParaRPr lang="fr-F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sz="1100" b="1" i="0" u="sng" strike="noStrike" cap="none" spc="0" dirty="0">
                <a:solidFill>
                  <a:srgbClr val="000000"/>
                </a:solidFill>
                <a:latin typeface="Arial"/>
                <a:ea typeface="Arial"/>
                <a:cs typeface="Arial"/>
              </a:rPr>
              <a:t>Des </a:t>
            </a:r>
            <a:r>
              <a:rPr sz="1100" b="1" i="0" u="sng" strike="noStrike" cap="none" spc="0" dirty="0" err="1">
                <a:solidFill>
                  <a:srgbClr val="000000"/>
                </a:solidFill>
                <a:latin typeface="Arial"/>
                <a:ea typeface="Arial"/>
                <a:cs typeface="Arial"/>
              </a:rPr>
              <a:t>éléments</a:t>
            </a:r>
            <a:r>
              <a:rPr sz="1100" b="1" i="0" u="sng" strike="noStrike" cap="none" spc="0" dirty="0">
                <a:solidFill>
                  <a:srgbClr val="000000"/>
                </a:solidFill>
                <a:latin typeface="Arial"/>
                <a:ea typeface="Arial"/>
                <a:cs typeface="Arial"/>
              </a:rPr>
              <a:t> </a:t>
            </a:r>
            <a:r>
              <a:rPr sz="1100" b="1" i="0" u="sng" strike="noStrike" cap="none" spc="0" dirty="0" err="1">
                <a:solidFill>
                  <a:srgbClr val="000000"/>
                </a:solidFill>
                <a:latin typeface="Arial"/>
                <a:ea typeface="Arial"/>
                <a:cs typeface="Arial"/>
              </a:rPr>
              <a:t>communs</a:t>
            </a:r>
            <a:r>
              <a:rPr sz="1100" b="1" i="0" u="sng" strike="noStrike" cap="none" spc="0" dirty="0">
                <a:solidFill>
                  <a:srgbClr val="000000"/>
                </a:solidFill>
                <a:latin typeface="Arial"/>
                <a:ea typeface="Arial"/>
                <a:cs typeface="Arial"/>
              </a:rPr>
              <a:t> :</a:t>
            </a:r>
          </a:p>
          <a:p>
            <a:pPr marL="139699" indent="0">
              <a:buClr>
                <a:srgbClr val="000000"/>
              </a:buClr>
              <a:buSzPts val="1400"/>
              <a:buFont typeface="Arial"/>
              <a:buNone/>
              <a:defRPr/>
            </a:pPr>
            <a:r>
              <a:rPr sz="1100" b="0" i="0" u="none" strike="noStrike" cap="none" spc="0" dirty="0">
                <a:solidFill>
                  <a:srgbClr val="000000"/>
                </a:solidFill>
                <a:latin typeface="Arial"/>
                <a:ea typeface="Arial"/>
                <a:cs typeface="Arial"/>
              </a:rPr>
              <a:t> </a:t>
            </a:r>
          </a:p>
          <a:p>
            <a:pPr marL="139699" indent="0">
              <a:buClr>
                <a:srgbClr val="000000"/>
              </a:buClr>
              <a:buSzPts val="1400"/>
              <a:buFont typeface="Arial"/>
              <a:buNone/>
              <a:defRPr/>
            </a:pPr>
            <a:r>
              <a:rPr sz="1100" b="0" i="0" u="none" strike="noStrike" cap="none" spc="0" dirty="0" err="1">
                <a:solidFill>
                  <a:srgbClr val="000000"/>
                </a:solidFill>
                <a:latin typeface="Arial"/>
                <a:ea typeface="Arial"/>
                <a:cs typeface="Arial"/>
              </a:rPr>
              <a:t>Tous</a:t>
            </a:r>
            <a:r>
              <a:rPr sz="1100" b="0" i="0" u="none" strike="noStrike" cap="none" spc="0" dirty="0">
                <a:solidFill>
                  <a:srgbClr val="000000"/>
                </a:solidFill>
                <a:latin typeface="Arial"/>
                <a:ea typeface="Arial"/>
                <a:cs typeface="Arial"/>
              </a:rPr>
              <a:t> les jeux </a:t>
            </a:r>
            <a:r>
              <a:rPr sz="1100" b="0" i="0" u="none" strike="noStrike" cap="none" spc="0" dirty="0" err="1">
                <a:solidFill>
                  <a:srgbClr val="000000"/>
                </a:solidFill>
                <a:latin typeface="Arial"/>
                <a:ea typeface="Arial"/>
                <a:cs typeface="Arial"/>
              </a:rPr>
              <a:t>partagent</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une</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caractéristique</a:t>
            </a:r>
            <a:r>
              <a:rPr sz="1100" b="0" i="0" u="none" strike="noStrike" cap="none" spc="0" dirty="0">
                <a:solidFill>
                  <a:srgbClr val="000000"/>
                </a:solidFill>
                <a:latin typeface="Arial"/>
                <a:ea typeface="Arial"/>
                <a:cs typeface="Arial"/>
              </a:rPr>
              <a:t> : à </a:t>
            </a:r>
            <a:r>
              <a:rPr sz="1100" b="0" i="0" u="none" strike="noStrike" cap="none" spc="0" dirty="0" err="1">
                <a:solidFill>
                  <a:srgbClr val="000000"/>
                </a:solidFill>
                <a:latin typeface="Arial"/>
                <a:ea typeface="Arial"/>
                <a:cs typeface="Arial"/>
              </a:rPr>
              <a:t>l’inverse</a:t>
            </a:r>
            <a:r>
              <a:rPr sz="1100" b="0" i="0" u="none" strike="noStrike" cap="none" spc="0" dirty="0">
                <a:solidFill>
                  <a:srgbClr val="000000"/>
                </a:solidFill>
                <a:latin typeface="Arial"/>
                <a:ea typeface="Arial"/>
                <a:cs typeface="Arial"/>
              </a:rPr>
              <a:t> des </a:t>
            </a:r>
            <a:r>
              <a:rPr sz="1100" b="0" i="0" u="none" strike="noStrike" cap="none" spc="0" dirty="0" err="1">
                <a:solidFill>
                  <a:srgbClr val="000000"/>
                </a:solidFill>
                <a:latin typeface="Arial"/>
                <a:ea typeface="Arial"/>
                <a:cs typeface="Arial"/>
              </a:rPr>
              <a:t>apprentissages</a:t>
            </a:r>
            <a:r>
              <a:rPr sz="1100" b="0" i="0" u="none" strike="noStrike" cap="none" spc="0" dirty="0">
                <a:solidFill>
                  <a:srgbClr val="000000"/>
                </a:solidFill>
                <a:latin typeface="Arial"/>
                <a:ea typeface="Arial"/>
                <a:cs typeface="Arial"/>
              </a:rPr>
              <a:t> qui </a:t>
            </a:r>
            <a:r>
              <a:rPr sz="1100" b="0" i="0" u="none" strike="noStrike" cap="none" spc="0" dirty="0" err="1">
                <a:solidFill>
                  <a:srgbClr val="000000"/>
                </a:solidFill>
                <a:latin typeface="Arial"/>
                <a:ea typeface="Arial"/>
                <a:cs typeface="Arial"/>
              </a:rPr>
              <a:t>peuvent</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paraître</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rébarbatifs</a:t>
            </a:r>
            <a:r>
              <a:rPr sz="1100" b="0" i="0" u="none" strike="noStrike" cap="none" spc="0" dirty="0">
                <a:solidFill>
                  <a:srgbClr val="000000"/>
                </a:solidFill>
                <a:latin typeface="Arial"/>
                <a:ea typeface="Arial"/>
                <a:cs typeface="Arial"/>
              </a:rPr>
              <a:t> et </a:t>
            </a:r>
            <a:r>
              <a:rPr sz="1100" b="0" i="0" u="none" strike="noStrike" cap="none" spc="0" dirty="0" err="1">
                <a:solidFill>
                  <a:srgbClr val="000000"/>
                </a:solidFill>
                <a:latin typeface="Arial"/>
                <a:ea typeface="Arial"/>
                <a:cs typeface="Arial"/>
              </a:rPr>
              <a:t>peu</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engageants</a:t>
            </a:r>
            <a:r>
              <a:rPr sz="1100" b="0" i="0" u="none" strike="noStrike" cap="none" spc="0" dirty="0">
                <a:solidFill>
                  <a:srgbClr val="000000"/>
                </a:solidFill>
                <a:latin typeface="Arial"/>
                <a:ea typeface="Arial"/>
                <a:cs typeface="Arial"/>
              </a:rPr>
              <a:t> pour les </a:t>
            </a:r>
            <a:r>
              <a:rPr sz="1100" b="0" i="0" u="none" strike="noStrike" cap="none" spc="0" dirty="0" err="1">
                <a:solidFill>
                  <a:srgbClr val="000000"/>
                </a:solidFill>
                <a:latin typeface="Arial"/>
                <a:ea typeface="Arial"/>
                <a:cs typeface="Arial"/>
              </a:rPr>
              <a:t>élèves</a:t>
            </a:r>
            <a:r>
              <a:rPr sz="1100" b="0" i="0" u="none" strike="noStrike" cap="none" spc="0" dirty="0">
                <a:solidFill>
                  <a:srgbClr val="000000"/>
                </a:solidFill>
                <a:latin typeface="Arial"/>
                <a:ea typeface="Arial"/>
                <a:cs typeface="Arial"/>
              </a:rPr>
              <a:t>, </a:t>
            </a:r>
            <a:r>
              <a:rPr sz="1100" b="1" i="0" u="none" strike="noStrike" cap="none" spc="0" dirty="0">
                <a:solidFill>
                  <a:srgbClr val="FA2875"/>
                </a:solidFill>
                <a:latin typeface="Arial"/>
                <a:ea typeface="Arial"/>
                <a:cs typeface="Arial"/>
              </a:rPr>
              <a:t>le jeu </a:t>
            </a:r>
            <a:r>
              <a:rPr sz="1100" b="1" i="0" u="none" strike="noStrike" cap="none" spc="0" dirty="0" err="1">
                <a:solidFill>
                  <a:srgbClr val="FA2875"/>
                </a:solidFill>
                <a:latin typeface="Arial"/>
                <a:ea typeface="Arial"/>
                <a:cs typeface="Arial"/>
              </a:rPr>
              <a:t>est</a:t>
            </a:r>
            <a:r>
              <a:rPr sz="1100" b="1" i="0" u="none" strike="noStrike" cap="none" spc="0" dirty="0">
                <a:solidFill>
                  <a:srgbClr val="FA2875"/>
                </a:solidFill>
                <a:latin typeface="Arial"/>
                <a:ea typeface="Arial"/>
                <a:cs typeface="Arial"/>
              </a:rPr>
              <a:t> </a:t>
            </a:r>
            <a:r>
              <a:rPr sz="1100" b="1" i="0" u="none" strike="noStrike" cap="none" spc="0" dirty="0" err="1">
                <a:solidFill>
                  <a:srgbClr val="FA2875"/>
                </a:solidFill>
                <a:latin typeface="Arial"/>
                <a:ea typeface="Arial"/>
                <a:cs typeface="Arial"/>
              </a:rPr>
              <a:t>une</a:t>
            </a:r>
            <a:r>
              <a:rPr sz="1100" b="1" i="0" u="none" strike="noStrike" cap="none" spc="0" dirty="0">
                <a:solidFill>
                  <a:srgbClr val="FA2875"/>
                </a:solidFill>
                <a:latin typeface="Arial"/>
                <a:ea typeface="Arial"/>
                <a:cs typeface="Arial"/>
              </a:rPr>
              <a:t> </a:t>
            </a:r>
            <a:r>
              <a:rPr sz="1100" b="1" i="0" u="none" strike="noStrike" cap="none" spc="0" dirty="0" err="1">
                <a:solidFill>
                  <a:srgbClr val="FA2875"/>
                </a:solidFill>
                <a:latin typeface="Arial"/>
                <a:ea typeface="Arial"/>
                <a:cs typeface="Arial"/>
              </a:rPr>
              <a:t>activité</a:t>
            </a:r>
            <a:r>
              <a:rPr sz="1100" b="1" i="0" u="none" strike="noStrike" cap="none" spc="0" dirty="0">
                <a:solidFill>
                  <a:srgbClr val="FA2875"/>
                </a:solidFill>
                <a:latin typeface="Arial"/>
                <a:ea typeface="Arial"/>
                <a:cs typeface="Arial"/>
              </a:rPr>
              <a:t> </a:t>
            </a:r>
            <a:r>
              <a:rPr sz="1100" b="1" i="0" u="none" strike="noStrike" cap="none" spc="0" dirty="0" err="1">
                <a:solidFill>
                  <a:srgbClr val="FA2875"/>
                </a:solidFill>
                <a:latin typeface="Arial"/>
                <a:ea typeface="Arial"/>
                <a:cs typeface="Arial"/>
              </a:rPr>
              <a:t>dite</a:t>
            </a:r>
            <a:r>
              <a:rPr sz="1100" b="1" i="0" u="none" strike="noStrike" cap="none" spc="0" dirty="0">
                <a:solidFill>
                  <a:srgbClr val="FA2875"/>
                </a:solidFill>
                <a:latin typeface="Arial"/>
                <a:ea typeface="Arial"/>
                <a:cs typeface="Arial"/>
              </a:rPr>
              <a:t> </a:t>
            </a:r>
            <a:r>
              <a:rPr sz="1100" b="1" i="0" u="none" strike="noStrike" cap="none" spc="0" dirty="0" err="1">
                <a:solidFill>
                  <a:srgbClr val="FA2875"/>
                </a:solidFill>
                <a:latin typeface="Arial"/>
                <a:ea typeface="Arial"/>
                <a:cs typeface="Arial"/>
              </a:rPr>
              <a:t>autotélique</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c’est</a:t>
            </a:r>
            <a:r>
              <a:rPr sz="1100" b="0" i="0" u="none" strike="noStrike" cap="none" spc="0" dirty="0">
                <a:solidFill>
                  <a:srgbClr val="000000"/>
                </a:solidFill>
                <a:latin typeface="Arial"/>
                <a:ea typeface="Arial"/>
                <a:cs typeface="Arial"/>
              </a:rPr>
              <a:t> à dire </a:t>
            </a:r>
            <a:r>
              <a:rPr sz="1100" b="0" i="0" u="none" strike="noStrike" cap="none" spc="0" dirty="0" err="1">
                <a:solidFill>
                  <a:srgbClr val="000000"/>
                </a:solidFill>
                <a:latin typeface="Arial"/>
                <a:ea typeface="Arial"/>
                <a:cs typeface="Arial"/>
              </a:rPr>
              <a:t>qu'il</a:t>
            </a:r>
            <a:r>
              <a:rPr sz="1100" b="0" i="0" u="none" strike="noStrike" cap="none" spc="0" dirty="0">
                <a:solidFill>
                  <a:srgbClr val="000000"/>
                </a:solidFill>
                <a:latin typeface="Arial"/>
                <a:ea typeface="Arial"/>
                <a:cs typeface="Arial"/>
              </a:rPr>
              <a:t> procure un sentiment </a:t>
            </a:r>
            <a:r>
              <a:rPr sz="1100" b="0" i="0" u="none" strike="noStrike" cap="none" spc="0" dirty="0" err="1">
                <a:solidFill>
                  <a:srgbClr val="000000"/>
                </a:solidFill>
                <a:latin typeface="Arial"/>
                <a:ea typeface="Arial"/>
                <a:cs typeface="Arial"/>
              </a:rPr>
              <a:t>d'intense</a:t>
            </a:r>
            <a:r>
              <a:rPr sz="1100" b="0" i="0" u="none" strike="noStrike" cap="none" spc="0" dirty="0">
                <a:solidFill>
                  <a:srgbClr val="000000"/>
                </a:solidFill>
                <a:latin typeface="Arial"/>
                <a:ea typeface="Arial"/>
                <a:cs typeface="Arial"/>
              </a:rPr>
              <a:t> satisfaction par </a:t>
            </a:r>
            <a:r>
              <a:rPr sz="1100" b="0" i="0" u="none" strike="noStrike" cap="none" spc="0" dirty="0" err="1">
                <a:solidFill>
                  <a:srgbClr val="000000"/>
                </a:solidFill>
                <a:latin typeface="Arial"/>
                <a:ea typeface="Arial"/>
                <a:cs typeface="Arial"/>
              </a:rPr>
              <a:t>sa</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seule</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réalisation</a:t>
            </a:r>
            <a:r>
              <a:rPr sz="1100" b="0" i="0" u="none" strike="noStrike" cap="none" spc="0" dirty="0">
                <a:solidFill>
                  <a:srgbClr val="000000"/>
                </a:solidFill>
                <a:latin typeface="Arial"/>
                <a:ea typeface="Arial"/>
                <a:cs typeface="Arial"/>
              </a:rPr>
              <a:t> et </a:t>
            </a:r>
            <a:r>
              <a:rPr sz="1100" b="0" i="0" u="none" strike="noStrike" cap="none" spc="0" dirty="0" err="1">
                <a:solidFill>
                  <a:srgbClr val="000000"/>
                </a:solidFill>
                <a:latin typeface="Arial"/>
                <a:ea typeface="Arial"/>
                <a:cs typeface="Arial"/>
              </a:rPr>
              <a:t>donc</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une</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récompense</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intrinsèque</a:t>
            </a:r>
            <a:r>
              <a:rPr sz="1100" b="0" i="0" u="none" strike="noStrike" cap="none" spc="0" dirty="0">
                <a:solidFill>
                  <a:srgbClr val="000000"/>
                </a:solidFill>
                <a:latin typeface="Arial"/>
                <a:ea typeface="Arial"/>
                <a:cs typeface="Arial"/>
              </a:rPr>
              <a:t> pour le </a:t>
            </a:r>
            <a:r>
              <a:rPr sz="1100" b="0" i="0" u="none" strike="noStrike" cap="none" spc="0" dirty="0" err="1">
                <a:solidFill>
                  <a:srgbClr val="000000"/>
                </a:solidFill>
                <a:latin typeface="Arial"/>
                <a:ea typeface="Arial"/>
                <a:cs typeface="Arial"/>
              </a:rPr>
              <a:t>joueur</a:t>
            </a:r>
            <a:r>
              <a:rPr sz="1100" b="0" i="0" u="none" strike="noStrike" cap="none" spc="0" dirty="0">
                <a:solidFill>
                  <a:srgbClr val="000000"/>
                </a:solidFill>
                <a:latin typeface="Arial"/>
                <a:ea typeface="Arial"/>
                <a:cs typeface="Arial"/>
              </a:rPr>
              <a:t> qui </a:t>
            </a:r>
            <a:r>
              <a:rPr sz="1100" b="0" i="0" u="none" strike="noStrike" cap="none" spc="0" dirty="0" err="1">
                <a:solidFill>
                  <a:srgbClr val="000000"/>
                </a:solidFill>
                <a:latin typeface="Arial"/>
                <a:ea typeface="Arial"/>
                <a:cs typeface="Arial"/>
              </a:rPr>
              <a:t>n'a</a:t>
            </a:r>
            <a:r>
              <a:rPr sz="1100" b="0" i="0" u="none" strike="noStrike" cap="none" spc="0" dirty="0">
                <a:solidFill>
                  <a:srgbClr val="000000"/>
                </a:solidFill>
                <a:latin typeface="Arial"/>
                <a:ea typeface="Arial"/>
                <a:cs typeface="Arial"/>
              </a:rPr>
              <a:t> pas </a:t>
            </a:r>
            <a:r>
              <a:rPr sz="1100" b="0" i="0" u="none" strike="noStrike" cap="none" spc="0" dirty="0" err="1">
                <a:solidFill>
                  <a:srgbClr val="000000"/>
                </a:solidFill>
                <a:latin typeface="Arial"/>
                <a:ea typeface="Arial"/>
                <a:cs typeface="Arial"/>
              </a:rPr>
              <a:t>besoin</a:t>
            </a:r>
            <a:r>
              <a:rPr sz="1100" b="0" i="0" u="none" strike="noStrike" cap="none" spc="0" dirty="0">
                <a:solidFill>
                  <a:srgbClr val="000000"/>
                </a:solidFill>
                <a:latin typeface="Arial"/>
                <a:ea typeface="Arial"/>
                <a:cs typeface="Arial"/>
              </a:rPr>
              <a:t> </a:t>
            </a:r>
            <a:r>
              <a:rPr sz="1100" b="0" i="0" u="none" strike="noStrike" cap="none" spc="0" dirty="0" err="1">
                <a:solidFill>
                  <a:srgbClr val="000000"/>
                </a:solidFill>
                <a:latin typeface="Arial"/>
                <a:ea typeface="Arial"/>
                <a:cs typeface="Arial"/>
              </a:rPr>
              <a:t>d'une</a:t>
            </a:r>
            <a:r>
              <a:rPr sz="1100" b="0" i="0" u="none" strike="noStrike" cap="none" spc="0" dirty="0">
                <a:solidFill>
                  <a:srgbClr val="000000"/>
                </a:solidFill>
                <a:latin typeface="Arial"/>
                <a:ea typeface="Arial"/>
                <a:cs typeface="Arial"/>
              </a:rPr>
              <a:t> motivation </a:t>
            </a:r>
            <a:r>
              <a:rPr sz="1100" b="0" i="0" u="none" strike="noStrike" cap="none" spc="0" dirty="0" err="1">
                <a:solidFill>
                  <a:srgbClr val="000000"/>
                </a:solidFill>
                <a:latin typeface="Arial"/>
                <a:ea typeface="Arial"/>
                <a:cs typeface="Arial"/>
              </a:rPr>
              <a:t>externe</a:t>
            </a:r>
            <a:r>
              <a:rPr sz="1100" b="0" i="0" u="none" strike="noStrike" cap="none" spc="0" dirty="0">
                <a:solidFill>
                  <a:srgbClr val="000000"/>
                </a:solidFill>
                <a:latin typeface="Arial"/>
                <a:ea typeface="Arial"/>
                <a:cs typeface="Arial"/>
              </a:rPr>
              <a:t> pour </a:t>
            </a:r>
            <a:r>
              <a:rPr sz="1100" b="0" i="0" u="none" strike="noStrike" cap="none" spc="0" dirty="0" err="1">
                <a:solidFill>
                  <a:srgbClr val="000000"/>
                </a:solidFill>
                <a:latin typeface="Arial"/>
                <a:ea typeface="Arial"/>
                <a:cs typeface="Arial"/>
              </a:rPr>
              <a:t>s'engager</a:t>
            </a:r>
            <a:r>
              <a:rPr sz="1100" b="0" i="0" u="none" strike="noStrike" cap="none" spc="0" dirty="0">
                <a:solidFill>
                  <a:srgbClr val="000000"/>
                </a:solidFill>
                <a:latin typeface="Arial"/>
                <a:ea typeface="Arial"/>
                <a:cs typeface="Arial"/>
              </a:rPr>
              <a:t>.</a:t>
            </a:r>
            <a:r>
              <a:rPr sz="1100" b="1" i="0" u="none" strike="noStrike" cap="none" spc="0" dirty="0">
                <a:solidFill>
                  <a:srgbClr val="000000"/>
                </a:solidFill>
                <a:latin typeface="Arial"/>
                <a:ea typeface="Arial"/>
                <a:cs typeface="Arial"/>
              </a:rPr>
              <a:t> Le jeu </a:t>
            </a:r>
            <a:r>
              <a:rPr sz="1100" b="1" i="0" u="none" strike="noStrike" cap="none" spc="0" dirty="0" err="1">
                <a:solidFill>
                  <a:srgbClr val="000000"/>
                </a:solidFill>
                <a:latin typeface="Arial"/>
                <a:ea typeface="Arial"/>
                <a:cs typeface="Arial"/>
              </a:rPr>
              <a:t>conforte</a:t>
            </a:r>
            <a:r>
              <a:rPr sz="1100" b="1" i="0" u="none" strike="noStrike" cap="none" spc="0" dirty="0">
                <a:solidFill>
                  <a:srgbClr val="000000"/>
                </a:solidFill>
                <a:latin typeface="Arial"/>
                <a:ea typeface="Arial"/>
                <a:cs typeface="Arial"/>
              </a:rPr>
              <a:t> les 3 </a:t>
            </a:r>
            <a:r>
              <a:rPr sz="1100" b="1" i="0" u="none" strike="noStrike" cap="none" spc="0" dirty="0" err="1">
                <a:solidFill>
                  <a:srgbClr val="000000"/>
                </a:solidFill>
                <a:latin typeface="Arial"/>
                <a:ea typeface="Arial"/>
                <a:cs typeface="Arial"/>
              </a:rPr>
              <a:t>besoins</a:t>
            </a:r>
            <a:r>
              <a:rPr sz="1100" b="1" i="0" u="none" strike="noStrike" cap="none" spc="0" dirty="0">
                <a:solidFill>
                  <a:srgbClr val="000000"/>
                </a:solidFill>
                <a:latin typeface="Arial"/>
                <a:ea typeface="Arial"/>
                <a:cs typeface="Arial"/>
              </a:rPr>
              <a:t> de la TAD</a:t>
            </a:r>
            <a:r>
              <a:rPr sz="1100" b="1" i="0" u="sng" strike="noStrike" cap="none" spc="0" dirty="0">
                <a:solidFill>
                  <a:srgbClr val="FA2875"/>
                </a:solidFill>
                <a:latin typeface="Arial"/>
                <a:ea typeface="Arial"/>
                <a:cs typeface="Arial"/>
              </a:rPr>
              <a:t> (</a:t>
            </a:r>
            <a:r>
              <a:rPr sz="1100" b="1" i="0" u="sng" strike="noStrike" cap="none" spc="0" dirty="0" err="1">
                <a:solidFill>
                  <a:srgbClr val="FA2875"/>
                </a:solidFill>
                <a:latin typeface="Arial"/>
                <a:ea typeface="Arial"/>
                <a:cs typeface="Arial"/>
              </a:rPr>
              <a:t>développer</a:t>
            </a:r>
            <a:r>
              <a:rPr sz="1100" b="1" i="0" u="sng" strike="noStrike" cap="none" spc="0" dirty="0">
                <a:solidFill>
                  <a:srgbClr val="FA2875"/>
                </a:solidFill>
                <a:latin typeface="Arial"/>
                <a:ea typeface="Arial"/>
                <a:cs typeface="Arial"/>
              </a:rPr>
              <a:t> la </a:t>
            </a:r>
            <a:r>
              <a:rPr sz="1100" b="1" i="0" u="sng" strike="noStrike" cap="none" spc="0" dirty="0" err="1">
                <a:solidFill>
                  <a:srgbClr val="FA2875"/>
                </a:solidFill>
                <a:latin typeface="Arial"/>
                <a:ea typeface="Arial"/>
                <a:cs typeface="Arial"/>
              </a:rPr>
              <a:t>diapo</a:t>
            </a:r>
            <a:r>
              <a:rPr sz="1100" b="1" i="0" u="sng" strike="noStrike" cap="none" spc="0" dirty="0">
                <a:solidFill>
                  <a:srgbClr val="FA2875"/>
                </a:solidFill>
                <a:latin typeface="Arial"/>
                <a:ea typeface="Arial"/>
                <a:cs typeface="Arial"/>
              </a:rPr>
              <a:t> </a:t>
            </a:r>
            <a:r>
              <a:rPr sz="1100" b="1" i="0" u="sng" strike="noStrike" cap="none" spc="0" dirty="0" err="1">
                <a:solidFill>
                  <a:srgbClr val="FA2875"/>
                </a:solidFill>
                <a:latin typeface="Arial"/>
                <a:ea typeface="Arial"/>
                <a:cs typeface="Arial"/>
              </a:rPr>
              <a:t>suivante</a:t>
            </a:r>
            <a:r>
              <a:rPr sz="1100" b="1" i="0" u="sng" strike="noStrike" cap="none" spc="0" dirty="0">
                <a:solidFill>
                  <a:srgbClr val="FA2875"/>
                </a:solidFill>
                <a:latin typeface="Arial"/>
                <a:ea typeface="Arial"/>
                <a:cs typeface="Arial"/>
              </a:rPr>
              <a:t>)</a:t>
            </a:r>
          </a:p>
          <a:p>
            <a:pPr marL="139699"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Ce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les mécanismes du jeu qui </a:t>
            </a:r>
            <a:r>
              <a:rPr sz="1100" b="0" i="0" u="none" dirty="0" err="1">
                <a:solidFill>
                  <a:srgbClr val="000000"/>
                </a:solidFill>
                <a:latin typeface="Arial"/>
                <a:ea typeface="Arial"/>
                <a:cs typeface="Arial"/>
              </a:rPr>
              <a:t>donnent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envie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(un monde </a:t>
            </a:r>
            <a:r>
              <a:rPr sz="1100" b="0" i="0" u="none" dirty="0" err="1">
                <a:solidFill>
                  <a:srgbClr val="000000"/>
                </a:solidFill>
                <a:latin typeface="Arial"/>
                <a:ea typeface="Arial"/>
                <a:cs typeface="Arial"/>
              </a:rPr>
              <a:t>attractif</a:t>
            </a:r>
            <a:r>
              <a:rPr sz="1100" b="0" i="0" u="none" dirty="0">
                <a:solidFill>
                  <a:srgbClr val="000000"/>
                </a:solidFill>
                <a:latin typeface="Arial"/>
                <a:ea typeface="Arial"/>
                <a:cs typeface="Arial"/>
              </a:rPr>
              <a:t> = </a:t>
            </a:r>
            <a:r>
              <a:rPr sz="1100" b="0" i="0" u="none" dirty="0" err="1">
                <a:solidFill>
                  <a:srgbClr val="000000"/>
                </a:solidFill>
                <a:latin typeface="Arial"/>
                <a:ea typeface="Arial"/>
                <a:cs typeface="Arial"/>
              </a:rPr>
              <a:t>évasion</a:t>
            </a:r>
            <a:r>
              <a:rPr sz="1100" b="0" i="0" u="none" dirty="0">
                <a:solidFill>
                  <a:srgbClr val="000000"/>
                </a:solidFill>
                <a:latin typeface="Arial"/>
                <a:ea typeface="Arial"/>
                <a:cs typeface="Arial"/>
              </a:rPr>
              <a:t> du </a:t>
            </a:r>
            <a:r>
              <a:rPr sz="1100" b="0" i="0" u="none" dirty="0" err="1">
                <a:solidFill>
                  <a:srgbClr val="000000"/>
                </a:solidFill>
                <a:latin typeface="Arial"/>
                <a:ea typeface="Arial"/>
                <a:cs typeface="Arial"/>
              </a:rPr>
              <a:t>réel</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récompenses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quand</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objectifs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sont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atteints</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défis</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résoudre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l’anticipation</a:t>
            </a:r>
            <a:r>
              <a:rPr sz="1100" b="0" i="0" u="none" dirty="0">
                <a:solidFill>
                  <a:srgbClr val="000000"/>
                </a:solidFill>
                <a:latin typeface="Arial"/>
                <a:ea typeface="Arial"/>
                <a:cs typeface="Arial"/>
              </a:rPr>
              <a:t> (on </a:t>
            </a:r>
            <a:r>
              <a:rPr sz="1100" b="0" i="0" u="none" dirty="0" err="1">
                <a:solidFill>
                  <a:srgbClr val="000000"/>
                </a:solidFill>
                <a:latin typeface="Arial"/>
                <a:ea typeface="Arial"/>
                <a:cs typeface="Arial"/>
              </a:rPr>
              <a:t>donne</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voir</a:t>
            </a:r>
            <a:r>
              <a:rPr sz="1100" b="0" i="0" u="none" dirty="0">
                <a:solidFill>
                  <a:srgbClr val="000000"/>
                </a:solidFill>
                <a:latin typeface="Arial"/>
                <a:ea typeface="Arial"/>
                <a:cs typeface="Arial"/>
              </a:rPr>
              <a:t> le </a:t>
            </a:r>
            <a:r>
              <a:rPr sz="1100" b="0" i="0" u="none" dirty="0" err="1">
                <a:solidFill>
                  <a:srgbClr val="000000"/>
                </a:solidFill>
                <a:latin typeface="Arial"/>
                <a:ea typeface="Arial"/>
                <a:cs typeface="Arial"/>
              </a:rPr>
              <a:t>résultat</a:t>
            </a:r>
            <a:r>
              <a:rPr sz="1100" b="0" i="0" u="none" dirty="0">
                <a:solidFill>
                  <a:srgbClr val="000000"/>
                </a:solidFill>
                <a:latin typeface="Arial"/>
                <a:ea typeface="Arial"/>
                <a:cs typeface="Arial"/>
              </a:rPr>
              <a:t> de la </a:t>
            </a:r>
            <a:r>
              <a:rPr sz="1100" b="0" i="0" u="none" dirty="0" err="1">
                <a:solidFill>
                  <a:srgbClr val="000000"/>
                </a:solidFill>
                <a:latin typeface="Arial"/>
                <a:ea typeface="Arial"/>
                <a:cs typeface="Arial"/>
              </a:rPr>
              <a:t>quête</a:t>
            </a:r>
            <a:r>
              <a:rPr sz="1100" b="0" i="0" u="none" dirty="0">
                <a:solidFill>
                  <a:srgbClr val="000000"/>
                </a:solidFill>
                <a:latin typeface="Arial"/>
                <a:ea typeface="Arial"/>
                <a:cs typeface="Arial"/>
              </a:rPr>
              <a:t>, la </a:t>
            </a:r>
            <a:r>
              <a:rPr sz="1100" b="0" i="0" u="none" dirty="0" err="1">
                <a:solidFill>
                  <a:srgbClr val="000000"/>
                </a:solidFill>
                <a:latin typeface="Arial"/>
                <a:ea typeface="Arial"/>
                <a:cs typeface="Arial"/>
              </a:rPr>
              <a:t>possibilité</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rejoindre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communauté</a:t>
            </a:r>
            <a:r>
              <a:rPr sz="1100" b="0" i="0" u="none" dirty="0">
                <a:solidFill>
                  <a:srgbClr val="000000"/>
                </a:solidFill>
                <a:latin typeface="Arial"/>
                <a:ea typeface="Arial"/>
                <a:cs typeface="Arial"/>
              </a:rPr>
              <a:t>…).</a:t>
            </a:r>
          </a:p>
          <a:p>
            <a:pPr marL="139699" indent="0">
              <a:buClr>
                <a:srgbClr val="000000"/>
              </a:buClr>
              <a:buSzPts val="1400"/>
              <a:buFont typeface="Arial"/>
              <a:buNone/>
              <a:defRPr/>
            </a:pPr>
            <a:r>
              <a:rPr sz="1100" b="0" i="0" u="none" dirty="0">
                <a:solidFill>
                  <a:srgbClr val="000000"/>
                </a:solidFill>
                <a:latin typeface="Arial"/>
                <a:ea typeface="Arial"/>
                <a:cs typeface="Arial"/>
              </a:rPr>
              <a:t>En </a:t>
            </a:r>
            <a:r>
              <a:rPr sz="1100" b="0" i="0" u="none" dirty="0" err="1">
                <a:solidFill>
                  <a:srgbClr val="000000"/>
                </a:solidFill>
                <a:latin typeface="Arial"/>
                <a:ea typeface="Arial"/>
                <a:cs typeface="Arial"/>
              </a:rPr>
              <a:t>ludifiant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notre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enseignement</a:t>
            </a:r>
            <a:r>
              <a:rPr sz="1100" b="0" i="0" u="none" dirty="0">
                <a:solidFill>
                  <a:srgbClr val="000000"/>
                </a:solidFill>
                <a:latin typeface="Arial"/>
                <a:ea typeface="Arial"/>
                <a:cs typeface="Arial"/>
              </a:rPr>
              <a:t>, nous </a:t>
            </a:r>
            <a:r>
              <a:rPr sz="1100" b="0" i="0" u="none" dirty="0" err="1">
                <a:solidFill>
                  <a:srgbClr val="000000"/>
                </a:solidFill>
                <a:latin typeface="Arial"/>
                <a:ea typeface="Arial"/>
                <a:cs typeface="Arial"/>
              </a:rPr>
              <a:t>espérons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donc</a:t>
            </a:r>
            <a:r>
              <a:rPr sz="1100" b="0" i="0" u="none" dirty="0">
                <a:solidFill>
                  <a:srgbClr val="000000"/>
                </a:solidFill>
                <a:latin typeface="Arial"/>
                <a:ea typeface="Arial"/>
                <a:cs typeface="Arial"/>
              </a:rPr>
              <a:t> que </a:t>
            </a:r>
            <a:r>
              <a:rPr sz="1100" b="0" i="0" u="none" dirty="0" err="1">
                <a:solidFill>
                  <a:srgbClr val="000000"/>
                </a:solidFill>
                <a:latin typeface="Arial"/>
                <a:ea typeface="Arial"/>
                <a:cs typeface="Arial"/>
              </a:rPr>
              <a:t>nos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vont</a:t>
            </a:r>
            <a:r>
              <a:rPr sz="1100" b="0" i="0" u="none" dirty="0">
                <a:solidFill>
                  <a:srgbClr val="000000"/>
                </a:solidFill>
                <a:latin typeface="Arial"/>
                <a:ea typeface="Arial"/>
                <a:cs typeface="Arial"/>
              </a:rPr>
              <a:t> y </a:t>
            </a:r>
            <a:r>
              <a:rPr sz="1100" b="0" i="0" u="none" dirty="0" err="1">
                <a:solidFill>
                  <a:srgbClr val="000000"/>
                </a:solidFill>
                <a:latin typeface="Arial"/>
                <a:ea typeface="Arial"/>
                <a:cs typeface="Arial"/>
              </a:rPr>
              <a:t>trouver</a:t>
            </a:r>
            <a:r>
              <a:rPr sz="1100" b="0" i="0" u="none" dirty="0">
                <a:solidFill>
                  <a:srgbClr val="000000"/>
                </a:solidFill>
                <a:latin typeface="Arial"/>
                <a:ea typeface="Arial"/>
                <a:cs typeface="Arial"/>
              </a:rPr>
              <a:t> la </a:t>
            </a:r>
            <a:r>
              <a:rPr sz="1100" b="0" i="0" u="none" dirty="0" err="1">
                <a:solidFill>
                  <a:srgbClr val="000000"/>
                </a:solidFill>
                <a:latin typeface="Arial"/>
                <a:ea typeface="Arial"/>
                <a:cs typeface="Arial"/>
              </a:rPr>
              <a:t>même</a:t>
            </a:r>
            <a:r>
              <a:rPr sz="1100" b="0" i="0" u="none" dirty="0">
                <a:solidFill>
                  <a:srgbClr val="000000"/>
                </a:solidFill>
                <a:latin typeface="Arial"/>
                <a:ea typeface="Arial"/>
                <a:cs typeface="Arial"/>
              </a:rPr>
              <a:t> satisfaction et </a:t>
            </a:r>
            <a:r>
              <a:rPr sz="1100" b="0" i="0" u="none" dirty="0" err="1">
                <a:solidFill>
                  <a:srgbClr val="000000"/>
                </a:solidFill>
                <a:latin typeface="Arial"/>
                <a:ea typeface="Arial"/>
                <a:cs typeface="Arial"/>
              </a:rPr>
              <a:t>s'engager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pleinement</a:t>
            </a:r>
            <a:r>
              <a:rPr sz="1100" b="0" i="0" u="none" dirty="0">
                <a:solidFill>
                  <a:srgbClr val="000000"/>
                </a:solidFill>
                <a:latin typeface="Arial"/>
                <a:ea typeface="Arial"/>
                <a:cs typeface="Arial"/>
              </a:rPr>
              <a:t> et sans sentiment de </a:t>
            </a:r>
            <a:r>
              <a:rPr sz="1100" b="0" i="0" u="none" dirty="0" err="1">
                <a:solidFill>
                  <a:srgbClr val="000000"/>
                </a:solidFill>
                <a:latin typeface="Arial"/>
                <a:ea typeface="Arial"/>
                <a:cs typeface="Arial"/>
              </a:rPr>
              <a:t>fournir</a:t>
            </a:r>
            <a:r>
              <a:rPr sz="1100" b="0" i="0" u="none" dirty="0">
                <a:solidFill>
                  <a:srgbClr val="000000"/>
                </a:solidFill>
                <a:latin typeface="Arial"/>
                <a:ea typeface="Arial"/>
                <a:cs typeface="Arial"/>
              </a:rPr>
              <a:t> un effort.</a:t>
            </a:r>
          </a:p>
          <a:p>
            <a:pPr marL="139699" indent="0">
              <a:buClr>
                <a:srgbClr val="000000"/>
              </a:buClr>
              <a:buSzPts val="1400"/>
              <a:buFont typeface="Arial"/>
              <a:buNone/>
              <a:defRPr/>
            </a:pPr>
            <a:r>
              <a:rPr sz="1100" b="0" i="0" u="none" dirty="0">
                <a:solidFill>
                  <a:srgbClr val="000000"/>
                </a:solidFill>
                <a:latin typeface="Arial"/>
                <a:ea typeface="Arial"/>
                <a:cs typeface="Arial"/>
              </a:rPr>
              <a:t>La ludification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gamification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le </a:t>
            </a:r>
            <a:r>
              <a:rPr sz="1100" b="0" i="0" u="none" dirty="0" err="1">
                <a:solidFill>
                  <a:srgbClr val="000000"/>
                </a:solidFill>
                <a:latin typeface="Arial"/>
                <a:ea typeface="Arial"/>
                <a:cs typeface="Arial"/>
              </a:rPr>
              <a:t>processus</a:t>
            </a:r>
            <a:r>
              <a:rPr sz="1100" b="0" i="0" u="none" dirty="0">
                <a:solidFill>
                  <a:srgbClr val="000000"/>
                </a:solidFill>
                <a:latin typeface="Arial"/>
                <a:ea typeface="Arial"/>
                <a:cs typeface="Arial"/>
              </a:rPr>
              <a:t> qui propose de </a:t>
            </a:r>
            <a:r>
              <a:rPr sz="1100" b="0" i="0" u="none" dirty="0" err="1">
                <a:solidFill>
                  <a:srgbClr val="000000"/>
                </a:solidFill>
                <a:latin typeface="Arial"/>
                <a:ea typeface="Arial"/>
                <a:cs typeface="Arial"/>
              </a:rPr>
              <a:t>rajouter</a:t>
            </a:r>
            <a:r>
              <a:rPr sz="1100" b="0" i="0" u="none" dirty="0">
                <a:solidFill>
                  <a:srgbClr val="000000"/>
                </a:solidFill>
                <a:latin typeface="Arial"/>
                <a:ea typeface="Arial"/>
                <a:cs typeface="Arial"/>
              </a:rPr>
              <a:t> les mécanismes </a:t>
            </a:r>
            <a:r>
              <a:rPr sz="1100" b="0" i="0" u="none" dirty="0" err="1">
                <a:solidFill>
                  <a:srgbClr val="000000"/>
                </a:solidFill>
                <a:latin typeface="Arial"/>
                <a:ea typeface="Arial"/>
                <a:cs typeface="Arial"/>
              </a:rPr>
              <a:t>motivants</a:t>
            </a:r>
            <a:r>
              <a:rPr sz="1100" b="0" i="0" u="none" dirty="0">
                <a:solidFill>
                  <a:srgbClr val="000000"/>
                </a:solidFill>
                <a:latin typeface="Arial"/>
                <a:ea typeface="Arial"/>
                <a:cs typeface="Arial"/>
              </a:rPr>
              <a:t> du jeu à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activité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préexistante</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atteindre</a:t>
            </a:r>
            <a:r>
              <a:rPr sz="1100" b="0" i="0" u="none" dirty="0">
                <a:solidFill>
                  <a:srgbClr val="000000"/>
                </a:solidFill>
                <a:latin typeface="Arial"/>
                <a:ea typeface="Arial"/>
                <a:cs typeface="Arial"/>
              </a:rPr>
              <a:t> un </a:t>
            </a:r>
            <a:r>
              <a:rPr sz="1100" b="0" i="0" u="none" dirty="0" err="1">
                <a:solidFill>
                  <a:srgbClr val="000000"/>
                </a:solidFill>
                <a:latin typeface="Arial"/>
                <a:ea typeface="Arial"/>
                <a:cs typeface="Arial"/>
              </a:rPr>
              <a:t>objectif</a:t>
            </a:r>
            <a:r>
              <a:rPr sz="1100" b="0" i="0" u="none" dirty="0">
                <a:solidFill>
                  <a:srgbClr val="000000"/>
                </a:solidFill>
                <a:latin typeface="Arial"/>
                <a:ea typeface="Arial"/>
                <a:cs typeface="Arial"/>
              </a:rPr>
              <a:t>.</a:t>
            </a:r>
          </a:p>
          <a:p>
            <a:pPr marL="139699" indent="0">
              <a:buClr>
                <a:srgbClr val="000000"/>
              </a:buClr>
              <a:buSzPts val="1400"/>
              <a:buFont typeface="Arial"/>
              <a:buNone/>
              <a:defRPr/>
            </a:pPr>
            <a:r>
              <a:rPr sz="1100" b="0" i="0" u="none" dirty="0" err="1">
                <a:solidFill>
                  <a:srgbClr val="000000"/>
                </a:solidFill>
                <a:latin typeface="Arial"/>
                <a:ea typeface="Arial"/>
                <a:cs typeface="Arial"/>
              </a:rPr>
              <a:t>Cette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définition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signifie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donc</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qu'utiliser</a:t>
            </a:r>
            <a:r>
              <a:rPr sz="1100" b="0" i="0" u="none" dirty="0">
                <a:solidFill>
                  <a:srgbClr val="000000"/>
                </a:solidFill>
                <a:latin typeface="Arial"/>
                <a:ea typeface="Arial"/>
                <a:cs typeface="Arial"/>
              </a:rPr>
              <a:t> les mécanismes du jeu dans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situation </a:t>
            </a:r>
            <a:r>
              <a:rPr sz="1100" b="0" i="0" u="none" dirty="0" err="1">
                <a:solidFill>
                  <a:srgbClr val="000000"/>
                </a:solidFill>
                <a:latin typeface="Arial"/>
                <a:ea typeface="Arial"/>
                <a:cs typeface="Arial"/>
              </a:rPr>
              <a:t>d'apprentissage</a:t>
            </a:r>
            <a:r>
              <a:rPr sz="1100" b="0" i="0" u="none" dirty="0">
                <a:solidFill>
                  <a:srgbClr val="000000"/>
                </a:solidFill>
                <a:latin typeface="Arial"/>
                <a:ea typeface="Arial"/>
                <a:cs typeface="Arial"/>
              </a:rPr>
              <a:t> qui en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dépourvue</a:t>
            </a:r>
            <a:r>
              <a:rPr sz="1100" b="0" i="0" u="none" dirty="0">
                <a:solidFill>
                  <a:srgbClr val="000000"/>
                </a:solidFill>
                <a:latin typeface="Arial"/>
                <a:ea typeface="Arial"/>
                <a:cs typeface="Arial"/>
              </a:rPr>
              <a:t> à la base ne </a:t>
            </a:r>
            <a:r>
              <a:rPr sz="1100" b="0" i="0" u="none" dirty="0" err="1">
                <a:solidFill>
                  <a:srgbClr val="000000"/>
                </a:solidFill>
                <a:latin typeface="Arial"/>
                <a:ea typeface="Arial"/>
                <a:cs typeface="Arial"/>
              </a:rPr>
              <a:t>veut</a:t>
            </a:r>
            <a:r>
              <a:rPr sz="1100" b="0" i="0" u="none" dirty="0">
                <a:solidFill>
                  <a:srgbClr val="000000"/>
                </a:solidFill>
                <a:latin typeface="Arial"/>
                <a:ea typeface="Arial"/>
                <a:cs typeface="Arial"/>
              </a:rPr>
              <a:t> pas dire faire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à un jeu de </a:t>
            </a:r>
            <a:r>
              <a:rPr sz="1100" b="0" i="0" u="none" dirty="0" err="1">
                <a:solidFill>
                  <a:srgbClr val="000000"/>
                </a:solidFill>
                <a:latin typeface="Arial"/>
                <a:ea typeface="Arial"/>
                <a:cs typeface="Arial"/>
              </a:rPr>
              <a:t>société</a:t>
            </a:r>
            <a:r>
              <a:rPr sz="1100" b="0" i="0" u="none" dirty="0">
                <a:solidFill>
                  <a:srgbClr val="000000"/>
                </a:solidFill>
                <a:latin typeface="Arial"/>
                <a:ea typeface="Arial"/>
                <a:cs typeface="Arial"/>
              </a:rPr>
              <a:t> par </a:t>
            </a:r>
            <a:r>
              <a:rPr sz="1100" b="0" i="0" u="none" dirty="0" err="1">
                <a:solidFill>
                  <a:srgbClr val="000000"/>
                </a:solidFill>
                <a:latin typeface="Arial"/>
                <a:ea typeface="Arial"/>
                <a:cs typeface="Arial"/>
              </a:rPr>
              <a:t>exemple</a:t>
            </a:r>
            <a:r>
              <a:rPr sz="1100" b="0" i="0" u="none" dirty="0">
                <a:solidFill>
                  <a:srgbClr val="000000"/>
                </a:solidFill>
                <a:latin typeface="Arial"/>
                <a:ea typeface="Arial"/>
                <a:cs typeface="Arial"/>
              </a:rPr>
              <a:t>.</a:t>
            </a:r>
            <a:r>
              <a:rPr sz="1100" b="1" i="0" u="none" dirty="0">
                <a:solidFill>
                  <a:srgbClr val="000000"/>
                </a:solidFill>
                <a:latin typeface="Arial"/>
                <a:ea typeface="Arial"/>
                <a:cs typeface="Arial"/>
              </a:rPr>
              <a:t> Ca </a:t>
            </a:r>
            <a:r>
              <a:rPr sz="1100" b="1" i="0" u="none" dirty="0" err="1">
                <a:solidFill>
                  <a:srgbClr val="000000"/>
                </a:solidFill>
                <a:latin typeface="Arial"/>
                <a:ea typeface="Arial"/>
                <a:cs typeface="Arial"/>
              </a:rPr>
              <a:t>c'est</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jouer</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ce</a:t>
            </a:r>
            <a:r>
              <a:rPr sz="1100" b="1" i="0" u="none" dirty="0">
                <a:solidFill>
                  <a:srgbClr val="000000"/>
                </a:solidFill>
                <a:latin typeface="Arial"/>
                <a:ea typeface="Arial"/>
                <a:cs typeface="Arial"/>
              </a:rPr>
              <a:t> </a:t>
            </a:r>
            <a:r>
              <a:rPr sz="1100" b="1" i="0" u="none" dirty="0" err="1">
                <a:solidFill>
                  <a:srgbClr val="000000"/>
                </a:solidFill>
                <a:latin typeface="Arial"/>
                <a:ea typeface="Arial"/>
                <a:cs typeface="Arial"/>
              </a:rPr>
              <a:t>n'est</a:t>
            </a:r>
            <a:r>
              <a:rPr sz="1100" b="1" i="0" u="none" dirty="0">
                <a:solidFill>
                  <a:srgbClr val="000000"/>
                </a:solidFill>
                <a:latin typeface="Arial"/>
                <a:ea typeface="Arial"/>
                <a:cs typeface="Arial"/>
              </a:rPr>
              <a:t> pas </a:t>
            </a:r>
            <a:r>
              <a:rPr sz="1100" b="1" i="0" u="none" dirty="0" err="1">
                <a:solidFill>
                  <a:srgbClr val="000000"/>
                </a:solidFill>
                <a:latin typeface="Arial"/>
                <a:ea typeface="Arial"/>
                <a:cs typeface="Arial"/>
              </a:rPr>
              <a:t>ludifier</a:t>
            </a:r>
            <a:r>
              <a:rPr sz="1100" b="1" i="0" u="none" dirty="0">
                <a:solidFill>
                  <a:srgbClr val="000000"/>
                </a:solidFill>
                <a:latin typeface="Arial"/>
                <a:ea typeface="Arial"/>
                <a:cs typeface="Arial"/>
              </a:rPr>
              <a:t>.</a:t>
            </a: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Il ne </a:t>
            </a:r>
            <a:r>
              <a:rPr sz="1100" b="0" i="0" u="none" dirty="0" err="1">
                <a:solidFill>
                  <a:srgbClr val="000000"/>
                </a:solidFill>
                <a:latin typeface="Arial"/>
                <a:ea typeface="Arial"/>
                <a:cs typeface="Arial"/>
              </a:rPr>
              <a:t>s'agit</a:t>
            </a:r>
            <a:r>
              <a:rPr sz="1100" b="0" i="0" u="none" dirty="0">
                <a:solidFill>
                  <a:srgbClr val="000000"/>
                </a:solidFill>
                <a:latin typeface="Arial"/>
                <a:ea typeface="Arial"/>
                <a:cs typeface="Arial"/>
              </a:rPr>
              <a:t> pas de proposer un jeu </a:t>
            </a:r>
            <a:r>
              <a:rPr sz="1100" b="0" i="0" u="none" dirty="0" err="1">
                <a:solidFill>
                  <a:srgbClr val="000000"/>
                </a:solidFill>
                <a:latin typeface="Arial"/>
                <a:ea typeface="Arial"/>
                <a:cs typeface="Arial"/>
              </a:rPr>
              <a:t>existant</a:t>
            </a:r>
            <a:r>
              <a:rPr sz="1100" b="0" i="0" u="none" dirty="0">
                <a:solidFill>
                  <a:srgbClr val="000000"/>
                </a:solidFill>
                <a:latin typeface="Arial"/>
                <a:ea typeface="Arial"/>
                <a:cs typeface="Arial"/>
              </a:rPr>
              <a:t> en </a:t>
            </a:r>
            <a:r>
              <a:rPr sz="1100" b="0" i="0" u="none" dirty="0" err="1">
                <a:solidFill>
                  <a:srgbClr val="000000"/>
                </a:solidFill>
                <a:latin typeface="Arial"/>
                <a:ea typeface="Arial"/>
                <a:cs typeface="Arial"/>
              </a:rPr>
              <a:t>espérant</a:t>
            </a:r>
            <a:r>
              <a:rPr sz="1100" b="0" i="0" u="none" dirty="0">
                <a:solidFill>
                  <a:srgbClr val="000000"/>
                </a:solidFill>
                <a:latin typeface="Arial"/>
                <a:ea typeface="Arial"/>
                <a:cs typeface="Arial"/>
              </a:rPr>
              <a:t> que les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apprennent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quelque</a:t>
            </a:r>
            <a:r>
              <a:rPr sz="1100" b="0" i="0" u="none" dirty="0">
                <a:solidFill>
                  <a:srgbClr val="000000"/>
                </a:solidFill>
                <a:latin typeface="Arial"/>
                <a:ea typeface="Arial"/>
                <a:cs typeface="Arial"/>
              </a:rPr>
              <a:t> chose à </a:t>
            </a:r>
            <a:r>
              <a:rPr sz="1100" b="0" i="0" u="none" dirty="0" err="1">
                <a:solidFill>
                  <a:srgbClr val="000000"/>
                </a:solidFill>
                <a:latin typeface="Arial"/>
                <a:ea typeface="Arial"/>
                <a:cs typeface="Arial"/>
              </a:rPr>
              <a:t>l'occasion</a:t>
            </a:r>
            <a:r>
              <a:rPr sz="1100" b="0" i="0" u="none" dirty="0">
                <a:solidFill>
                  <a:srgbClr val="000000"/>
                </a:solidFill>
                <a:latin typeface="Arial"/>
                <a:ea typeface="Arial"/>
                <a:cs typeface="Arial"/>
              </a:rPr>
              <a:t> de la </a:t>
            </a:r>
            <a:r>
              <a:rPr sz="1100" b="0" i="0" u="none" dirty="0" err="1">
                <a:solidFill>
                  <a:srgbClr val="000000"/>
                </a:solidFill>
                <a:latin typeface="Arial"/>
                <a:ea typeface="Arial"/>
                <a:cs typeface="Arial"/>
              </a:rPr>
              <a:t>partie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plutôt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d'utiliser</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rouages</a:t>
            </a:r>
            <a:r>
              <a:rPr sz="1100" b="0" i="0" u="none" dirty="0">
                <a:solidFill>
                  <a:srgbClr val="000000"/>
                </a:solidFill>
                <a:latin typeface="Arial"/>
                <a:ea typeface="Arial"/>
                <a:cs typeface="Arial"/>
              </a:rPr>
              <a:t> du jeu pour adapter </a:t>
            </a:r>
            <a:r>
              <a:rPr sz="1100" b="0" i="0" u="none" dirty="0" err="1">
                <a:solidFill>
                  <a:srgbClr val="000000"/>
                </a:solidFill>
                <a:latin typeface="Arial"/>
                <a:ea typeface="Arial"/>
                <a:cs typeface="Arial"/>
              </a:rPr>
              <a:t>certaines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séquences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pédagogiques</a:t>
            </a:r>
            <a:r>
              <a:rPr sz="1100" b="0" i="0" u="none" dirty="0">
                <a:solidFill>
                  <a:srgbClr val="000000"/>
                </a:solidFill>
                <a:latin typeface="Arial"/>
                <a:ea typeface="Arial"/>
                <a:cs typeface="Arial"/>
              </a:rPr>
              <a:t> en tenant </a:t>
            </a:r>
            <a:r>
              <a:rPr sz="1100" b="0" i="0" u="none" dirty="0" err="1">
                <a:solidFill>
                  <a:srgbClr val="000000"/>
                </a:solidFill>
                <a:latin typeface="Arial"/>
                <a:ea typeface="Arial"/>
                <a:cs typeface="Arial"/>
              </a:rPr>
              <a:t>compte</a:t>
            </a:r>
            <a:r>
              <a:rPr sz="1100" b="0" i="0" u="none" dirty="0">
                <a:solidFill>
                  <a:srgbClr val="000000"/>
                </a:solidFill>
                <a:latin typeface="Arial"/>
                <a:ea typeface="Arial"/>
                <a:cs typeface="Arial"/>
              </a:rPr>
              <a:t> de deux </a:t>
            </a:r>
            <a:r>
              <a:rPr sz="1100" b="0" i="0" u="none" dirty="0" err="1">
                <a:solidFill>
                  <a:srgbClr val="000000"/>
                </a:solidFill>
                <a:latin typeface="Arial"/>
                <a:ea typeface="Arial"/>
                <a:cs typeface="Arial"/>
              </a:rPr>
              <a:t>critères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principaux</a:t>
            </a:r>
            <a:r>
              <a:rPr sz="1100" b="0" i="0" u="none" dirty="0">
                <a:solidFill>
                  <a:srgbClr val="000000"/>
                </a:solidFill>
                <a:latin typeface="Arial"/>
                <a:ea typeface="Arial"/>
                <a:cs typeface="Arial"/>
              </a:rPr>
              <a:t> et trois </a:t>
            </a:r>
            <a:r>
              <a:rPr sz="1100" b="0" i="0" u="none" dirty="0" err="1">
                <a:solidFill>
                  <a:srgbClr val="000000"/>
                </a:solidFill>
                <a:latin typeface="Arial"/>
                <a:ea typeface="Arial"/>
                <a:cs typeface="Arial"/>
              </a:rPr>
              <a:t>critères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dérivés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définis</a:t>
            </a:r>
            <a:r>
              <a:rPr sz="1100" b="0" i="0" u="none" dirty="0">
                <a:solidFill>
                  <a:srgbClr val="000000"/>
                </a:solidFill>
                <a:latin typeface="Arial"/>
                <a:ea typeface="Arial"/>
                <a:cs typeface="Arial"/>
              </a:rPr>
              <a:t> par Gilles </a:t>
            </a:r>
            <a:r>
              <a:rPr sz="1100" b="0" i="0" u="none" dirty="0" err="1">
                <a:solidFill>
                  <a:srgbClr val="000000"/>
                </a:solidFill>
                <a:latin typeface="Arial"/>
                <a:ea typeface="Arial"/>
                <a:cs typeface="Arial"/>
              </a:rPr>
              <a:t>Brougère</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permettent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d’interpréter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activité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comme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activité</a:t>
            </a:r>
            <a:r>
              <a:rPr sz="1100" b="0" i="0" u="none" dirty="0">
                <a:solidFill>
                  <a:srgbClr val="000000"/>
                </a:solidFill>
                <a:latin typeface="Arial"/>
                <a:ea typeface="Arial"/>
                <a:cs typeface="Arial"/>
              </a:rPr>
              <a:t> de jeu :</a:t>
            </a:r>
          </a:p>
          <a:p>
            <a:pPr>
              <a:defRPr/>
            </a:pPr>
            <a:r>
              <a:rPr sz="1100" b="0" i="0" u="none" dirty="0">
                <a:solidFill>
                  <a:srgbClr val="000000"/>
                </a:solidFill>
                <a:latin typeface="Arial"/>
                <a:ea typeface="Arial"/>
                <a:cs typeface="Arial"/>
              </a:rPr>
              <a:t>le </a:t>
            </a:r>
            <a:r>
              <a:rPr sz="1100" b="0" i="0" u="none" dirty="0" err="1">
                <a:solidFill>
                  <a:srgbClr val="000000"/>
                </a:solidFill>
                <a:latin typeface="Arial"/>
                <a:ea typeface="Arial"/>
                <a:cs typeface="Arial"/>
              </a:rPr>
              <a:t>caractère</a:t>
            </a:r>
            <a:r>
              <a:rPr sz="1100" b="0" i="0" u="none" dirty="0">
                <a:solidFill>
                  <a:srgbClr val="000000"/>
                </a:solidFill>
                <a:latin typeface="Arial"/>
                <a:ea typeface="Arial"/>
                <a:cs typeface="Arial"/>
              </a:rPr>
              <a:t> de second </a:t>
            </a:r>
            <a:r>
              <a:rPr sz="1100" b="0" i="0" u="none" dirty="0" err="1">
                <a:solidFill>
                  <a:srgbClr val="000000"/>
                </a:solidFill>
                <a:latin typeface="Arial"/>
                <a:ea typeface="Arial"/>
                <a:cs typeface="Arial"/>
              </a:rPr>
              <a:t>degré</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l'activité</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quand</a:t>
            </a:r>
            <a:r>
              <a:rPr sz="1100" b="0" i="0" u="none" dirty="0">
                <a:solidFill>
                  <a:srgbClr val="000000"/>
                </a:solidFill>
                <a:latin typeface="Arial"/>
                <a:ea typeface="Arial"/>
                <a:cs typeface="Arial"/>
              </a:rPr>
              <a:t> je </a:t>
            </a:r>
            <a:r>
              <a:rPr sz="1100" b="0" i="0" u="none" dirty="0" err="1">
                <a:solidFill>
                  <a:srgbClr val="000000"/>
                </a:solidFill>
                <a:latin typeface="Arial"/>
                <a:ea typeface="Arial"/>
                <a:cs typeface="Arial"/>
              </a:rPr>
              <a:t>joue</a:t>
            </a:r>
            <a:r>
              <a:rPr sz="1100" b="0" i="0" u="none" dirty="0">
                <a:solidFill>
                  <a:srgbClr val="000000"/>
                </a:solidFill>
                <a:latin typeface="Arial"/>
                <a:ea typeface="Arial"/>
                <a:cs typeface="Arial"/>
              </a:rPr>
              <a:t> à un jeu, je </a:t>
            </a:r>
            <a:r>
              <a:rPr sz="1100" b="0" i="0" u="none" dirty="0" err="1">
                <a:solidFill>
                  <a:srgbClr val="000000"/>
                </a:solidFill>
                <a:latin typeface="Arial"/>
                <a:ea typeface="Arial"/>
                <a:cs typeface="Arial"/>
              </a:rPr>
              <a:t>sais</a:t>
            </a:r>
            <a:r>
              <a:rPr sz="1100" b="0" i="0" u="none" dirty="0">
                <a:solidFill>
                  <a:srgbClr val="000000"/>
                </a:solidFill>
                <a:latin typeface="Arial"/>
                <a:ea typeface="Arial"/>
                <a:cs typeface="Arial"/>
              </a:rPr>
              <a:t> que je </a:t>
            </a:r>
            <a:r>
              <a:rPr sz="1100" b="0" i="0" u="none" dirty="0" err="1">
                <a:solidFill>
                  <a:srgbClr val="000000"/>
                </a:solidFill>
                <a:latin typeface="Arial"/>
                <a:ea typeface="Arial"/>
                <a:cs typeface="Arial"/>
              </a:rPr>
              <a:t>fais</a:t>
            </a:r>
            <a:r>
              <a:rPr sz="1100" b="0" i="0" u="none" dirty="0">
                <a:solidFill>
                  <a:srgbClr val="000000"/>
                </a:solidFill>
                <a:latin typeface="Arial"/>
                <a:ea typeface="Arial"/>
                <a:cs typeface="Arial"/>
              </a:rPr>
              <a:t> semblant, que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 "pour de faux") et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conséquence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associée</a:t>
            </a:r>
            <a:r>
              <a:rPr sz="1100" b="0" i="0" u="none" dirty="0">
                <a:solidFill>
                  <a:srgbClr val="000000"/>
                </a:solidFill>
                <a:latin typeface="Arial"/>
                <a:ea typeface="Arial"/>
                <a:cs typeface="Arial"/>
              </a:rPr>
              <a:t> : </a:t>
            </a:r>
          </a:p>
          <a:p>
            <a:pPr>
              <a:defRPr/>
            </a:pPr>
            <a:r>
              <a:rPr sz="1100" b="0" i="0" u="none" dirty="0">
                <a:solidFill>
                  <a:srgbClr val="000000"/>
                </a:solidFill>
                <a:latin typeface="Arial"/>
                <a:ea typeface="Arial"/>
                <a:cs typeface="Arial"/>
              </a:rPr>
              <a:t>le jeu </a:t>
            </a:r>
            <a:r>
              <a:rPr sz="1100" b="0" i="0" u="none" dirty="0" err="1">
                <a:solidFill>
                  <a:srgbClr val="000000"/>
                </a:solidFill>
                <a:latin typeface="Arial"/>
                <a:ea typeface="Arial"/>
                <a:cs typeface="Arial"/>
              </a:rPr>
              <a:t>implique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absence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une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minimisation</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conséquences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réelles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Cette</a:t>
            </a:r>
            <a:r>
              <a:rPr sz="1100" b="0" i="0" u="none" dirty="0">
                <a:solidFill>
                  <a:srgbClr val="000000"/>
                </a:solidFill>
                <a:latin typeface="Arial"/>
                <a:ea typeface="Arial"/>
                <a:cs typeface="Arial"/>
              </a:rPr>
              <a:t> aspect </a:t>
            </a:r>
            <a:r>
              <a:rPr sz="1100" b="0" i="0" u="none" dirty="0" err="1">
                <a:solidFill>
                  <a:srgbClr val="000000"/>
                </a:solidFill>
                <a:latin typeface="Arial"/>
                <a:ea typeface="Arial"/>
                <a:cs typeface="Arial"/>
              </a:rPr>
              <a:t>peut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assez</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vite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devenir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problématique</a:t>
            </a:r>
            <a:r>
              <a:rPr sz="1100" b="0" i="0" u="none" dirty="0">
                <a:solidFill>
                  <a:srgbClr val="000000"/>
                </a:solidFill>
                <a:latin typeface="Arial"/>
                <a:ea typeface="Arial"/>
                <a:cs typeface="Arial"/>
              </a:rPr>
              <a:t> en </a:t>
            </a:r>
            <a:r>
              <a:rPr sz="1100" b="0" i="0" u="none" dirty="0" err="1">
                <a:solidFill>
                  <a:srgbClr val="000000"/>
                </a:solidFill>
                <a:latin typeface="Arial"/>
                <a:ea typeface="Arial"/>
                <a:cs typeface="Arial"/>
              </a:rPr>
              <a:t>termes</a:t>
            </a:r>
            <a:r>
              <a:rPr sz="1100" b="0" i="0" u="none" dirty="0">
                <a:solidFill>
                  <a:srgbClr val="000000"/>
                </a:solidFill>
                <a:latin typeface="Arial"/>
                <a:ea typeface="Arial"/>
                <a:cs typeface="Arial"/>
              </a:rPr>
              <a:t> de dosage pour </a:t>
            </a:r>
            <a:r>
              <a:rPr sz="1100" b="0" i="0" u="none" dirty="0" err="1">
                <a:solidFill>
                  <a:srgbClr val="000000"/>
                </a:solidFill>
                <a:latin typeface="Arial"/>
                <a:ea typeface="Arial"/>
                <a:cs typeface="Arial"/>
              </a:rPr>
              <a:t>l'enseignant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puisque</a:t>
            </a:r>
            <a:r>
              <a:rPr sz="1100" b="0" i="0" u="none" dirty="0">
                <a:solidFill>
                  <a:srgbClr val="000000"/>
                </a:solidFill>
                <a:latin typeface="Arial"/>
                <a:ea typeface="Arial"/>
                <a:cs typeface="Arial"/>
              </a:rPr>
              <a:t> les deux </a:t>
            </a:r>
            <a:r>
              <a:rPr sz="1100" b="0" i="0" u="none" dirty="0" err="1">
                <a:solidFill>
                  <a:srgbClr val="000000"/>
                </a:solidFill>
                <a:latin typeface="Arial"/>
                <a:ea typeface="Arial"/>
                <a:cs typeface="Arial"/>
              </a:rPr>
              <a:t>extrêmes</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conséquences</a:t>
            </a:r>
            <a:r>
              <a:rPr sz="1100" b="0" i="0" u="none" dirty="0">
                <a:solidFill>
                  <a:srgbClr val="000000"/>
                </a:solidFill>
                <a:latin typeface="Arial"/>
                <a:ea typeface="Arial"/>
                <a:cs typeface="Arial"/>
              </a:rPr>
              <a:t> fortes, des </a:t>
            </a:r>
            <a:r>
              <a:rPr sz="1100" b="0" i="0" u="none" dirty="0" err="1">
                <a:solidFill>
                  <a:srgbClr val="000000"/>
                </a:solidFill>
                <a:latin typeface="Arial"/>
                <a:ea typeface="Arial"/>
                <a:cs typeface="Arial"/>
              </a:rPr>
              <a:t>contraintes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l'absence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totale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conséquences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risquent</a:t>
            </a:r>
            <a:r>
              <a:rPr sz="1100" b="0" i="0" u="none" dirty="0">
                <a:solidFill>
                  <a:srgbClr val="000000"/>
                </a:solidFill>
                <a:latin typeface="Arial"/>
                <a:ea typeface="Arial"/>
                <a:cs typeface="Arial"/>
              </a:rPr>
              <a:t> de limiter </a:t>
            </a:r>
            <a:r>
              <a:rPr sz="1100" b="0" i="0" u="none" dirty="0" err="1">
                <a:solidFill>
                  <a:srgbClr val="000000"/>
                </a:solidFill>
                <a:latin typeface="Arial"/>
                <a:ea typeface="Arial"/>
                <a:cs typeface="Arial"/>
              </a:rPr>
              <a:t>l'investissement</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En revanche, </a:t>
            </a:r>
            <a:r>
              <a:rPr sz="1100" b="0" i="0" u="none" dirty="0" err="1">
                <a:solidFill>
                  <a:srgbClr val="000000"/>
                </a:solidFill>
                <a:latin typeface="Arial"/>
                <a:ea typeface="Arial"/>
                <a:cs typeface="Arial"/>
              </a:rPr>
              <a:t>c'est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l'un</a:t>
            </a:r>
            <a:r>
              <a:rPr sz="1100" b="0" i="0" u="none" dirty="0">
                <a:solidFill>
                  <a:srgbClr val="000000"/>
                </a:solidFill>
                <a:latin typeface="Arial"/>
                <a:ea typeface="Arial"/>
                <a:cs typeface="Arial"/>
              </a:rPr>
              <a:t> des aspects les plus </a:t>
            </a:r>
            <a:r>
              <a:rPr sz="1100" b="0" i="0" u="none" dirty="0" err="1">
                <a:solidFill>
                  <a:srgbClr val="000000"/>
                </a:solidFill>
                <a:latin typeface="Arial"/>
                <a:ea typeface="Arial"/>
                <a:cs typeface="Arial"/>
              </a:rPr>
              <a:t>intéressants</a:t>
            </a:r>
            <a:r>
              <a:rPr sz="1100" b="0" i="0" u="none" dirty="0">
                <a:solidFill>
                  <a:srgbClr val="000000"/>
                </a:solidFill>
                <a:latin typeface="Arial"/>
                <a:ea typeface="Arial"/>
                <a:cs typeface="Arial"/>
              </a:rPr>
              <a:t> au </a:t>
            </a:r>
            <a:r>
              <a:rPr sz="1100" b="0" i="0" u="none" dirty="0" err="1">
                <a:solidFill>
                  <a:srgbClr val="000000"/>
                </a:solidFill>
                <a:latin typeface="Arial"/>
                <a:ea typeface="Arial"/>
                <a:cs typeface="Arial"/>
              </a:rPr>
              <a:t>niveau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cognitif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puisque</a:t>
            </a:r>
            <a:r>
              <a:rPr sz="1100" b="0" i="0" u="none" dirty="0">
                <a:solidFill>
                  <a:srgbClr val="000000"/>
                </a:solidFill>
                <a:latin typeface="Arial"/>
                <a:ea typeface="Arial"/>
                <a:cs typeface="Arial"/>
              </a:rPr>
              <a:t> il </a:t>
            </a:r>
            <a:r>
              <a:rPr sz="1100" b="0" i="0" u="none" dirty="0" err="1">
                <a:solidFill>
                  <a:srgbClr val="000000"/>
                </a:solidFill>
                <a:latin typeface="Arial"/>
                <a:ea typeface="Arial"/>
                <a:cs typeface="Arial"/>
              </a:rPr>
              <a:t>autorise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l'erreur</a:t>
            </a:r>
            <a:r>
              <a:rPr sz="1100" b="0" i="0" u="none" dirty="0">
                <a:solidFill>
                  <a:srgbClr val="000000"/>
                </a:solidFill>
                <a:latin typeface="Arial"/>
                <a:ea typeface="Arial"/>
                <a:cs typeface="Arial"/>
              </a:rPr>
              <a:t> qui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la condition des </a:t>
            </a:r>
            <a:r>
              <a:rPr sz="1100" b="0" i="0" u="none" dirty="0" err="1">
                <a:solidFill>
                  <a:srgbClr val="000000"/>
                </a:solidFill>
                <a:latin typeface="Arial"/>
                <a:ea typeface="Arial"/>
                <a:cs typeface="Arial"/>
              </a:rPr>
              <a:t>apprentissages</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permet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ainsi</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l'élève</a:t>
            </a:r>
            <a:r>
              <a:rPr sz="1100" b="0" i="0" u="none" dirty="0">
                <a:solidFill>
                  <a:srgbClr val="000000"/>
                </a:solidFill>
                <a:latin typeface="Arial"/>
                <a:ea typeface="Arial"/>
                <a:cs typeface="Arial"/>
              </a:rPr>
              <a:t> de se </a:t>
            </a:r>
            <a:r>
              <a:rPr sz="1100" b="0" i="0" u="none" dirty="0" err="1">
                <a:solidFill>
                  <a:srgbClr val="000000"/>
                </a:solidFill>
                <a:latin typeface="Arial"/>
                <a:ea typeface="Arial"/>
                <a:cs typeface="Arial"/>
              </a:rPr>
              <a:t>tromper</a:t>
            </a:r>
            <a:r>
              <a:rPr sz="1100" b="0" i="0" u="none" dirty="0">
                <a:solidFill>
                  <a:srgbClr val="000000"/>
                </a:solidFill>
                <a:latin typeface="Arial"/>
                <a:ea typeface="Arial"/>
                <a:cs typeface="Arial"/>
              </a:rPr>
              <a:t> en ne </a:t>
            </a:r>
            <a:r>
              <a:rPr sz="1100" b="0" i="0" u="none" dirty="0" err="1">
                <a:solidFill>
                  <a:srgbClr val="000000"/>
                </a:solidFill>
                <a:latin typeface="Arial"/>
                <a:ea typeface="Arial"/>
                <a:cs typeface="Arial"/>
              </a:rPr>
              <a:t>risquant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rien</a:t>
            </a:r>
            <a:r>
              <a:rPr sz="1100" b="0" i="0" u="none" dirty="0">
                <a:solidFill>
                  <a:srgbClr val="000000"/>
                </a:solidFill>
                <a:latin typeface="Arial"/>
                <a:ea typeface="Arial"/>
                <a:cs typeface="Arial"/>
              </a:rPr>
              <a:t> de plus que de devoir </a:t>
            </a:r>
            <a:r>
              <a:rPr sz="1100" b="0" i="0" u="none" dirty="0" err="1">
                <a:solidFill>
                  <a:srgbClr val="000000"/>
                </a:solidFill>
                <a:latin typeface="Arial"/>
                <a:ea typeface="Arial"/>
                <a:cs typeface="Arial"/>
              </a:rPr>
              <a:t>réessayer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donne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donc</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des feedbacks </a:t>
            </a:r>
            <a:r>
              <a:rPr sz="1100" b="0" i="0" u="none" dirty="0" err="1">
                <a:solidFill>
                  <a:srgbClr val="000000"/>
                </a:solidFill>
                <a:latin typeface="Arial"/>
                <a:ea typeface="Arial"/>
                <a:cs typeface="Arial"/>
              </a:rPr>
              <a:t>réguliers</a:t>
            </a:r>
            <a:r>
              <a:rPr sz="1100" b="0" i="0" u="none" dirty="0">
                <a:solidFill>
                  <a:srgbClr val="000000"/>
                </a:solidFill>
                <a:latin typeface="Arial"/>
                <a:ea typeface="Arial"/>
                <a:cs typeface="Arial"/>
              </a:rPr>
              <a:t>)</a:t>
            </a:r>
          </a:p>
          <a:p>
            <a:pPr>
              <a:defRPr/>
            </a:pPr>
            <a:r>
              <a:rPr sz="1100" b="0" i="0" u="none" dirty="0">
                <a:solidFill>
                  <a:srgbClr val="000000"/>
                </a:solidFill>
                <a:latin typeface="Arial"/>
                <a:ea typeface="Arial"/>
                <a:cs typeface="Arial"/>
              </a:rPr>
              <a:t>le </a:t>
            </a:r>
            <a:r>
              <a:rPr sz="1100" b="0" i="0" u="none" dirty="0" err="1">
                <a:solidFill>
                  <a:srgbClr val="000000"/>
                </a:solidFill>
                <a:latin typeface="Arial"/>
                <a:ea typeface="Arial"/>
                <a:cs typeface="Arial"/>
              </a:rPr>
              <a:t>rôle</a:t>
            </a:r>
            <a:r>
              <a:rPr sz="1100" b="0" i="0" u="none" dirty="0">
                <a:solidFill>
                  <a:srgbClr val="000000"/>
                </a:solidFill>
                <a:latin typeface="Arial"/>
                <a:ea typeface="Arial"/>
                <a:cs typeface="Arial"/>
              </a:rPr>
              <a:t> de la libre </a:t>
            </a:r>
            <a:r>
              <a:rPr sz="1100" b="0" i="0" u="none" dirty="0" err="1">
                <a:solidFill>
                  <a:srgbClr val="000000"/>
                </a:solidFill>
                <a:latin typeface="Arial"/>
                <a:ea typeface="Arial"/>
                <a:cs typeface="Arial"/>
              </a:rPr>
              <a:t>décision</a:t>
            </a:r>
            <a:r>
              <a:rPr sz="1100" b="0" i="0" u="none" dirty="0">
                <a:solidFill>
                  <a:srgbClr val="000000"/>
                </a:solidFill>
                <a:latin typeface="Arial"/>
                <a:ea typeface="Arial"/>
                <a:cs typeface="Arial"/>
              </a:rPr>
              <a:t> : de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de continuer à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de faire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tel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choix</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ses</a:t>
            </a:r>
            <a:r>
              <a:rPr sz="1100" b="0" i="0" u="none" dirty="0">
                <a:solidFill>
                  <a:srgbClr val="000000"/>
                </a:solidFill>
                <a:latin typeface="Arial"/>
                <a:ea typeface="Arial"/>
                <a:cs typeface="Arial"/>
              </a:rPr>
              <a:t> deux </a:t>
            </a:r>
            <a:r>
              <a:rPr sz="1100" b="0" i="0" u="none" dirty="0" err="1">
                <a:solidFill>
                  <a:srgbClr val="000000"/>
                </a:solidFill>
                <a:latin typeface="Arial"/>
                <a:ea typeface="Arial"/>
                <a:cs typeface="Arial"/>
              </a:rPr>
              <a:t>corollaires</a:t>
            </a:r>
            <a:r>
              <a:rPr sz="1100" b="0" i="0" u="none" dirty="0">
                <a:solidFill>
                  <a:srgbClr val="000000"/>
                </a:solidFill>
                <a:latin typeface="Arial"/>
                <a:ea typeface="Arial"/>
                <a:cs typeface="Arial"/>
              </a:rPr>
              <a:t> :</a:t>
            </a:r>
          </a:p>
          <a:p>
            <a:pPr lvl="1">
              <a:defRPr/>
            </a:pPr>
            <a:r>
              <a:rPr sz="1100" b="0" i="0" u="none" dirty="0" err="1">
                <a:solidFill>
                  <a:srgbClr val="000000"/>
                </a:solidFill>
                <a:latin typeface="Arial"/>
                <a:ea typeface="Arial"/>
                <a:cs typeface="Arial"/>
              </a:rPr>
              <a:t>l'existence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modalités</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décisions</a:t>
            </a:r>
            <a:r>
              <a:rPr sz="1100" b="0" i="0" u="none" dirty="0">
                <a:solidFill>
                  <a:srgbClr val="000000"/>
                </a:solidFill>
                <a:latin typeface="Arial"/>
                <a:ea typeface="Arial"/>
                <a:cs typeface="Arial"/>
              </a:rPr>
              <a:t> qui se </a:t>
            </a:r>
            <a:r>
              <a:rPr sz="1100" b="0" i="0" u="none" dirty="0" err="1">
                <a:solidFill>
                  <a:srgbClr val="000000"/>
                </a:solidFill>
                <a:latin typeface="Arial"/>
                <a:ea typeface="Arial"/>
                <a:cs typeface="Arial"/>
              </a:rPr>
              <a:t>situent</a:t>
            </a:r>
            <a:r>
              <a:rPr sz="1100" b="0" i="0" u="none" dirty="0">
                <a:solidFill>
                  <a:srgbClr val="000000"/>
                </a:solidFill>
                <a:latin typeface="Arial"/>
                <a:ea typeface="Arial"/>
                <a:cs typeface="Arial"/>
              </a:rPr>
              <a:t> entre la </a:t>
            </a:r>
            <a:r>
              <a:rPr sz="1100" b="0" i="0" u="none" dirty="0" err="1">
                <a:solidFill>
                  <a:srgbClr val="000000"/>
                </a:solidFill>
                <a:latin typeface="Arial"/>
                <a:ea typeface="Arial"/>
                <a:cs typeface="Arial"/>
              </a:rPr>
              <a:t>contrainte</a:t>
            </a:r>
            <a:r>
              <a:rPr sz="1100" b="0" i="0" u="none" dirty="0">
                <a:solidFill>
                  <a:srgbClr val="000000"/>
                </a:solidFill>
                <a:latin typeface="Arial"/>
                <a:ea typeface="Arial"/>
                <a:cs typeface="Arial"/>
              </a:rPr>
              <a:t> (absence de </a:t>
            </a:r>
            <a:r>
              <a:rPr sz="1100" b="0" i="0" u="none" dirty="0" err="1">
                <a:solidFill>
                  <a:srgbClr val="000000"/>
                </a:solidFill>
                <a:latin typeface="Arial"/>
                <a:ea typeface="Arial"/>
                <a:cs typeface="Arial"/>
              </a:rPr>
              <a:t>choix</a:t>
            </a:r>
            <a:r>
              <a:rPr sz="1100" b="0" i="0" u="none" dirty="0">
                <a:solidFill>
                  <a:srgbClr val="000000"/>
                </a:solidFill>
                <a:latin typeface="Arial"/>
                <a:ea typeface="Arial"/>
                <a:cs typeface="Arial"/>
              </a:rPr>
              <a:t>) et le "tout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possible" : les </a:t>
            </a:r>
            <a:r>
              <a:rPr sz="1100" b="0" i="0" u="none" dirty="0" err="1">
                <a:solidFill>
                  <a:srgbClr val="000000"/>
                </a:solidFill>
                <a:latin typeface="Arial"/>
                <a:ea typeface="Arial"/>
                <a:cs typeface="Arial"/>
              </a:rPr>
              <a:t>règles</a:t>
            </a:r>
            <a:r>
              <a:rPr sz="1100" b="0" i="0" u="none" dirty="0">
                <a:solidFill>
                  <a:srgbClr val="000000"/>
                </a:solidFill>
                <a:latin typeface="Arial"/>
                <a:ea typeface="Arial"/>
                <a:cs typeface="Arial"/>
              </a:rPr>
              <a:t> par </a:t>
            </a:r>
            <a:r>
              <a:rPr sz="1100" b="0" i="0" u="none" dirty="0" err="1">
                <a:solidFill>
                  <a:srgbClr val="000000"/>
                </a:solidFill>
                <a:latin typeface="Arial"/>
                <a:ea typeface="Arial"/>
                <a:cs typeface="Arial"/>
              </a:rPr>
              <a:t>exemple</a:t>
            </a:r>
            <a:r>
              <a:rPr sz="1100" b="0" i="0" u="none" dirty="0">
                <a:solidFill>
                  <a:srgbClr val="000000"/>
                </a:solidFill>
                <a:latin typeface="Arial"/>
                <a:ea typeface="Arial"/>
                <a:cs typeface="Arial"/>
              </a:rPr>
              <a:t>.</a:t>
            </a:r>
          </a:p>
          <a:p>
            <a:pPr lvl="1">
              <a:defRPr/>
            </a:pPr>
            <a:r>
              <a:rPr sz="1100" b="0" i="0" u="none" dirty="0" err="1">
                <a:solidFill>
                  <a:srgbClr val="000000"/>
                </a:solidFill>
                <a:latin typeface="Arial"/>
                <a:ea typeface="Arial"/>
                <a:cs typeface="Arial"/>
              </a:rPr>
              <a:t>l'incertitude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l'impossibilité</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connaître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l'issue</a:t>
            </a:r>
            <a:r>
              <a:rPr sz="1100" b="0" i="0" u="none" dirty="0">
                <a:solidFill>
                  <a:srgbClr val="000000"/>
                </a:solidFill>
                <a:latin typeface="Arial"/>
                <a:ea typeface="Arial"/>
                <a:cs typeface="Arial"/>
              </a:rPr>
              <a:t> de la </a:t>
            </a:r>
            <a:r>
              <a:rPr sz="1100" b="0" i="0" u="none" dirty="0" err="1">
                <a:solidFill>
                  <a:srgbClr val="000000"/>
                </a:solidFill>
                <a:latin typeface="Arial"/>
                <a:ea typeface="Arial"/>
                <a:cs typeface="Arial"/>
              </a:rPr>
              <a:t>partie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avant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sa</a:t>
            </a:r>
            <a:r>
              <a:rPr sz="1100" b="0" i="0" u="none" dirty="0">
                <a:solidFill>
                  <a:srgbClr val="000000"/>
                </a:solidFill>
                <a:latin typeface="Arial"/>
                <a:ea typeface="Arial"/>
                <a:cs typeface="Arial"/>
              </a:rPr>
              <a:t> fin.</a:t>
            </a: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Pour </a:t>
            </a:r>
            <a:r>
              <a:rPr sz="1100" b="0" i="0" u="none" dirty="0" err="1">
                <a:solidFill>
                  <a:srgbClr val="000000"/>
                </a:solidFill>
                <a:latin typeface="Arial"/>
                <a:ea typeface="Arial"/>
                <a:cs typeface="Arial"/>
              </a:rPr>
              <a:t>l'enseignant</a:t>
            </a:r>
            <a:r>
              <a:rPr sz="1100" b="0" i="0" u="none" dirty="0">
                <a:solidFill>
                  <a:srgbClr val="000000"/>
                </a:solidFill>
                <a:latin typeface="Arial"/>
                <a:ea typeface="Arial"/>
                <a:cs typeface="Arial"/>
              </a:rPr>
              <a:t>, le jeu </a:t>
            </a:r>
            <a:r>
              <a:rPr sz="1100" b="0" i="0" u="none" dirty="0" err="1">
                <a:solidFill>
                  <a:srgbClr val="000000"/>
                </a:solidFill>
                <a:latin typeface="Arial"/>
                <a:ea typeface="Arial"/>
                <a:cs typeface="Arial"/>
              </a:rPr>
              <a:t>offre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l'avantage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pouvoir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être</a:t>
            </a:r>
            <a:r>
              <a:rPr sz="1100" b="0" i="0" u="none" dirty="0">
                <a:solidFill>
                  <a:srgbClr val="000000"/>
                </a:solidFill>
                <a:latin typeface="Arial"/>
                <a:ea typeface="Arial"/>
                <a:cs typeface="Arial"/>
              </a:rPr>
              <a:t> à la </a:t>
            </a:r>
            <a:r>
              <a:rPr sz="1100" b="0" i="0" u="none" dirty="0" err="1">
                <a:solidFill>
                  <a:srgbClr val="000000"/>
                </a:solidFill>
                <a:latin typeface="Arial"/>
                <a:ea typeface="Arial"/>
                <a:cs typeface="Arial"/>
              </a:rPr>
              <a:t>fois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proposé</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l'élève</a:t>
            </a:r>
            <a:r>
              <a:rPr sz="1100" b="0" i="0" u="none" dirty="0">
                <a:solidFill>
                  <a:srgbClr val="000000"/>
                </a:solidFill>
                <a:latin typeface="Arial"/>
                <a:ea typeface="Arial"/>
                <a:cs typeface="Arial"/>
              </a:rPr>
              <a:t> en tant </a:t>
            </a:r>
            <a:r>
              <a:rPr sz="1100" b="0" i="0" u="none" dirty="0" err="1">
                <a:solidFill>
                  <a:srgbClr val="000000"/>
                </a:solidFill>
                <a:latin typeface="Arial"/>
                <a:ea typeface="Arial"/>
                <a:cs typeface="Arial"/>
              </a:rPr>
              <a:t>qu'expérience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individuelle</a:t>
            </a:r>
            <a:r>
              <a:rPr sz="1100" b="0" i="0" u="none" dirty="0">
                <a:solidFill>
                  <a:srgbClr val="000000"/>
                </a:solidFill>
                <a:latin typeface="Arial"/>
                <a:ea typeface="Arial"/>
                <a:cs typeface="Arial"/>
              </a:rPr>
              <a:t> et se limiter à </a:t>
            </a:r>
            <a:r>
              <a:rPr sz="1100" b="0" i="0" u="none" dirty="0" err="1">
                <a:solidFill>
                  <a:srgbClr val="000000"/>
                </a:solidFill>
                <a:latin typeface="Arial"/>
                <a:ea typeface="Arial"/>
                <a:cs typeface="Arial"/>
              </a:rPr>
              <a:t>cela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mais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dans le cadre du </a:t>
            </a:r>
            <a:r>
              <a:rPr sz="1100" b="0" i="0" u="none" dirty="0" err="1">
                <a:solidFill>
                  <a:srgbClr val="000000"/>
                </a:solidFill>
                <a:latin typeface="Arial"/>
                <a:ea typeface="Arial"/>
                <a:cs typeface="Arial"/>
              </a:rPr>
              <a:t>groupe</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s'appuyer</a:t>
            </a:r>
            <a:r>
              <a:rPr sz="1100" b="0" i="0" u="none" dirty="0">
                <a:solidFill>
                  <a:srgbClr val="000000"/>
                </a:solidFill>
                <a:latin typeface="Arial"/>
                <a:ea typeface="Arial"/>
                <a:cs typeface="Arial"/>
              </a:rPr>
              <a:t> sur la culture commune </a:t>
            </a:r>
            <a:r>
              <a:rPr sz="1100" b="0" i="0" u="none" dirty="0" err="1">
                <a:solidFill>
                  <a:srgbClr val="000000"/>
                </a:solidFill>
                <a:latin typeface="Arial"/>
                <a:ea typeface="Arial"/>
                <a:cs typeface="Arial"/>
              </a:rPr>
              <a:t>autour</a:t>
            </a:r>
            <a:r>
              <a:rPr sz="1100" b="0" i="0" u="none" dirty="0">
                <a:solidFill>
                  <a:srgbClr val="000000"/>
                </a:solidFill>
                <a:latin typeface="Arial"/>
                <a:ea typeface="Arial"/>
                <a:cs typeface="Arial"/>
              </a:rPr>
              <a:t> du jeu pour </a:t>
            </a:r>
            <a:r>
              <a:rPr sz="1100" b="0" i="0" u="none" dirty="0" err="1">
                <a:solidFill>
                  <a:srgbClr val="000000"/>
                </a:solidFill>
                <a:latin typeface="Arial"/>
                <a:ea typeface="Arial"/>
                <a:cs typeface="Arial"/>
              </a:rPr>
              <a:t>permettre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d'apprendre</a:t>
            </a:r>
            <a:r>
              <a:rPr sz="1100" b="0" i="0" u="none" dirty="0">
                <a:solidFill>
                  <a:srgbClr val="000000"/>
                </a:solidFill>
                <a:latin typeface="Arial"/>
                <a:ea typeface="Arial"/>
                <a:cs typeface="Arial"/>
              </a:rPr>
              <a:t> ensemble et de </a:t>
            </a:r>
            <a:r>
              <a:rPr sz="1100" b="0" i="0" u="none" dirty="0" err="1">
                <a:solidFill>
                  <a:srgbClr val="000000"/>
                </a:solidFill>
                <a:latin typeface="Arial"/>
                <a:ea typeface="Arial"/>
                <a:cs typeface="Arial"/>
              </a:rPr>
              <a:t>développer</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habiletés</a:t>
            </a:r>
            <a:r>
              <a:rPr sz="1100" b="0" i="0" u="none" dirty="0">
                <a:solidFill>
                  <a:srgbClr val="000000"/>
                </a:solidFill>
                <a:latin typeface="Arial"/>
                <a:ea typeface="Arial"/>
                <a:cs typeface="Arial"/>
              </a:rPr>
              <a:t> collaboratives.</a:t>
            </a: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La ludification </a:t>
            </a:r>
            <a:r>
              <a:rPr sz="1100" b="0" i="0" u="none" dirty="0" err="1">
                <a:solidFill>
                  <a:srgbClr val="000000"/>
                </a:solidFill>
                <a:latin typeface="Arial"/>
                <a:ea typeface="Arial"/>
                <a:cs typeface="Arial"/>
              </a:rPr>
              <a:t>n'est</a:t>
            </a:r>
            <a:r>
              <a:rPr sz="1100" b="0" i="0" u="none" dirty="0">
                <a:solidFill>
                  <a:srgbClr val="000000"/>
                </a:solidFill>
                <a:latin typeface="Arial"/>
                <a:ea typeface="Arial"/>
                <a:cs typeface="Arial"/>
              </a:rPr>
              <a:t> pas </a:t>
            </a:r>
            <a:r>
              <a:rPr sz="1100" b="0" i="0" u="none" dirty="0" err="1">
                <a:solidFill>
                  <a:srgbClr val="000000"/>
                </a:solidFill>
                <a:latin typeface="Arial"/>
                <a:ea typeface="Arial"/>
                <a:cs typeface="Arial"/>
              </a:rPr>
              <a:t>forcément</a:t>
            </a:r>
            <a:r>
              <a:rPr sz="1100" b="0" i="0" u="none" dirty="0">
                <a:solidFill>
                  <a:srgbClr val="000000"/>
                </a:solidFill>
                <a:latin typeface="Arial"/>
                <a:ea typeface="Arial"/>
                <a:cs typeface="Arial"/>
              </a:rPr>
              <a:t> numérique </a:t>
            </a:r>
            <a:r>
              <a:rPr sz="1100" b="0" i="0" u="none" dirty="0" err="1">
                <a:solidFill>
                  <a:srgbClr val="000000"/>
                </a:solidFill>
                <a:latin typeface="Arial"/>
                <a:ea typeface="Arial"/>
                <a:cs typeface="Arial"/>
              </a:rPr>
              <a:t>mais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l'utilisation</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outils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numériques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permet</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jouer</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aussi</a:t>
            </a:r>
            <a:r>
              <a:rPr sz="1100" b="0" i="0" u="none" dirty="0">
                <a:solidFill>
                  <a:srgbClr val="000000"/>
                </a:solidFill>
                <a:latin typeface="Arial"/>
                <a:ea typeface="Arial"/>
                <a:cs typeface="Arial"/>
              </a:rPr>
              <a:t> sur </a:t>
            </a:r>
            <a:r>
              <a:rPr sz="1100" b="0" i="0" u="none" dirty="0" err="1">
                <a:solidFill>
                  <a:srgbClr val="000000"/>
                </a:solidFill>
                <a:latin typeface="Arial"/>
                <a:ea typeface="Arial"/>
                <a:cs typeface="Arial"/>
              </a:rPr>
              <a:t>d'autres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paramètres</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favoriser</a:t>
            </a:r>
            <a:r>
              <a:rPr sz="1100" b="0" i="0" u="none" dirty="0">
                <a:solidFill>
                  <a:srgbClr val="000000"/>
                </a:solidFill>
                <a:latin typeface="Arial"/>
                <a:ea typeface="Arial"/>
                <a:cs typeface="Arial"/>
              </a:rPr>
              <a:t> encore l'engagement, par </a:t>
            </a:r>
            <a:r>
              <a:rPr sz="1100" b="0" i="0" u="none" dirty="0" err="1">
                <a:solidFill>
                  <a:srgbClr val="000000"/>
                </a:solidFill>
                <a:latin typeface="Arial"/>
                <a:ea typeface="Arial"/>
                <a:cs typeface="Arial"/>
              </a:rPr>
              <a:t>exemple</a:t>
            </a:r>
            <a:r>
              <a:rPr sz="1100" b="0" i="0" u="none" dirty="0">
                <a:solidFill>
                  <a:srgbClr val="000000"/>
                </a:solidFill>
                <a:latin typeface="Arial"/>
                <a:ea typeface="Arial"/>
                <a:cs typeface="Arial"/>
              </a:rPr>
              <a:t> le </a:t>
            </a:r>
            <a:r>
              <a:rPr sz="1100" b="0" i="0" u="none" dirty="0" err="1">
                <a:solidFill>
                  <a:srgbClr val="000000"/>
                </a:solidFill>
                <a:latin typeface="Arial"/>
                <a:ea typeface="Arial"/>
                <a:cs typeface="Arial"/>
              </a:rPr>
              <a:t>côté</a:t>
            </a:r>
            <a:r>
              <a:rPr sz="1100" b="0" i="0" u="none" dirty="0">
                <a:solidFill>
                  <a:srgbClr val="000000"/>
                </a:solidFill>
                <a:latin typeface="Arial"/>
                <a:ea typeface="Arial"/>
                <a:cs typeface="Arial"/>
              </a:rPr>
              <a:t> plus </a:t>
            </a:r>
            <a:r>
              <a:rPr sz="1100" b="0" i="0" u="none" dirty="0" err="1">
                <a:solidFill>
                  <a:srgbClr val="000000"/>
                </a:solidFill>
                <a:latin typeface="Arial"/>
                <a:ea typeface="Arial"/>
                <a:cs typeface="Arial"/>
              </a:rPr>
              <a:t>attractif</a:t>
            </a:r>
            <a:r>
              <a:rPr sz="1100" b="0" i="0" u="none" dirty="0">
                <a:solidFill>
                  <a:srgbClr val="000000"/>
                </a:solidFill>
                <a:latin typeface="Arial"/>
                <a:ea typeface="Arial"/>
                <a:cs typeface="Arial"/>
              </a:rPr>
              <a:t> et stimulant de </a:t>
            </a:r>
            <a:r>
              <a:rPr sz="1100" b="0" i="0" u="none" dirty="0" err="1">
                <a:solidFill>
                  <a:srgbClr val="000000"/>
                </a:solidFill>
                <a:latin typeface="Arial"/>
                <a:ea typeface="Arial"/>
                <a:cs typeface="Arial"/>
              </a:rPr>
              <a:t>ces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outils</a:t>
            </a:r>
            <a:r>
              <a:rPr sz="1100" b="0" i="0" u="none" dirty="0">
                <a:solidFill>
                  <a:srgbClr val="000000"/>
                </a:solidFill>
                <a:latin typeface="Arial"/>
                <a:ea typeface="Arial"/>
                <a:cs typeface="Arial"/>
              </a:rPr>
              <a:t> pour les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l'enseignant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cela</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autorise</a:t>
            </a:r>
            <a:r>
              <a:rPr sz="1100" b="0" i="0" u="none" dirty="0">
                <a:solidFill>
                  <a:srgbClr val="000000"/>
                </a:solidFill>
                <a:latin typeface="Arial"/>
                <a:ea typeface="Arial"/>
                <a:cs typeface="Arial"/>
              </a:rPr>
              <a:t> plus de </a:t>
            </a:r>
            <a:r>
              <a:rPr sz="1100" b="0" i="0" u="none" dirty="0" err="1">
                <a:solidFill>
                  <a:srgbClr val="000000"/>
                </a:solidFill>
                <a:latin typeface="Arial"/>
                <a:ea typeface="Arial"/>
                <a:cs typeface="Arial"/>
              </a:rPr>
              <a:t>possibilités</a:t>
            </a:r>
            <a:r>
              <a:rPr sz="1100" b="0" i="0" u="none" dirty="0">
                <a:solidFill>
                  <a:srgbClr val="000000"/>
                </a:solidFill>
                <a:latin typeface="Arial"/>
                <a:ea typeface="Arial"/>
                <a:cs typeface="Arial"/>
              </a:rPr>
              <a:t> et </a:t>
            </a:r>
            <a:r>
              <a:rPr sz="1100" b="0" i="0" u="none" dirty="0" err="1">
                <a:solidFill>
                  <a:srgbClr val="000000"/>
                </a:solidFill>
                <a:latin typeface="Arial"/>
                <a:ea typeface="Arial"/>
                <a:cs typeface="Arial"/>
              </a:rPr>
              <a:t>permet</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également</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gagner</a:t>
            </a:r>
            <a:r>
              <a:rPr sz="1100" b="0" i="0" u="none" dirty="0">
                <a:solidFill>
                  <a:srgbClr val="000000"/>
                </a:solidFill>
                <a:latin typeface="Arial"/>
                <a:ea typeface="Arial"/>
                <a:cs typeface="Arial"/>
              </a:rPr>
              <a:t> du temps de </a:t>
            </a:r>
            <a:r>
              <a:rPr sz="1100" b="0" i="0" u="none" dirty="0" err="1">
                <a:solidFill>
                  <a:srgbClr val="000000"/>
                </a:solidFill>
                <a:latin typeface="Arial"/>
                <a:ea typeface="Arial"/>
                <a:cs typeface="Arial"/>
              </a:rPr>
              <a:t>préparation</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puisqu'il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existe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aujourd'hui</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logiciels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conçus</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cette</a:t>
            </a:r>
            <a:r>
              <a:rPr sz="1100" b="0" i="0" u="none" dirty="0">
                <a:solidFill>
                  <a:srgbClr val="000000"/>
                </a:solidFill>
                <a:latin typeface="Arial"/>
                <a:ea typeface="Arial"/>
                <a:cs typeface="Arial"/>
              </a:rPr>
              <a:t> fin </a:t>
            </a:r>
            <a:r>
              <a:rPr sz="1100" b="0" i="0" u="none" dirty="0" err="1">
                <a:solidFill>
                  <a:srgbClr val="000000"/>
                </a:solidFill>
                <a:latin typeface="Arial"/>
                <a:ea typeface="Arial"/>
                <a:cs typeface="Arial"/>
              </a:rPr>
              <a:t>ou</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qu'il</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est</a:t>
            </a:r>
            <a:r>
              <a:rPr sz="1100" b="0" i="0" u="none" dirty="0">
                <a:solidFill>
                  <a:srgbClr val="000000"/>
                </a:solidFill>
                <a:latin typeface="Arial"/>
                <a:ea typeface="Arial"/>
                <a:cs typeface="Arial"/>
              </a:rPr>
              <a:t> possible de </a:t>
            </a:r>
            <a:r>
              <a:rPr sz="1100" b="0" i="0" u="none" dirty="0" err="1">
                <a:solidFill>
                  <a:srgbClr val="000000"/>
                </a:solidFill>
                <a:latin typeface="Arial"/>
                <a:ea typeface="Arial"/>
                <a:cs typeface="Arial"/>
              </a:rPr>
              <a:t>trouver</a:t>
            </a:r>
            <a:r>
              <a:rPr sz="1100" b="0" i="0" u="none" dirty="0">
                <a:solidFill>
                  <a:srgbClr val="000000"/>
                </a:solidFill>
                <a:latin typeface="Arial"/>
                <a:ea typeface="Arial"/>
                <a:cs typeface="Arial"/>
              </a:rPr>
              <a:t> sur internet des </a:t>
            </a:r>
            <a:r>
              <a:rPr sz="1100" b="0" i="0" u="none" dirty="0" err="1">
                <a:solidFill>
                  <a:srgbClr val="000000"/>
                </a:solidFill>
                <a:latin typeface="Arial"/>
                <a:ea typeface="Arial"/>
                <a:cs typeface="Arial"/>
              </a:rPr>
              <a:t>activités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mutualisées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qu'il</a:t>
            </a:r>
            <a:r>
              <a:rPr sz="1100" b="0" i="0" u="none" dirty="0">
                <a:solidFill>
                  <a:srgbClr val="000000"/>
                </a:solidFill>
                <a:latin typeface="Arial"/>
                <a:ea typeface="Arial"/>
                <a:cs typeface="Arial"/>
              </a:rPr>
              <a:t> ne </a:t>
            </a:r>
            <a:r>
              <a:rPr sz="1100" b="0" i="0" u="none" dirty="0" err="1">
                <a:solidFill>
                  <a:srgbClr val="000000"/>
                </a:solidFill>
                <a:latin typeface="Arial"/>
                <a:ea typeface="Arial"/>
                <a:cs typeface="Arial"/>
              </a:rPr>
              <a:t>reste</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qu'à</a:t>
            </a:r>
            <a:r>
              <a:rPr sz="1100" b="0" i="0" u="none" dirty="0">
                <a:solidFill>
                  <a:srgbClr val="000000"/>
                </a:solidFill>
                <a:latin typeface="Arial"/>
                <a:ea typeface="Arial"/>
                <a:cs typeface="Arial"/>
              </a:rPr>
              <a:t> adapter à </a:t>
            </a:r>
            <a:r>
              <a:rPr sz="1100" b="0" i="0" u="none" dirty="0" err="1">
                <a:solidFill>
                  <a:srgbClr val="000000"/>
                </a:solidFill>
                <a:latin typeface="Arial"/>
                <a:ea typeface="Arial"/>
                <a:cs typeface="Arial"/>
              </a:rPr>
              <a:t>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objectifs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pédagogiques</a:t>
            </a:r>
            <a:r>
              <a:rPr sz="1100" b="0" i="0" u="none" dirty="0">
                <a:solidFill>
                  <a:srgbClr val="000000"/>
                </a:solidFill>
                <a:latin typeface="Arial"/>
                <a:ea typeface="Arial"/>
                <a:cs typeface="Arial"/>
              </a:rPr>
              <a:t>. </a:t>
            </a:r>
          </a:p>
          <a:p>
            <a:pPr marL="139699" indent="0">
              <a:buClr>
                <a:srgbClr val="000000"/>
              </a:buClr>
              <a:buSzPts val="1400"/>
              <a:buFont typeface="Arial"/>
              <a:buNone/>
              <a:defRPr/>
            </a:pPr>
            <a:endParaRPr sz="1100" b="0" i="0" u="none" dirty="0">
              <a:solidFill>
                <a:srgbClr val="000000"/>
              </a:solidFill>
              <a:latin typeface="Arial"/>
              <a:ea typeface="Arial"/>
              <a:cs typeface="Arial"/>
            </a:endParaRPr>
          </a:p>
          <a:p>
            <a:pPr marL="139699" indent="0">
              <a:buClr>
                <a:srgbClr val="000000"/>
              </a:buClr>
              <a:buSzPts val="1400"/>
              <a:buFont typeface="Arial"/>
              <a:buNone/>
              <a:defRPr/>
            </a:pPr>
            <a:r>
              <a:rPr sz="1100" b="0" i="0" u="none" dirty="0">
                <a:solidFill>
                  <a:srgbClr val="000000"/>
                </a:solidFill>
                <a:latin typeface="Arial"/>
                <a:ea typeface="Arial"/>
                <a:cs typeface="Arial"/>
              </a:rPr>
              <a:t>Idée : combiner </a:t>
            </a:r>
            <a:r>
              <a:rPr sz="1100" b="0" i="0" u="none" dirty="0" err="1">
                <a:solidFill>
                  <a:srgbClr val="000000"/>
                </a:solidFill>
                <a:latin typeface="Arial"/>
                <a:ea typeface="Arial"/>
                <a:cs typeface="Arial"/>
              </a:rPr>
              <a:t>intimement</a:t>
            </a:r>
            <a:r>
              <a:rPr sz="1100" b="0" i="0" u="none" dirty="0">
                <a:solidFill>
                  <a:srgbClr val="000000"/>
                </a:solidFill>
                <a:latin typeface="Arial"/>
                <a:ea typeface="Arial"/>
                <a:cs typeface="Arial"/>
              </a:rPr>
              <a:t> les </a:t>
            </a:r>
            <a:r>
              <a:rPr sz="1100" b="0" i="0" u="none" dirty="0" err="1">
                <a:solidFill>
                  <a:srgbClr val="000000"/>
                </a:solidFill>
                <a:latin typeface="Arial"/>
                <a:ea typeface="Arial"/>
                <a:cs typeface="Arial"/>
              </a:rPr>
              <a:t>ressorts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ludiques</a:t>
            </a:r>
            <a:r>
              <a:rPr sz="1100" b="0" i="0" u="none" dirty="0">
                <a:solidFill>
                  <a:srgbClr val="000000"/>
                </a:solidFill>
                <a:latin typeface="Arial"/>
                <a:ea typeface="Arial"/>
                <a:cs typeface="Arial"/>
              </a:rPr>
              <a:t> et les </a:t>
            </a:r>
            <a:r>
              <a:rPr sz="1100" b="0" i="0" u="none" dirty="0" err="1">
                <a:solidFill>
                  <a:srgbClr val="000000"/>
                </a:solidFill>
                <a:latin typeface="Arial"/>
                <a:ea typeface="Arial"/>
                <a:cs typeface="Arial"/>
              </a:rPr>
              <a:t>objectif</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pédagogiques</a:t>
            </a:r>
            <a:r>
              <a:rPr sz="1100" b="0" i="0" u="none" dirty="0">
                <a:solidFill>
                  <a:srgbClr val="000000"/>
                </a:solidFill>
                <a:latin typeface="Arial"/>
                <a:ea typeface="Arial"/>
                <a:cs typeface="Arial"/>
              </a:rPr>
              <a:t> à </a:t>
            </a:r>
            <a:r>
              <a:rPr sz="1100" b="0" i="0" u="none" dirty="0" err="1">
                <a:solidFill>
                  <a:srgbClr val="000000"/>
                </a:solidFill>
                <a:latin typeface="Arial"/>
                <a:ea typeface="Arial"/>
                <a:cs typeface="Arial"/>
              </a:rPr>
              <a:t>atteindre</a:t>
            </a:r>
            <a:r>
              <a:rPr sz="1100" b="0" i="0" u="none" dirty="0">
                <a:solidFill>
                  <a:srgbClr val="000000"/>
                </a:solidFill>
                <a:latin typeface="Arial"/>
                <a:ea typeface="Arial"/>
                <a:cs typeface="Arial"/>
              </a:rPr>
              <a:t>. Et on </a:t>
            </a:r>
            <a:r>
              <a:rPr sz="1100" b="0" i="0" u="none" dirty="0" err="1">
                <a:solidFill>
                  <a:srgbClr val="000000"/>
                </a:solidFill>
                <a:latin typeface="Arial"/>
                <a:ea typeface="Arial"/>
                <a:cs typeface="Arial"/>
              </a:rPr>
              <a:t>peut</a:t>
            </a:r>
            <a:r>
              <a:rPr sz="1100" b="0" i="0" u="none" dirty="0">
                <a:solidFill>
                  <a:srgbClr val="000000"/>
                </a:solidFill>
                <a:latin typeface="Arial"/>
                <a:ea typeface="Arial"/>
                <a:cs typeface="Arial"/>
              </a:rPr>
              <a:t> le faire en </a:t>
            </a:r>
            <a:r>
              <a:rPr sz="1100" b="0" i="0" u="none" dirty="0" err="1">
                <a:solidFill>
                  <a:srgbClr val="000000"/>
                </a:solidFill>
                <a:latin typeface="Arial"/>
                <a:ea typeface="Arial"/>
                <a:cs typeface="Arial"/>
              </a:rPr>
              <a:t>fonction</a:t>
            </a:r>
            <a:r>
              <a:rPr sz="1100" b="0" i="0" u="none" dirty="0">
                <a:solidFill>
                  <a:srgbClr val="000000"/>
                </a:solidFill>
                <a:latin typeface="Arial"/>
                <a:ea typeface="Arial"/>
                <a:cs typeface="Arial"/>
              </a:rPr>
              <a:t> des </a:t>
            </a:r>
            <a:r>
              <a:rPr sz="1100" b="0" i="0" u="none" dirty="0" err="1">
                <a:solidFill>
                  <a:srgbClr val="000000"/>
                </a:solidFill>
                <a:latin typeface="Arial"/>
                <a:ea typeface="Arial"/>
                <a:cs typeface="Arial"/>
              </a:rPr>
              <a:t>profils</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joueurs</a:t>
            </a:r>
            <a:r>
              <a:rPr sz="1100" b="0" i="0" u="none" dirty="0">
                <a:solidFill>
                  <a:srgbClr val="000000"/>
                </a:solidFill>
                <a:latin typeface="Arial"/>
                <a:ea typeface="Arial"/>
                <a:cs typeface="Arial"/>
              </a:rPr>
              <a:t> de </a:t>
            </a:r>
            <a:r>
              <a:rPr sz="1100" b="0" i="0" u="none" dirty="0" err="1">
                <a:solidFill>
                  <a:srgbClr val="000000"/>
                </a:solidFill>
                <a:latin typeface="Arial"/>
                <a:ea typeface="Arial"/>
                <a:cs typeface="Arial"/>
              </a:rPr>
              <a:t>ses</a:t>
            </a:r>
            <a:r>
              <a:rPr sz="1100" b="0" i="0" u="none" dirty="0">
                <a:solidFill>
                  <a:srgbClr val="000000"/>
                </a:solidFill>
                <a:latin typeface="Arial"/>
                <a:ea typeface="Arial"/>
                <a:cs typeface="Arial"/>
              </a:rPr>
              <a:t> </a:t>
            </a:r>
            <a:r>
              <a:rPr sz="1100" b="0" i="0" u="none" dirty="0" err="1">
                <a:solidFill>
                  <a:srgbClr val="000000"/>
                </a:solidFill>
                <a:latin typeface="Arial"/>
                <a:ea typeface="Arial"/>
                <a:cs typeface="Arial"/>
              </a:rPr>
              <a:t>élèves</a:t>
            </a:r>
            <a:r>
              <a:rPr sz="1100" b="0" i="0" u="none" dirty="0">
                <a:solidFill>
                  <a:srgbClr val="000000"/>
                </a:solidFill>
                <a:latin typeface="Arial"/>
                <a:ea typeface="Arial"/>
                <a:cs typeface="Arial"/>
              </a:rPr>
              <a:t> pour </a:t>
            </a:r>
            <a:r>
              <a:rPr sz="1100" b="0" i="0" u="none" dirty="0" err="1">
                <a:solidFill>
                  <a:srgbClr val="000000"/>
                </a:solidFill>
                <a:latin typeface="Arial"/>
                <a:ea typeface="Arial"/>
                <a:cs typeface="Arial"/>
              </a:rPr>
              <a:t>accrôitre</a:t>
            </a:r>
            <a:r>
              <a:rPr sz="1100" b="0" i="0" u="none" dirty="0">
                <a:solidFill>
                  <a:srgbClr val="000000"/>
                </a:solidFill>
                <a:latin typeface="Arial"/>
                <a:ea typeface="Arial"/>
                <a:cs typeface="Arial"/>
              </a:rPr>
              <a:t> encore l’engagement.</a:t>
            </a:r>
          </a:p>
          <a:p>
            <a:pPr marL="139699" indent="0">
              <a:buClr>
                <a:srgbClr val="000000"/>
              </a:buClr>
              <a:buSzPts val="1400"/>
              <a:buFont typeface="Arial"/>
              <a:buNone/>
              <a:defRPr/>
            </a:pPr>
            <a:endParaRPr sz="1100" b="0" i="0" u="none" strike="noStrike" cap="none" spc="0" dirty="0">
              <a:solidFill>
                <a:srgbClr val="000000"/>
              </a:solidFill>
              <a:latin typeface="Arial"/>
              <a:ea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103;g890298621e_0_53: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104;g890298621e_0_53:notes"/>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a:lnSpc>
                <a:spcPct val="114999"/>
              </a:lnSpc>
              <a:spcBef>
                <a:spcPts val="0"/>
              </a:spcBef>
              <a:spcAft>
                <a:spcPts val="0"/>
              </a:spcAft>
              <a:buNone/>
              <a:defRPr/>
            </a:pPr>
            <a:r>
              <a:rPr lang="fr-FR" sz="1200" b="1" i="0" u="none" dirty="0">
                <a:solidFill>
                  <a:srgbClr val="FF0000"/>
                </a:solidFill>
                <a:latin typeface="Arial"/>
                <a:ea typeface="Arial"/>
                <a:cs typeface="Arial"/>
              </a:rPr>
              <a:t>(Illustration : diaporama du DU </a:t>
            </a:r>
            <a:r>
              <a:rPr lang="fr-FR" sz="1200" b="1" i="0" u="none" dirty="0" err="1">
                <a:solidFill>
                  <a:srgbClr val="FF0000"/>
                </a:solidFill>
                <a:latin typeface="Arial"/>
                <a:ea typeface="Arial"/>
                <a:cs typeface="Arial"/>
              </a:rPr>
              <a:t>Promobe</a:t>
            </a:r>
            <a:r>
              <a:rPr lang="fr-FR" sz="1200" b="1" i="0" u="none" dirty="0">
                <a:solidFill>
                  <a:srgbClr val="FF0000"/>
                </a:solidFill>
                <a:latin typeface="Arial"/>
                <a:ea typeface="Arial"/>
                <a:cs typeface="Arial"/>
              </a:rPr>
              <a:t>, université de Grenoble).</a:t>
            </a:r>
          </a:p>
          <a:p>
            <a:pPr marL="0" lvl="0" indent="0" algn="l">
              <a:lnSpc>
                <a:spcPct val="114999"/>
              </a:lnSpc>
              <a:spcBef>
                <a:spcPts val="0"/>
              </a:spcBef>
              <a:spcAft>
                <a:spcPts val="0"/>
              </a:spcAft>
              <a:buNone/>
              <a:defRPr/>
            </a:pPr>
            <a:endParaRPr lang="fr-FR" sz="1200" b="1" i="0" u="none" dirty="0">
              <a:solidFill>
                <a:srgbClr val="FF0000"/>
              </a:solidFill>
              <a:latin typeface="Arial"/>
              <a:ea typeface="Arial"/>
              <a:cs typeface="Arial"/>
            </a:endParaRPr>
          </a:p>
          <a:p>
            <a:pPr marL="0" lvl="0" indent="0" algn="l">
              <a:lnSpc>
                <a:spcPct val="114999"/>
              </a:lnSpc>
              <a:spcBef>
                <a:spcPts val="0"/>
              </a:spcBef>
              <a:spcAft>
                <a:spcPts val="0"/>
              </a:spcAft>
              <a:buNone/>
              <a:defRPr/>
            </a:pPr>
            <a:r>
              <a:rPr sz="1200" b="1" i="0" u="none" dirty="0" err="1">
                <a:solidFill>
                  <a:srgbClr val="FF0000"/>
                </a:solidFill>
                <a:latin typeface="Arial"/>
                <a:ea typeface="Arial"/>
                <a:cs typeface="Arial"/>
              </a:rPr>
              <a:t>Déf</a:t>
            </a:r>
            <a:r>
              <a:rPr sz="1200" b="1" i="0" u="none" dirty="0">
                <a:solidFill>
                  <a:srgbClr val="FF0000"/>
                </a:solidFill>
                <a:latin typeface="Arial"/>
                <a:ea typeface="Arial"/>
                <a:cs typeface="Arial"/>
              </a:rPr>
              <a:t>  simple : la motivation </a:t>
            </a:r>
            <a:r>
              <a:rPr sz="1200" b="1" i="0" u="none" dirty="0" err="1">
                <a:solidFill>
                  <a:srgbClr val="FF0000"/>
                </a:solidFill>
                <a:latin typeface="Arial"/>
                <a:ea typeface="Arial"/>
                <a:cs typeface="Arial"/>
              </a:rPr>
              <a:t>renvoie</a:t>
            </a:r>
            <a:r>
              <a:rPr sz="1200" b="1" i="0" u="none" dirty="0">
                <a:solidFill>
                  <a:srgbClr val="FF0000"/>
                </a:solidFill>
                <a:latin typeface="Arial"/>
                <a:ea typeface="Arial"/>
                <a:cs typeface="Arial"/>
              </a:rPr>
              <a:t> au « </a:t>
            </a:r>
            <a:r>
              <a:rPr sz="1200" b="1" i="0" u="none" dirty="0" err="1">
                <a:solidFill>
                  <a:srgbClr val="FF0000"/>
                </a:solidFill>
                <a:latin typeface="Arial"/>
                <a:ea typeface="Arial"/>
                <a:cs typeface="Arial"/>
              </a:rPr>
              <a:t>pourquoi</a:t>
            </a:r>
            <a:r>
              <a:rPr sz="1200" b="1" i="0" u="none" dirty="0">
                <a:solidFill>
                  <a:srgbClr val="FF0000"/>
                </a:solidFill>
                <a:latin typeface="Arial"/>
                <a:ea typeface="Arial"/>
                <a:cs typeface="Arial"/>
              </a:rPr>
              <a:t> » du </a:t>
            </a:r>
            <a:r>
              <a:rPr sz="1200" b="1" i="0" u="none" dirty="0" err="1">
                <a:solidFill>
                  <a:srgbClr val="FF0000"/>
                </a:solidFill>
                <a:latin typeface="Arial"/>
                <a:ea typeface="Arial"/>
                <a:cs typeface="Arial"/>
              </a:rPr>
              <a:t>comportement</a:t>
            </a:r>
            <a:r>
              <a:rPr sz="1200" b="1" i="0" u="none" dirty="0">
                <a:solidFill>
                  <a:srgbClr val="FF0000"/>
                </a:solidFill>
                <a:latin typeface="Arial"/>
                <a:ea typeface="Arial"/>
                <a:cs typeface="Arial"/>
              </a:rPr>
              <a:t>. </a:t>
            </a:r>
            <a:r>
              <a:rPr sz="1200" b="1" i="0" u="none" dirty="0" err="1">
                <a:solidFill>
                  <a:srgbClr val="FF0000"/>
                </a:solidFill>
                <a:latin typeface="Arial"/>
                <a:ea typeface="Arial"/>
                <a:cs typeface="Arial"/>
              </a:rPr>
              <a:t>C’est</a:t>
            </a:r>
            <a:r>
              <a:rPr sz="1200" b="1" i="0" u="none" dirty="0">
                <a:solidFill>
                  <a:srgbClr val="FF0000"/>
                </a:solidFill>
                <a:latin typeface="Arial"/>
                <a:ea typeface="Arial"/>
                <a:cs typeface="Arial"/>
              </a:rPr>
              <a:t> </a:t>
            </a:r>
            <a:r>
              <a:rPr sz="1200" b="1" i="0" u="none" dirty="0" err="1">
                <a:solidFill>
                  <a:srgbClr val="FF0000"/>
                </a:solidFill>
                <a:latin typeface="Arial"/>
                <a:ea typeface="Arial"/>
                <a:cs typeface="Arial"/>
              </a:rPr>
              <a:t>ce</a:t>
            </a:r>
            <a:r>
              <a:rPr sz="1200" b="1" i="0" u="none" dirty="0">
                <a:solidFill>
                  <a:srgbClr val="FF0000"/>
                </a:solidFill>
                <a:latin typeface="Arial"/>
                <a:ea typeface="Arial"/>
                <a:cs typeface="Arial"/>
              </a:rPr>
              <a:t> qui </a:t>
            </a:r>
            <a:r>
              <a:rPr sz="1200" b="1" i="0" u="none" dirty="0" err="1">
                <a:solidFill>
                  <a:srgbClr val="FF0000"/>
                </a:solidFill>
                <a:latin typeface="Arial"/>
                <a:ea typeface="Arial"/>
                <a:cs typeface="Arial"/>
              </a:rPr>
              <a:t>pousse</a:t>
            </a:r>
            <a:r>
              <a:rPr sz="1200" b="1" i="0" u="none" dirty="0">
                <a:solidFill>
                  <a:srgbClr val="FF0000"/>
                </a:solidFill>
                <a:latin typeface="Arial"/>
                <a:ea typeface="Arial"/>
                <a:cs typeface="Arial"/>
              </a:rPr>
              <a:t> </a:t>
            </a:r>
            <a:r>
              <a:rPr sz="1200" b="1" i="0" u="none" dirty="0" err="1">
                <a:solidFill>
                  <a:srgbClr val="FF0000"/>
                </a:solidFill>
                <a:latin typeface="Arial"/>
                <a:ea typeface="Arial"/>
                <a:cs typeface="Arial"/>
              </a:rPr>
              <a:t>l’individu</a:t>
            </a:r>
            <a:r>
              <a:rPr sz="1200" b="1" i="0" u="none" dirty="0">
                <a:solidFill>
                  <a:srgbClr val="FF0000"/>
                </a:solidFill>
                <a:latin typeface="Arial"/>
                <a:ea typeface="Arial"/>
                <a:cs typeface="Arial"/>
              </a:rPr>
              <a:t> à </a:t>
            </a:r>
            <a:r>
              <a:rPr sz="1200" b="1" i="0" u="none" dirty="0" err="1">
                <a:solidFill>
                  <a:srgbClr val="FF0000"/>
                </a:solidFill>
                <a:latin typeface="Arial"/>
                <a:ea typeface="Arial"/>
                <a:cs typeface="Arial"/>
              </a:rPr>
              <a:t>agir</a:t>
            </a:r>
            <a:r>
              <a:rPr sz="1200" b="1" i="0" u="none" dirty="0">
                <a:solidFill>
                  <a:srgbClr val="FF0000"/>
                </a:solidFill>
                <a:latin typeface="Arial"/>
                <a:ea typeface="Arial"/>
                <a:cs typeface="Arial"/>
              </a:rPr>
              <a:t>.</a:t>
            </a:r>
          </a:p>
          <a:p>
            <a:pPr marL="0" lvl="0" indent="0" algn="l">
              <a:lnSpc>
                <a:spcPct val="114999"/>
              </a:lnSpc>
              <a:spcBef>
                <a:spcPts val="0"/>
              </a:spcBef>
              <a:spcAft>
                <a:spcPts val="0"/>
              </a:spcAft>
              <a:buNone/>
              <a:defRPr/>
            </a:pPr>
            <a:r>
              <a:rPr sz="1200" b="0" i="0" u="none" dirty="0">
                <a:solidFill>
                  <a:srgbClr val="FF0000"/>
                </a:solidFill>
                <a:latin typeface="Arial"/>
                <a:ea typeface="Arial"/>
                <a:cs typeface="Arial"/>
              </a:rPr>
              <a:t>Elle </a:t>
            </a:r>
            <a:r>
              <a:rPr sz="1200" b="0" i="0" u="none" dirty="0" err="1">
                <a:solidFill>
                  <a:srgbClr val="FF0000"/>
                </a:solidFill>
                <a:latin typeface="Arial"/>
                <a:ea typeface="Arial"/>
                <a:cs typeface="Arial"/>
              </a:rPr>
              <a:t>est</a:t>
            </a:r>
            <a:r>
              <a:rPr sz="1200" b="0" i="0" u="none" dirty="0">
                <a:solidFill>
                  <a:srgbClr val="FF0000"/>
                </a:solidFill>
                <a:latin typeface="Arial"/>
                <a:ea typeface="Arial"/>
                <a:cs typeface="Arial"/>
              </a:rPr>
              <a:t> </a:t>
            </a:r>
            <a:r>
              <a:rPr sz="1200" b="1" i="0" u="none" dirty="0" err="1">
                <a:solidFill>
                  <a:srgbClr val="FF0000"/>
                </a:solidFill>
                <a:latin typeface="Arial"/>
                <a:ea typeface="Arial"/>
                <a:cs typeface="Arial"/>
              </a:rPr>
              <a:t>dynamique</a:t>
            </a:r>
            <a:r>
              <a:rPr sz="1200" b="1" i="0" u="none" dirty="0">
                <a:solidFill>
                  <a:srgbClr val="FF0000"/>
                </a:solidFill>
                <a:latin typeface="Arial"/>
                <a:ea typeface="Arial"/>
                <a:cs typeface="Arial"/>
              </a:rPr>
              <a:t> </a:t>
            </a:r>
            <a:r>
              <a:rPr sz="1200" b="0" i="0" u="none" dirty="0">
                <a:solidFill>
                  <a:srgbClr val="FF0000"/>
                </a:solidFill>
                <a:latin typeface="Arial"/>
                <a:ea typeface="Arial"/>
                <a:cs typeface="Arial"/>
              </a:rPr>
              <a:t>(pas </a:t>
            </a:r>
            <a:r>
              <a:rPr sz="1200" b="0" i="0" u="none" dirty="0" err="1">
                <a:solidFill>
                  <a:srgbClr val="FF0000"/>
                </a:solidFill>
                <a:latin typeface="Arial"/>
                <a:ea typeface="Arial"/>
                <a:cs typeface="Arial"/>
              </a:rPr>
              <a:t>constante</a:t>
            </a:r>
            <a:r>
              <a:rPr sz="1200" b="0" i="0" u="none" dirty="0">
                <a:solidFill>
                  <a:srgbClr val="FF0000"/>
                </a:solidFill>
                <a:latin typeface="Arial"/>
                <a:ea typeface="Arial"/>
                <a:cs typeface="Arial"/>
              </a:rPr>
              <a:t> et </a:t>
            </a:r>
            <a:r>
              <a:rPr sz="1200" b="0" i="0" u="none" dirty="0" err="1">
                <a:solidFill>
                  <a:srgbClr val="FF0000"/>
                </a:solidFill>
                <a:latin typeface="Arial"/>
                <a:ea typeface="Arial"/>
                <a:cs typeface="Arial"/>
              </a:rPr>
              <a:t>dépend</a:t>
            </a:r>
            <a:r>
              <a:rPr sz="1200" b="0" i="0" u="none" dirty="0">
                <a:solidFill>
                  <a:srgbClr val="FF0000"/>
                </a:solidFill>
                <a:latin typeface="Arial"/>
                <a:ea typeface="Arial"/>
                <a:cs typeface="Arial"/>
              </a:rPr>
              <a:t> de multiples </a:t>
            </a:r>
            <a:r>
              <a:rPr sz="1200" b="0" i="0" u="none" dirty="0" err="1">
                <a:solidFill>
                  <a:srgbClr val="FF0000"/>
                </a:solidFill>
                <a:latin typeface="Arial"/>
                <a:ea typeface="Arial"/>
                <a:cs typeface="Arial"/>
              </a:rPr>
              <a:t>facteurs</a:t>
            </a:r>
            <a:r>
              <a:rPr sz="1200" b="0" i="0" u="none" dirty="0">
                <a:solidFill>
                  <a:srgbClr val="FF0000"/>
                </a:solidFill>
                <a:latin typeface="Arial"/>
                <a:ea typeface="Arial"/>
                <a:cs typeface="Arial"/>
              </a:rPr>
              <a:t> qui se </a:t>
            </a:r>
            <a:r>
              <a:rPr sz="1200" b="0" i="0" u="none" dirty="0" err="1">
                <a:solidFill>
                  <a:srgbClr val="FF0000"/>
                </a:solidFill>
                <a:latin typeface="Arial"/>
                <a:ea typeface="Arial"/>
                <a:cs typeface="Arial"/>
              </a:rPr>
              <a:t>recombinent</a:t>
            </a:r>
            <a:r>
              <a:rPr sz="1200" b="0" i="0" u="none" dirty="0">
                <a:solidFill>
                  <a:srgbClr val="FF0000"/>
                </a:solidFill>
                <a:latin typeface="Arial"/>
                <a:ea typeface="Arial"/>
                <a:cs typeface="Arial"/>
              </a:rPr>
              <a:t> en permanence)</a:t>
            </a:r>
          </a:p>
          <a:p>
            <a:pPr marL="0" lvl="0" indent="0" algn="l">
              <a:lnSpc>
                <a:spcPct val="114999"/>
              </a:lnSpc>
              <a:spcBef>
                <a:spcPts val="0"/>
              </a:spcBef>
              <a:spcAft>
                <a:spcPts val="0"/>
              </a:spcAft>
              <a:buNone/>
              <a:defRPr/>
            </a:pPr>
            <a:r>
              <a:rPr sz="1200" b="0" i="0" u="none" dirty="0">
                <a:solidFill>
                  <a:srgbClr val="FF0000"/>
                </a:solidFill>
                <a:latin typeface="Arial"/>
                <a:ea typeface="Arial"/>
                <a:cs typeface="Arial"/>
              </a:rPr>
              <a:t>Elle </a:t>
            </a:r>
            <a:r>
              <a:rPr sz="1200" b="1" i="0" u="none" dirty="0" err="1">
                <a:solidFill>
                  <a:srgbClr val="FF0000"/>
                </a:solidFill>
                <a:latin typeface="Arial"/>
                <a:ea typeface="Arial"/>
                <a:cs typeface="Arial"/>
              </a:rPr>
              <a:t>génère</a:t>
            </a:r>
            <a:r>
              <a:rPr sz="1200" b="1" i="0" u="none" dirty="0">
                <a:solidFill>
                  <a:srgbClr val="FF0000"/>
                </a:solidFill>
                <a:latin typeface="Arial"/>
                <a:ea typeface="Arial"/>
                <a:cs typeface="Arial"/>
              </a:rPr>
              <a:t> </a:t>
            </a:r>
            <a:r>
              <a:rPr sz="1200" b="0" i="0" u="none" dirty="0" err="1">
                <a:solidFill>
                  <a:srgbClr val="FF0000"/>
                </a:solidFill>
                <a:latin typeface="Arial"/>
                <a:ea typeface="Arial"/>
                <a:cs typeface="Arial"/>
              </a:rPr>
              <a:t>une</a:t>
            </a:r>
            <a:r>
              <a:rPr sz="1200" b="0" i="0" u="none" dirty="0">
                <a:solidFill>
                  <a:srgbClr val="FF0000"/>
                </a:solidFill>
                <a:latin typeface="Arial"/>
                <a:ea typeface="Arial"/>
                <a:cs typeface="Arial"/>
              </a:rPr>
              <a:t> action, </a:t>
            </a:r>
            <a:r>
              <a:rPr sz="1200" b="1" i="0" u="none" dirty="0">
                <a:solidFill>
                  <a:srgbClr val="FF0000"/>
                </a:solidFill>
                <a:latin typeface="Arial"/>
                <a:ea typeface="Arial"/>
                <a:cs typeface="Arial"/>
              </a:rPr>
              <a:t>un engagement sur le long </a:t>
            </a:r>
            <a:r>
              <a:rPr sz="1200" b="1" i="0" u="none" dirty="0" err="1">
                <a:solidFill>
                  <a:srgbClr val="FF0000"/>
                </a:solidFill>
                <a:latin typeface="Arial"/>
                <a:ea typeface="Arial"/>
                <a:cs typeface="Arial"/>
              </a:rPr>
              <a:t>terme</a:t>
            </a:r>
            <a:r>
              <a:rPr sz="1200" b="1" i="0" u="none" dirty="0">
                <a:solidFill>
                  <a:srgbClr val="FF0000"/>
                </a:solidFill>
                <a:latin typeface="Arial"/>
                <a:ea typeface="Arial"/>
                <a:cs typeface="Arial"/>
              </a:rPr>
              <a:t>  </a:t>
            </a:r>
            <a:r>
              <a:rPr sz="1200" b="0" i="0" u="none" dirty="0">
                <a:solidFill>
                  <a:srgbClr val="FF0000"/>
                </a:solidFill>
                <a:latin typeface="Arial"/>
                <a:ea typeface="Arial"/>
                <a:cs typeface="Arial"/>
              </a:rPr>
              <a:t>: </a:t>
            </a:r>
            <a:r>
              <a:rPr sz="1200" b="0" i="0" u="none" dirty="0" err="1">
                <a:solidFill>
                  <a:srgbClr val="FF0000"/>
                </a:solidFill>
                <a:latin typeface="Liberation Sans"/>
                <a:ea typeface="Liberation Sans"/>
                <a:cs typeface="Liberation Sans"/>
              </a:rPr>
              <a:t>essentielle</a:t>
            </a:r>
            <a:r>
              <a:rPr sz="1200" b="0" i="0" u="none" dirty="0">
                <a:solidFill>
                  <a:srgbClr val="FF0000"/>
                </a:solidFill>
                <a:latin typeface="Liberation Sans"/>
                <a:ea typeface="Liberation Sans"/>
                <a:cs typeface="Liberation Sans"/>
              </a:rPr>
              <a:t> pour que </a:t>
            </a:r>
            <a:r>
              <a:rPr sz="1200" b="0" i="0" u="none" dirty="0" err="1">
                <a:solidFill>
                  <a:srgbClr val="FF0000"/>
                </a:solidFill>
                <a:latin typeface="Liberation Sans"/>
                <a:ea typeface="Liberation Sans"/>
                <a:cs typeface="Liberation Sans"/>
              </a:rPr>
              <a:t>l'élève</a:t>
            </a:r>
            <a:r>
              <a:rPr sz="1200" b="0" i="0" u="none" dirty="0">
                <a:solidFill>
                  <a:srgbClr val="FF0000"/>
                </a:solidFill>
                <a:latin typeface="Liberation Sans"/>
                <a:ea typeface="Liberation Sans"/>
                <a:cs typeface="Liberation Sans"/>
              </a:rPr>
              <a:t> entre dans la </a:t>
            </a:r>
            <a:r>
              <a:rPr sz="1200" b="0" i="0" u="none" dirty="0" err="1">
                <a:solidFill>
                  <a:srgbClr val="FF0000"/>
                </a:solidFill>
                <a:latin typeface="Liberation Sans"/>
                <a:ea typeface="Liberation Sans"/>
                <a:cs typeface="Liberation Sans"/>
              </a:rPr>
              <a:t>tâche</a:t>
            </a:r>
            <a:r>
              <a:rPr sz="1200" b="0" i="0" u="none" dirty="0">
                <a:solidFill>
                  <a:srgbClr val="FF0000"/>
                </a:solidFill>
                <a:latin typeface="Liberation Sans"/>
                <a:ea typeface="Liberation Sans"/>
                <a:cs typeface="Liberation Sans"/>
              </a:rPr>
              <a:t> </a:t>
            </a:r>
            <a:r>
              <a:rPr sz="1200" b="0" i="0" u="none" dirty="0" err="1">
                <a:solidFill>
                  <a:srgbClr val="FF0000"/>
                </a:solidFill>
                <a:latin typeface="Liberation Sans"/>
                <a:ea typeface="Liberation Sans"/>
                <a:cs typeface="Liberation Sans"/>
              </a:rPr>
              <a:t>mais</a:t>
            </a:r>
            <a:r>
              <a:rPr sz="1200" b="0" i="0" u="none" dirty="0">
                <a:solidFill>
                  <a:srgbClr val="FF0000"/>
                </a:solidFill>
                <a:latin typeface="Liberation Sans"/>
                <a:ea typeface="Liberation Sans"/>
                <a:cs typeface="Liberation Sans"/>
              </a:rPr>
              <a:t> </a:t>
            </a:r>
            <a:r>
              <a:rPr sz="1200" b="0" i="0" u="none" dirty="0" err="1">
                <a:solidFill>
                  <a:srgbClr val="FF0000"/>
                </a:solidFill>
                <a:latin typeface="Liberation Sans"/>
                <a:ea typeface="Liberation Sans"/>
                <a:cs typeface="Liberation Sans"/>
              </a:rPr>
              <a:t>aussi</a:t>
            </a:r>
            <a:r>
              <a:rPr sz="1200" b="0" i="0" u="none" dirty="0">
                <a:solidFill>
                  <a:srgbClr val="FF0000"/>
                </a:solidFill>
                <a:latin typeface="Liberation Sans"/>
                <a:ea typeface="Liberation Sans"/>
                <a:cs typeface="Liberation Sans"/>
              </a:rPr>
              <a:t> pour </a:t>
            </a:r>
            <a:r>
              <a:rPr sz="1200" b="0" i="0" u="none" dirty="0" err="1">
                <a:solidFill>
                  <a:srgbClr val="FF0000"/>
                </a:solidFill>
                <a:latin typeface="Liberation Sans"/>
                <a:ea typeface="Liberation Sans"/>
                <a:cs typeface="Liberation Sans"/>
              </a:rPr>
              <a:t>qu'il</a:t>
            </a:r>
            <a:r>
              <a:rPr sz="1200" b="0" i="0" u="none" dirty="0">
                <a:solidFill>
                  <a:srgbClr val="FF0000"/>
                </a:solidFill>
                <a:latin typeface="Liberation Sans"/>
                <a:ea typeface="Liberation Sans"/>
                <a:cs typeface="Liberation Sans"/>
              </a:rPr>
              <a:t> </a:t>
            </a:r>
            <a:r>
              <a:rPr sz="1200" b="0" i="0" u="none" dirty="0" err="1">
                <a:solidFill>
                  <a:srgbClr val="FF0000"/>
                </a:solidFill>
                <a:latin typeface="Liberation Sans"/>
                <a:ea typeface="Liberation Sans"/>
                <a:cs typeface="Liberation Sans"/>
              </a:rPr>
              <a:t>maintienne</a:t>
            </a:r>
            <a:r>
              <a:rPr sz="1200" b="0" i="0" u="none" dirty="0">
                <a:solidFill>
                  <a:srgbClr val="FF0000"/>
                </a:solidFill>
                <a:latin typeface="Liberation Sans"/>
                <a:ea typeface="Liberation Sans"/>
                <a:cs typeface="Liberation Sans"/>
              </a:rPr>
              <a:t> son engagement dans la durée </a:t>
            </a:r>
            <a:r>
              <a:rPr sz="1200" b="0" i="0" u="none" dirty="0" err="1">
                <a:solidFill>
                  <a:srgbClr val="FF0000"/>
                </a:solidFill>
                <a:latin typeface="Liberation Sans"/>
                <a:ea typeface="Liberation Sans"/>
                <a:cs typeface="Liberation Sans"/>
              </a:rPr>
              <a:t>afin</a:t>
            </a:r>
            <a:r>
              <a:rPr sz="1200" b="0" i="0" u="none" dirty="0">
                <a:solidFill>
                  <a:srgbClr val="FF0000"/>
                </a:solidFill>
                <a:latin typeface="Liberation Sans"/>
                <a:ea typeface="Liberation Sans"/>
                <a:cs typeface="Liberation Sans"/>
              </a:rPr>
              <a:t> </a:t>
            </a:r>
            <a:r>
              <a:rPr sz="1200" b="0" i="0" u="none" dirty="0" err="1">
                <a:solidFill>
                  <a:srgbClr val="FF0000"/>
                </a:solidFill>
                <a:latin typeface="Liberation Sans"/>
                <a:ea typeface="Liberation Sans"/>
                <a:cs typeface="Liberation Sans"/>
              </a:rPr>
              <a:t>d'accomplir</a:t>
            </a:r>
            <a:r>
              <a:rPr sz="1200" b="0" i="0" u="none" dirty="0">
                <a:solidFill>
                  <a:srgbClr val="FF0000"/>
                </a:solidFill>
                <a:latin typeface="Liberation Sans"/>
                <a:ea typeface="Liberation Sans"/>
                <a:cs typeface="Liberation Sans"/>
              </a:rPr>
              <a:t> un </a:t>
            </a:r>
            <a:r>
              <a:rPr sz="1200" b="0" i="0" u="none" dirty="0" err="1">
                <a:solidFill>
                  <a:srgbClr val="FF0000"/>
                </a:solidFill>
                <a:latin typeface="Liberation Sans"/>
                <a:ea typeface="Liberation Sans"/>
                <a:cs typeface="Liberation Sans"/>
              </a:rPr>
              <a:t>objectif</a:t>
            </a:r>
            <a:r>
              <a:rPr sz="1200" b="0" i="0" u="none" dirty="0">
                <a:solidFill>
                  <a:srgbClr val="FF0000"/>
                </a:solidFill>
                <a:latin typeface="Liberation Sans"/>
                <a:ea typeface="Liberation Sans"/>
                <a:cs typeface="Liberation Sans"/>
              </a:rPr>
              <a:t> </a:t>
            </a:r>
            <a:r>
              <a:rPr sz="1200" b="0" i="0" u="none" dirty="0" err="1">
                <a:solidFill>
                  <a:srgbClr val="FF0000"/>
                </a:solidFill>
                <a:latin typeface="Liberation Sans"/>
                <a:ea typeface="Liberation Sans"/>
                <a:cs typeface="Liberation Sans"/>
              </a:rPr>
              <a:t>pédagogique</a:t>
            </a:r>
            <a:r>
              <a:rPr sz="1200" b="0" i="0" u="none" dirty="0">
                <a:solidFill>
                  <a:srgbClr val="FF0000"/>
                </a:solidFill>
                <a:latin typeface="Liberation Sans"/>
                <a:ea typeface="Liberation Sans"/>
                <a:cs typeface="Liberation Sans"/>
              </a:rPr>
              <a:t>.</a:t>
            </a:r>
            <a:endParaRPr sz="1200" b="0" dirty="0">
              <a:solidFill>
                <a:srgbClr val="FF0000"/>
              </a:solidFill>
            </a:endParaRPr>
          </a:p>
          <a:p>
            <a:pPr marL="0" lvl="0" indent="0" algn="l">
              <a:lnSpc>
                <a:spcPct val="114999"/>
              </a:lnSpc>
              <a:spcBef>
                <a:spcPts val="0"/>
              </a:spcBef>
              <a:spcAft>
                <a:spcPts val="0"/>
              </a:spcAft>
              <a:buNone/>
              <a:defRPr/>
            </a:pPr>
            <a:r>
              <a:rPr lang="fr" sz="1200" dirty="0"/>
              <a:t>Pour concevoir des séquences d’enseignements motivantes : besoin de savoir comment fonctionne la motivation, quels sont les leviers que l’on peut activer pour susciter une motivation de qualité</a:t>
            </a:r>
            <a:endParaRPr sz="1200" dirty="0"/>
          </a:p>
          <a:p>
            <a:pPr marL="0" lvl="0" indent="0" algn="l">
              <a:lnSpc>
                <a:spcPct val="114999"/>
              </a:lnSpc>
              <a:spcBef>
                <a:spcPts val="0"/>
              </a:spcBef>
              <a:spcAft>
                <a:spcPts val="0"/>
              </a:spcAft>
              <a:buNone/>
              <a:defRPr/>
            </a:pPr>
            <a:r>
              <a:rPr lang="fr" sz="1200" b="1" dirty="0"/>
              <a:t>Selon la théorie de l’autodétermination (TAD</a:t>
            </a:r>
            <a:r>
              <a:rPr lang="fr" sz="1200" dirty="0"/>
              <a:t>)</a:t>
            </a:r>
            <a:r>
              <a:rPr lang="fr" sz="1200" b="1" dirty="0"/>
              <a:t>, les êtres humains ont naturellement une motivation autodéterminée  tournée vers l’épanouissement de soi. </a:t>
            </a:r>
            <a:endParaRPr sz="1200" b="1" dirty="0"/>
          </a:p>
          <a:p>
            <a:pPr marL="0" lvl="0" indent="0" algn="l">
              <a:lnSpc>
                <a:spcPct val="114999"/>
              </a:lnSpc>
              <a:spcBef>
                <a:spcPts val="0"/>
              </a:spcBef>
              <a:spcAft>
                <a:spcPts val="0"/>
              </a:spcAft>
              <a:buNone/>
              <a:defRPr/>
            </a:pPr>
            <a:r>
              <a:rPr lang="fr" sz="1200" b="1" dirty="0" err="1"/>
              <a:t>Cf</a:t>
            </a:r>
            <a:r>
              <a:rPr lang="fr" sz="1200" b="1" dirty="0"/>
              <a:t> enfants qui jouent avec la volonté de résoudre les </a:t>
            </a:r>
            <a:r>
              <a:rPr lang="fr" sz="1200" b="1" dirty="0" err="1"/>
              <a:t>pbs</a:t>
            </a:r>
            <a:r>
              <a:rPr lang="fr" sz="1200" b="1" dirty="0"/>
              <a:t> dans leurs jeux, envie d’apprendre.  Or aussi apathie visible de nos élèves, adolescents :Importance alors de la notion de défi pour faire naître la motivation chez les élèves (Rolland Viau)</a:t>
            </a:r>
            <a:endParaRPr sz="1200" b="1" dirty="0"/>
          </a:p>
          <a:p>
            <a:pPr marL="0" lvl="0" indent="0" algn="l">
              <a:lnSpc>
                <a:spcPct val="114999"/>
              </a:lnSpc>
              <a:spcBef>
                <a:spcPts val="0"/>
              </a:spcBef>
              <a:spcAft>
                <a:spcPts val="0"/>
              </a:spcAft>
              <a:buNone/>
              <a:defRPr/>
            </a:pPr>
            <a:r>
              <a:rPr lang="fr" sz="1200" dirty="0"/>
              <a:t>Pour expliquer cette nature contrastée de la motivation humaine, </a:t>
            </a:r>
            <a:r>
              <a:rPr lang="fr" sz="1200" b="1" dirty="0"/>
              <a:t>la TAD précise que cette motivation autodéterminée naturelle à s’engager pour apprendre et se développer n’est qu’une potentialité qui nécessite des conditions environnementales particulières pour se manifester. Ces conditions environnementales renvoient à la satisfaction de trois besoins psychologiques fondamentaux</a:t>
            </a:r>
            <a:r>
              <a:rPr lang="fr" sz="1200" dirty="0"/>
              <a:t>. </a:t>
            </a:r>
            <a:endParaRPr sz="1200" dirty="0"/>
          </a:p>
          <a:p>
            <a:pPr marL="457200" lvl="0" indent="-304800" algn="just">
              <a:lnSpc>
                <a:spcPct val="114999"/>
              </a:lnSpc>
              <a:spcBef>
                <a:spcPts val="0"/>
              </a:spcBef>
              <a:spcAft>
                <a:spcPts val="0"/>
              </a:spcAft>
              <a:buClr>
                <a:srgbClr val="222222"/>
              </a:buClr>
              <a:buSzPts val="1200"/>
              <a:buFont typeface="Roboto"/>
              <a:buChar char="●"/>
              <a:defRPr/>
            </a:pPr>
            <a:r>
              <a:rPr lang="fr" b="1" dirty="0">
                <a:solidFill>
                  <a:srgbClr val="FF0000"/>
                </a:solidFill>
                <a:highlight>
                  <a:srgbClr val="FFFFFF"/>
                </a:highlight>
              </a:rPr>
              <a:t>le besoin de compétence</a:t>
            </a:r>
            <a:r>
              <a:rPr lang="fr" dirty="0">
                <a:highlight>
                  <a:srgbClr val="FFFFFF"/>
                </a:highlight>
              </a:rPr>
              <a:t> qui traduit ce que l'on ressent lorsqu'on agit efficacement avec son environnement en contrôlant les éléments qui amènent à la réussite de la tâche et en mobilisant pleinement ses capacités ; (</a:t>
            </a:r>
            <a:r>
              <a:rPr lang="fr" dirty="0"/>
              <a:t>sentir qu’on réussit dans ce qu’on entreprend =&gt; mettre en avant les progrès réalisés, ce qui a été appris ou maîtrisé. Se focaliser, en cas d’échec, sur les progrès si minimes soient –ils, sur les solutions et moyens de les mettre en œuvre pour progresser en mettant accent sur les efforts demandés)</a:t>
            </a:r>
          </a:p>
          <a:p>
            <a:pPr marL="457200" lvl="0" indent="-304799" algn="just">
              <a:lnSpc>
                <a:spcPct val="114999"/>
              </a:lnSpc>
              <a:spcBef>
                <a:spcPts val="0"/>
              </a:spcBef>
              <a:spcAft>
                <a:spcPts val="0"/>
              </a:spcAft>
              <a:buClr>
                <a:srgbClr val="222222"/>
              </a:buClr>
              <a:buSzPts val="1200"/>
              <a:buFont typeface="Roboto"/>
              <a:buChar char="●"/>
              <a:defRPr/>
            </a:pPr>
            <a:r>
              <a:rPr lang="fr" dirty="0"/>
              <a:t>= </a:t>
            </a:r>
            <a:r>
              <a:rPr sz="1200" b="0" i="0" u="sng" dirty="0">
                <a:solidFill>
                  <a:srgbClr val="FF0084"/>
                </a:solidFill>
                <a:latin typeface="Arial"/>
                <a:ea typeface="Arial"/>
                <a:cs typeface="Arial"/>
              </a:rPr>
              <a:t>Ce </a:t>
            </a:r>
            <a:r>
              <a:rPr sz="1200" b="0" i="0" u="sng" dirty="0" err="1">
                <a:solidFill>
                  <a:srgbClr val="FF0084"/>
                </a:solidFill>
                <a:latin typeface="Arial"/>
                <a:ea typeface="Arial"/>
                <a:cs typeface="Arial"/>
              </a:rPr>
              <a:t>besoin</a:t>
            </a:r>
            <a:r>
              <a:rPr sz="1200" b="0" i="0" u="sng" dirty="0">
                <a:solidFill>
                  <a:srgbClr val="FF0084"/>
                </a:solidFill>
                <a:latin typeface="Arial"/>
                <a:ea typeface="Arial"/>
                <a:cs typeface="Arial"/>
              </a:rPr>
              <a:t> on le </a:t>
            </a:r>
            <a:r>
              <a:rPr sz="1200" b="0" i="0" u="sng" dirty="0" err="1">
                <a:solidFill>
                  <a:srgbClr val="FF0084"/>
                </a:solidFill>
                <a:latin typeface="Arial"/>
                <a:ea typeface="Arial"/>
                <a:cs typeface="Arial"/>
              </a:rPr>
              <a:t>satisfait</a:t>
            </a:r>
            <a:r>
              <a:rPr sz="1200" b="0" i="0" u="sng" dirty="0">
                <a:solidFill>
                  <a:srgbClr val="FF0084"/>
                </a:solidFill>
                <a:latin typeface="Arial"/>
                <a:ea typeface="Arial"/>
                <a:cs typeface="Arial"/>
              </a:rPr>
              <a:t> </a:t>
            </a:r>
            <a:r>
              <a:rPr sz="1200" b="0" i="0" u="sng" dirty="0" err="1">
                <a:solidFill>
                  <a:srgbClr val="FF0084"/>
                </a:solidFill>
                <a:latin typeface="Arial"/>
                <a:ea typeface="Arial"/>
                <a:cs typeface="Arial"/>
              </a:rPr>
              <a:t>notamment</a:t>
            </a:r>
            <a:r>
              <a:rPr sz="1200" b="0" i="0" u="sng" dirty="0">
                <a:solidFill>
                  <a:srgbClr val="FF0084"/>
                </a:solidFill>
                <a:latin typeface="Arial"/>
                <a:ea typeface="Arial"/>
                <a:cs typeface="Arial"/>
              </a:rPr>
              <a:t> avec des feedbacks en tant </a:t>
            </a:r>
            <a:r>
              <a:rPr sz="1200" b="0" i="0" u="sng" dirty="0" err="1">
                <a:solidFill>
                  <a:srgbClr val="FF0084"/>
                </a:solidFill>
                <a:latin typeface="Arial"/>
                <a:ea typeface="Arial"/>
                <a:cs typeface="Arial"/>
              </a:rPr>
              <a:t>qu’enseignants</a:t>
            </a:r>
            <a:r>
              <a:rPr sz="1200" b="0" i="0" u="sng" dirty="0">
                <a:solidFill>
                  <a:srgbClr val="FF0084"/>
                </a:solidFill>
                <a:latin typeface="Arial"/>
                <a:ea typeface="Arial"/>
                <a:cs typeface="Arial"/>
              </a:rPr>
              <a:t>. </a:t>
            </a:r>
            <a:r>
              <a:rPr sz="1200" b="0" i="0" u="sng" dirty="0" err="1">
                <a:solidFill>
                  <a:srgbClr val="FF0084"/>
                </a:solidFill>
                <a:latin typeface="Arial"/>
                <a:ea typeface="Arial"/>
                <a:cs typeface="Arial"/>
              </a:rPr>
              <a:t>Mais</a:t>
            </a:r>
            <a:r>
              <a:rPr sz="1200" b="0" i="0" u="sng" dirty="0">
                <a:solidFill>
                  <a:srgbClr val="FF0084"/>
                </a:solidFill>
                <a:latin typeface="Arial"/>
                <a:ea typeface="Arial"/>
                <a:cs typeface="Arial"/>
              </a:rPr>
              <a:t> </a:t>
            </a:r>
            <a:r>
              <a:rPr sz="1200" b="0" i="0" u="sng" dirty="0" err="1">
                <a:solidFill>
                  <a:srgbClr val="FF0084"/>
                </a:solidFill>
                <a:latin typeface="Arial"/>
                <a:ea typeface="Arial"/>
                <a:cs typeface="Arial"/>
              </a:rPr>
              <a:t>aussi</a:t>
            </a:r>
            <a:r>
              <a:rPr sz="1200" b="0" i="0" u="sng" dirty="0">
                <a:solidFill>
                  <a:srgbClr val="FF0084"/>
                </a:solidFill>
                <a:latin typeface="Arial"/>
                <a:ea typeface="Arial"/>
                <a:cs typeface="Arial"/>
              </a:rPr>
              <a:t> avec des jeux de </a:t>
            </a:r>
            <a:r>
              <a:rPr sz="1200" b="0" i="0" u="sng" dirty="0" err="1">
                <a:solidFill>
                  <a:srgbClr val="FF0084"/>
                </a:solidFill>
                <a:latin typeface="Arial"/>
                <a:ea typeface="Arial"/>
                <a:cs typeface="Arial"/>
              </a:rPr>
              <a:t>différents</a:t>
            </a:r>
            <a:r>
              <a:rPr sz="1200" b="0" i="0" u="sng" dirty="0">
                <a:solidFill>
                  <a:srgbClr val="FF0084"/>
                </a:solidFill>
                <a:latin typeface="Arial"/>
                <a:ea typeface="Arial"/>
                <a:cs typeface="Arial"/>
              </a:rPr>
              <a:t> </a:t>
            </a:r>
            <a:r>
              <a:rPr sz="1200" b="0" i="0" u="sng" dirty="0" err="1">
                <a:solidFill>
                  <a:srgbClr val="FF0084"/>
                </a:solidFill>
                <a:latin typeface="Arial"/>
                <a:ea typeface="Arial"/>
                <a:cs typeface="Arial"/>
              </a:rPr>
              <a:t>niveaux</a:t>
            </a:r>
            <a:r>
              <a:rPr sz="1200" b="0" i="0" u="sng" dirty="0">
                <a:solidFill>
                  <a:srgbClr val="FF0084"/>
                </a:solidFill>
                <a:latin typeface="Arial"/>
                <a:ea typeface="Arial"/>
                <a:cs typeface="Arial"/>
              </a:rPr>
              <a:t>, </a:t>
            </a:r>
            <a:r>
              <a:rPr sz="1200" b="0" i="0" u="sng" dirty="0" err="1">
                <a:solidFill>
                  <a:srgbClr val="FF0084"/>
                </a:solidFill>
                <a:latin typeface="Arial"/>
                <a:ea typeface="Arial"/>
                <a:cs typeface="Arial"/>
              </a:rPr>
              <a:t>donc</a:t>
            </a:r>
            <a:r>
              <a:rPr sz="1200" b="0" i="0" u="sng" dirty="0">
                <a:solidFill>
                  <a:srgbClr val="FF0084"/>
                </a:solidFill>
                <a:latin typeface="Arial"/>
                <a:ea typeface="Arial"/>
                <a:cs typeface="Arial"/>
              </a:rPr>
              <a:t> qui se </a:t>
            </a:r>
            <a:r>
              <a:rPr sz="1200" b="0" i="0" u="sng" dirty="0" err="1">
                <a:solidFill>
                  <a:srgbClr val="FF0084"/>
                </a:solidFill>
                <a:latin typeface="Arial"/>
                <a:ea typeface="Arial"/>
                <a:cs typeface="Arial"/>
              </a:rPr>
              <a:t>réussissent</a:t>
            </a:r>
            <a:r>
              <a:rPr sz="1200" b="0" i="0" u="sng" dirty="0">
                <a:solidFill>
                  <a:srgbClr val="FF0084"/>
                </a:solidFill>
                <a:latin typeface="Arial"/>
                <a:ea typeface="Arial"/>
                <a:cs typeface="Arial"/>
              </a:rPr>
              <a:t> </a:t>
            </a:r>
            <a:r>
              <a:rPr sz="1200" b="0" i="0" u="sng" dirty="0" err="1">
                <a:solidFill>
                  <a:srgbClr val="FF0084"/>
                </a:solidFill>
                <a:latin typeface="Arial"/>
                <a:ea typeface="Arial"/>
                <a:cs typeface="Arial"/>
              </a:rPr>
              <a:t>facilement</a:t>
            </a:r>
            <a:r>
              <a:rPr sz="1200" b="0" i="0" u="sng" dirty="0">
                <a:solidFill>
                  <a:srgbClr val="FF0084"/>
                </a:solidFill>
                <a:latin typeface="Arial"/>
                <a:ea typeface="Arial"/>
                <a:cs typeface="Arial"/>
              </a:rPr>
              <a:t>.</a:t>
            </a:r>
            <a:endParaRPr u="sng" dirty="0"/>
          </a:p>
          <a:p>
            <a:pPr marL="457200" lvl="0" indent="-304800" algn="just">
              <a:lnSpc>
                <a:spcPct val="114999"/>
              </a:lnSpc>
              <a:spcBef>
                <a:spcPts val="0"/>
              </a:spcBef>
              <a:spcAft>
                <a:spcPts val="0"/>
              </a:spcAft>
              <a:buClr>
                <a:srgbClr val="222222"/>
              </a:buClr>
              <a:buSzPts val="1200"/>
              <a:buFont typeface="Roboto"/>
              <a:buChar char="●"/>
              <a:defRPr/>
            </a:pPr>
            <a:r>
              <a:rPr lang="fr" b="1" dirty="0">
                <a:solidFill>
                  <a:srgbClr val="FF0000"/>
                </a:solidFill>
                <a:highlight>
                  <a:srgbClr val="FFFFFF"/>
                </a:highlight>
              </a:rPr>
              <a:t>le besoin d'autonomie</a:t>
            </a:r>
            <a:r>
              <a:rPr lang="fr" dirty="0">
                <a:highlight>
                  <a:srgbClr val="FFFFFF"/>
                </a:highlight>
              </a:rPr>
              <a:t> qui fait référence au fait de se sentir comme étant à l'origine de son propre comportement et de ses actions sans que s'exerce une contraire extérieure ou interne ;(</a:t>
            </a:r>
            <a:r>
              <a:rPr lang="fr" dirty="0"/>
              <a:t>se sentir être à l’origine de ses choix , ne pas être un pion qui doit seulement s’exécuter -&gt; privilégier le plaisir à faire, proposer des choix, donner du sens, des explications, donner contrôle décisionnel). </a:t>
            </a:r>
            <a:r>
              <a:rPr sz="1200" b="0" i="0" u="none" dirty="0">
                <a:solidFill>
                  <a:srgbClr val="FF0084"/>
                </a:solidFill>
                <a:latin typeface="Arial"/>
                <a:ea typeface="Arial"/>
                <a:cs typeface="Arial"/>
              </a:rPr>
              <a:t>Un </a:t>
            </a:r>
            <a:r>
              <a:rPr sz="1200" b="0" i="0" u="none" dirty="0" err="1">
                <a:solidFill>
                  <a:srgbClr val="FF0084"/>
                </a:solidFill>
                <a:latin typeface="Arial"/>
                <a:ea typeface="Arial"/>
                <a:cs typeface="Arial"/>
              </a:rPr>
              <a:t>besoin</a:t>
            </a:r>
            <a:r>
              <a:rPr sz="1200" b="0" i="0" u="none" dirty="0">
                <a:solidFill>
                  <a:srgbClr val="FF0084"/>
                </a:solidFill>
                <a:latin typeface="Arial"/>
                <a:ea typeface="Arial"/>
                <a:cs typeface="Arial"/>
              </a:rPr>
              <a:t> que </a:t>
            </a:r>
            <a:r>
              <a:rPr sz="1200" b="0" i="0" u="none" dirty="0" err="1">
                <a:solidFill>
                  <a:srgbClr val="FF0084"/>
                </a:solidFill>
                <a:latin typeface="Arial"/>
                <a:ea typeface="Arial"/>
                <a:cs typeface="Arial"/>
              </a:rPr>
              <a:t>l’on</a:t>
            </a:r>
            <a:r>
              <a:rPr sz="1200" b="0" i="0" u="none" dirty="0">
                <a:solidFill>
                  <a:srgbClr val="FF0084"/>
                </a:solidFill>
                <a:latin typeface="Arial"/>
                <a:ea typeface="Arial"/>
                <a:cs typeface="Arial"/>
              </a:rPr>
              <a:t> </a:t>
            </a:r>
            <a:r>
              <a:rPr sz="1200" b="0" i="0" u="none" dirty="0" err="1">
                <a:solidFill>
                  <a:srgbClr val="FF0084"/>
                </a:solidFill>
                <a:latin typeface="Arial"/>
                <a:ea typeface="Arial"/>
                <a:cs typeface="Arial"/>
              </a:rPr>
              <a:t>peut</a:t>
            </a:r>
            <a:r>
              <a:rPr sz="1200" b="0" i="0" u="none" dirty="0">
                <a:solidFill>
                  <a:srgbClr val="FF0084"/>
                </a:solidFill>
                <a:latin typeface="Arial"/>
                <a:ea typeface="Arial"/>
                <a:cs typeface="Arial"/>
              </a:rPr>
              <a:t> </a:t>
            </a:r>
            <a:r>
              <a:rPr sz="1200" b="0" i="0" u="none" dirty="0" err="1">
                <a:solidFill>
                  <a:srgbClr val="FF0084"/>
                </a:solidFill>
                <a:latin typeface="Arial"/>
                <a:ea typeface="Arial"/>
                <a:cs typeface="Arial"/>
              </a:rPr>
              <a:t>satisfaire</a:t>
            </a:r>
            <a:r>
              <a:rPr sz="1200" b="0" i="0" u="none" dirty="0">
                <a:solidFill>
                  <a:srgbClr val="FF0084"/>
                </a:solidFill>
                <a:latin typeface="Arial"/>
                <a:ea typeface="Arial"/>
                <a:cs typeface="Arial"/>
              </a:rPr>
              <a:t> en </a:t>
            </a:r>
            <a:r>
              <a:rPr sz="1200" b="0" i="0" u="none" dirty="0" err="1">
                <a:solidFill>
                  <a:srgbClr val="FF0084"/>
                </a:solidFill>
                <a:latin typeface="Arial"/>
                <a:ea typeface="Arial"/>
                <a:cs typeface="Arial"/>
              </a:rPr>
              <a:t>laissant</a:t>
            </a:r>
            <a:r>
              <a:rPr sz="1200" b="0" i="0" u="none" dirty="0">
                <a:solidFill>
                  <a:srgbClr val="FF0084"/>
                </a:solidFill>
                <a:latin typeface="Arial"/>
                <a:ea typeface="Arial"/>
                <a:cs typeface="Arial"/>
              </a:rPr>
              <a:t> le </a:t>
            </a:r>
            <a:r>
              <a:rPr sz="1200" b="0" i="0" u="none" dirty="0" err="1">
                <a:solidFill>
                  <a:srgbClr val="FF0084"/>
                </a:solidFill>
                <a:latin typeface="Arial"/>
                <a:ea typeface="Arial"/>
                <a:cs typeface="Arial"/>
              </a:rPr>
              <a:t>choix</a:t>
            </a:r>
            <a:r>
              <a:rPr sz="1200" b="0" i="0" u="none" dirty="0">
                <a:solidFill>
                  <a:srgbClr val="FF0084"/>
                </a:solidFill>
                <a:latin typeface="Arial"/>
                <a:ea typeface="Arial"/>
                <a:cs typeface="Arial"/>
              </a:rPr>
              <a:t> de </a:t>
            </a:r>
            <a:r>
              <a:rPr sz="1200" b="0" i="0" u="none" dirty="0" err="1">
                <a:solidFill>
                  <a:srgbClr val="FF0084"/>
                </a:solidFill>
                <a:latin typeface="Arial"/>
                <a:ea typeface="Arial"/>
                <a:cs typeface="Arial"/>
              </a:rPr>
              <a:t>l’activité</a:t>
            </a:r>
            <a:r>
              <a:rPr sz="1200" b="0" i="0" u="none" dirty="0">
                <a:solidFill>
                  <a:srgbClr val="FF0084"/>
                </a:solidFill>
                <a:latin typeface="Arial"/>
                <a:ea typeface="Arial"/>
                <a:cs typeface="Arial"/>
              </a:rPr>
              <a:t> par ex, </a:t>
            </a:r>
            <a:r>
              <a:rPr sz="1200" b="0" i="0" u="none" dirty="0" err="1">
                <a:solidFill>
                  <a:srgbClr val="FF0084"/>
                </a:solidFill>
                <a:latin typeface="Arial"/>
                <a:ea typeface="Arial"/>
                <a:cs typeface="Arial"/>
              </a:rPr>
              <a:t>ou</a:t>
            </a:r>
            <a:r>
              <a:rPr sz="1200" b="0" i="0" u="none" dirty="0">
                <a:solidFill>
                  <a:srgbClr val="FF0084"/>
                </a:solidFill>
                <a:latin typeface="Arial"/>
                <a:ea typeface="Arial"/>
                <a:cs typeface="Arial"/>
              </a:rPr>
              <a:t> le </a:t>
            </a:r>
            <a:r>
              <a:rPr sz="1200" b="0" i="0" u="none" dirty="0" err="1">
                <a:solidFill>
                  <a:srgbClr val="FF0084"/>
                </a:solidFill>
                <a:latin typeface="Arial"/>
                <a:ea typeface="Arial"/>
                <a:cs typeface="Arial"/>
              </a:rPr>
              <a:t>choix</a:t>
            </a:r>
            <a:r>
              <a:rPr sz="1200" b="0" i="0" u="none" dirty="0">
                <a:solidFill>
                  <a:srgbClr val="FF0084"/>
                </a:solidFill>
                <a:latin typeface="Arial"/>
                <a:ea typeface="Arial"/>
                <a:cs typeface="Arial"/>
              </a:rPr>
              <a:t> du format de </a:t>
            </a:r>
            <a:r>
              <a:rPr sz="1200" b="0" i="0" u="none" dirty="0" err="1">
                <a:solidFill>
                  <a:srgbClr val="FF0084"/>
                </a:solidFill>
                <a:latin typeface="Arial"/>
                <a:ea typeface="Arial"/>
                <a:cs typeface="Arial"/>
              </a:rPr>
              <a:t>rendu</a:t>
            </a:r>
            <a:r>
              <a:rPr sz="1200" b="0" i="0" u="none" dirty="0">
                <a:solidFill>
                  <a:srgbClr val="FF0084"/>
                </a:solidFill>
                <a:latin typeface="Arial"/>
                <a:ea typeface="Arial"/>
                <a:cs typeface="Arial"/>
              </a:rPr>
              <a:t> du travail </a:t>
            </a:r>
            <a:r>
              <a:rPr sz="1200" b="0" i="0" u="none" dirty="0" err="1">
                <a:solidFill>
                  <a:srgbClr val="FF0084"/>
                </a:solidFill>
                <a:latin typeface="Arial"/>
                <a:ea typeface="Arial"/>
                <a:cs typeface="Arial"/>
              </a:rPr>
              <a:t>demandé</a:t>
            </a:r>
            <a:r>
              <a:rPr sz="1200" b="0" i="0" u="none" dirty="0">
                <a:solidFill>
                  <a:srgbClr val="FF0084"/>
                </a:solidFill>
                <a:latin typeface="Arial"/>
                <a:ea typeface="Arial"/>
                <a:cs typeface="Arial"/>
              </a:rPr>
              <a:t>, </a:t>
            </a:r>
            <a:r>
              <a:rPr sz="1200" b="0" i="0" u="none" dirty="0" err="1">
                <a:solidFill>
                  <a:srgbClr val="FF0084"/>
                </a:solidFill>
                <a:latin typeface="Arial"/>
                <a:ea typeface="Arial"/>
                <a:cs typeface="Arial"/>
              </a:rPr>
              <a:t>ou</a:t>
            </a:r>
            <a:r>
              <a:rPr sz="1200" b="0" i="0" u="none" dirty="0">
                <a:solidFill>
                  <a:srgbClr val="FF0084"/>
                </a:solidFill>
                <a:latin typeface="Arial"/>
                <a:ea typeface="Arial"/>
                <a:cs typeface="Arial"/>
              </a:rPr>
              <a:t> le </a:t>
            </a:r>
            <a:r>
              <a:rPr sz="1200" b="0" i="0" u="none" dirty="0" err="1">
                <a:solidFill>
                  <a:srgbClr val="FF0084"/>
                </a:solidFill>
                <a:latin typeface="Arial"/>
                <a:ea typeface="Arial"/>
                <a:cs typeface="Arial"/>
              </a:rPr>
              <a:t>choix</a:t>
            </a:r>
            <a:r>
              <a:rPr sz="1200" b="0" i="0" u="none" dirty="0">
                <a:solidFill>
                  <a:srgbClr val="FF0084"/>
                </a:solidFill>
                <a:latin typeface="Arial"/>
                <a:ea typeface="Arial"/>
                <a:cs typeface="Arial"/>
              </a:rPr>
              <a:t> de </a:t>
            </a:r>
            <a:r>
              <a:rPr sz="1200" b="0" i="0" u="none" dirty="0" err="1">
                <a:solidFill>
                  <a:srgbClr val="FF0084"/>
                </a:solidFill>
                <a:latin typeface="Arial"/>
                <a:ea typeface="Arial"/>
                <a:cs typeface="Arial"/>
              </a:rPr>
              <a:t>l’organisation</a:t>
            </a:r>
            <a:r>
              <a:rPr sz="1200" b="0" i="0" u="none" dirty="0">
                <a:solidFill>
                  <a:srgbClr val="FF0084"/>
                </a:solidFill>
                <a:latin typeface="Arial"/>
                <a:ea typeface="Arial"/>
                <a:cs typeface="Arial"/>
              </a:rPr>
              <a:t> pour </a:t>
            </a:r>
            <a:r>
              <a:rPr sz="1200" b="0" i="0" u="none" dirty="0" err="1">
                <a:solidFill>
                  <a:srgbClr val="FF0084"/>
                </a:solidFill>
                <a:latin typeface="Arial"/>
                <a:ea typeface="Arial"/>
                <a:cs typeface="Arial"/>
              </a:rPr>
              <a:t>parvenir</a:t>
            </a:r>
            <a:r>
              <a:rPr sz="1200" b="0" i="0" u="none" dirty="0">
                <a:solidFill>
                  <a:srgbClr val="FF0084"/>
                </a:solidFill>
                <a:latin typeface="Arial"/>
                <a:ea typeface="Arial"/>
                <a:cs typeface="Arial"/>
              </a:rPr>
              <a:t> au </a:t>
            </a:r>
            <a:r>
              <a:rPr sz="1200" b="0" i="0" u="none" dirty="0" err="1">
                <a:solidFill>
                  <a:srgbClr val="FF0084"/>
                </a:solidFill>
                <a:latin typeface="Arial"/>
                <a:ea typeface="Arial"/>
                <a:cs typeface="Arial"/>
              </a:rPr>
              <a:t>résultat</a:t>
            </a:r>
            <a:r>
              <a:rPr sz="1200" b="0" i="0" u="none" dirty="0">
                <a:solidFill>
                  <a:srgbClr val="FF0084"/>
                </a:solidFill>
                <a:latin typeface="Arial"/>
                <a:ea typeface="Arial"/>
                <a:cs typeface="Arial"/>
              </a:rPr>
              <a:t> </a:t>
            </a:r>
            <a:r>
              <a:rPr sz="1200" b="0" i="0" u="none" dirty="0" err="1">
                <a:solidFill>
                  <a:srgbClr val="FF0084"/>
                </a:solidFill>
                <a:latin typeface="Arial"/>
                <a:ea typeface="Arial"/>
                <a:cs typeface="Arial"/>
              </a:rPr>
              <a:t>demandé</a:t>
            </a:r>
            <a:r>
              <a:rPr sz="1200" b="0" i="0" u="none" dirty="0">
                <a:solidFill>
                  <a:srgbClr val="FF0084"/>
                </a:solidFill>
                <a:latin typeface="Arial"/>
                <a:ea typeface="Arial"/>
                <a:cs typeface="Arial"/>
              </a:rPr>
              <a:t>. </a:t>
            </a:r>
            <a:r>
              <a:rPr sz="1200" b="0" i="0" u="sng" dirty="0" err="1">
                <a:solidFill>
                  <a:srgbClr val="FF0084"/>
                </a:solidFill>
                <a:latin typeface="Arial"/>
                <a:ea typeface="Arial"/>
                <a:cs typeface="Arial"/>
              </a:rPr>
              <a:t>Ou</a:t>
            </a:r>
            <a:r>
              <a:rPr sz="1200" b="0" i="0" u="sng" dirty="0">
                <a:solidFill>
                  <a:srgbClr val="FF0084"/>
                </a:solidFill>
                <a:latin typeface="Arial"/>
                <a:ea typeface="Arial"/>
                <a:cs typeface="Arial"/>
              </a:rPr>
              <a:t> les </a:t>
            </a:r>
            <a:r>
              <a:rPr sz="1200" b="0" i="0" u="sng" dirty="0" err="1">
                <a:solidFill>
                  <a:srgbClr val="FF0084"/>
                </a:solidFill>
                <a:latin typeface="Arial"/>
                <a:ea typeface="Arial"/>
                <a:cs typeface="Arial"/>
              </a:rPr>
              <a:t>décisions</a:t>
            </a:r>
            <a:r>
              <a:rPr sz="1200" b="0" i="0" u="sng" dirty="0">
                <a:solidFill>
                  <a:srgbClr val="FF0084"/>
                </a:solidFill>
                <a:latin typeface="Arial"/>
                <a:ea typeface="Arial"/>
                <a:cs typeface="Arial"/>
              </a:rPr>
              <a:t>, les </a:t>
            </a:r>
            <a:r>
              <a:rPr sz="1200" b="0" i="0" u="sng" dirty="0" err="1">
                <a:solidFill>
                  <a:srgbClr val="FF0084"/>
                </a:solidFill>
                <a:latin typeface="Arial"/>
                <a:ea typeface="Arial"/>
                <a:cs typeface="Arial"/>
              </a:rPr>
              <a:t>choix</a:t>
            </a:r>
            <a:r>
              <a:rPr sz="1200" b="0" i="0" u="sng" dirty="0">
                <a:solidFill>
                  <a:srgbClr val="FF0084"/>
                </a:solidFill>
                <a:latin typeface="Arial"/>
                <a:ea typeface="Arial"/>
                <a:cs typeface="Arial"/>
              </a:rPr>
              <a:t> qui influent sur la </a:t>
            </a:r>
            <a:r>
              <a:rPr sz="1200" b="0" i="0" u="sng" dirty="0" err="1">
                <a:solidFill>
                  <a:srgbClr val="FF0084"/>
                </a:solidFill>
                <a:latin typeface="Arial"/>
                <a:ea typeface="Arial"/>
                <a:cs typeface="Arial"/>
              </a:rPr>
              <a:t>partie</a:t>
            </a:r>
            <a:r>
              <a:rPr sz="1200" b="0" i="0" u="sng" dirty="0">
                <a:solidFill>
                  <a:srgbClr val="FF0084"/>
                </a:solidFill>
                <a:latin typeface="Arial"/>
                <a:ea typeface="Arial"/>
                <a:cs typeface="Arial"/>
              </a:rPr>
              <a:t> dans les jeux par ex.</a:t>
            </a:r>
            <a:endParaRPr u="sng" dirty="0"/>
          </a:p>
          <a:p>
            <a:pPr marL="457200" lvl="0" indent="-304800" algn="just">
              <a:lnSpc>
                <a:spcPct val="114999"/>
              </a:lnSpc>
              <a:spcBef>
                <a:spcPts val="0"/>
              </a:spcBef>
              <a:spcAft>
                <a:spcPts val="0"/>
              </a:spcAft>
              <a:buClr>
                <a:srgbClr val="222222"/>
              </a:buClr>
              <a:buSzPts val="1200"/>
              <a:buFont typeface="Roboto"/>
              <a:buChar char="●"/>
              <a:defRPr/>
            </a:pPr>
            <a:r>
              <a:rPr lang="fr" b="1" dirty="0">
                <a:solidFill>
                  <a:srgbClr val="FF0000"/>
                </a:solidFill>
                <a:highlight>
                  <a:srgbClr val="FFFFFF"/>
                </a:highlight>
              </a:rPr>
              <a:t>le besoin d'affiliation (de proximité sociale)</a:t>
            </a:r>
            <a:r>
              <a:rPr lang="fr" dirty="0">
                <a:highlight>
                  <a:srgbClr val="FFFFFF"/>
                </a:highlight>
              </a:rPr>
              <a:t>, lié au sentiment d'unité, au fait de se sentir connecté aux autres, d'être attentif à autrui et en sens inverse de se sentir l'objet de son attention mais aussi de se sentir appartenir à un collectif. (</a:t>
            </a:r>
            <a:r>
              <a:rPr lang="fr" dirty="0"/>
              <a:t>Tendance à intérioriser valeurs et compétences de pers qui prennent soin d’eux =&gt; </a:t>
            </a:r>
            <a:r>
              <a:rPr lang="fr" dirty="0" err="1"/>
              <a:t>svt</a:t>
            </a:r>
            <a:r>
              <a:rPr lang="fr" dirty="0"/>
              <a:t> double peine : déception + culpabilisation de l’entourage et reproches. Faire preuve d’empathie, dédramatiser, compréhension pour déception, dialogue constructif). </a:t>
            </a:r>
            <a:r>
              <a:rPr sz="1200" b="0" i="0" u="none" dirty="0">
                <a:solidFill>
                  <a:srgbClr val="FF0084"/>
                </a:solidFill>
                <a:latin typeface="Arial"/>
                <a:ea typeface="Arial"/>
                <a:cs typeface="Arial"/>
              </a:rPr>
              <a:t>Ce </a:t>
            </a:r>
            <a:r>
              <a:rPr sz="1200" b="0" i="0" u="none" dirty="0" err="1">
                <a:solidFill>
                  <a:srgbClr val="FF0084"/>
                </a:solidFill>
                <a:latin typeface="Arial"/>
                <a:ea typeface="Arial"/>
                <a:cs typeface="Arial"/>
              </a:rPr>
              <a:t>besoin</a:t>
            </a:r>
            <a:r>
              <a:rPr sz="1200" b="0" i="0" u="none" dirty="0">
                <a:solidFill>
                  <a:srgbClr val="FF0084"/>
                </a:solidFill>
                <a:latin typeface="Arial"/>
                <a:ea typeface="Arial"/>
                <a:cs typeface="Arial"/>
              </a:rPr>
              <a:t> on le </a:t>
            </a:r>
            <a:r>
              <a:rPr sz="1200" b="0" i="0" u="none" dirty="0" err="1">
                <a:solidFill>
                  <a:srgbClr val="FF0084"/>
                </a:solidFill>
                <a:latin typeface="Arial"/>
                <a:ea typeface="Arial"/>
                <a:cs typeface="Arial"/>
              </a:rPr>
              <a:t>satisfait</a:t>
            </a:r>
            <a:r>
              <a:rPr sz="1200" b="0" i="0" u="none" dirty="0">
                <a:solidFill>
                  <a:srgbClr val="FF0084"/>
                </a:solidFill>
                <a:latin typeface="Arial"/>
                <a:ea typeface="Arial"/>
                <a:cs typeface="Arial"/>
              </a:rPr>
              <a:t> avec la collaboration, avec la </a:t>
            </a:r>
            <a:r>
              <a:rPr sz="1200" b="0" i="0" u="none" dirty="0" err="1">
                <a:solidFill>
                  <a:srgbClr val="FF0084"/>
                </a:solidFill>
                <a:latin typeface="Arial"/>
                <a:ea typeface="Arial"/>
                <a:cs typeface="Arial"/>
              </a:rPr>
              <a:t>personnalisation</a:t>
            </a:r>
            <a:r>
              <a:rPr sz="1200" b="0" i="0" u="none" dirty="0">
                <a:solidFill>
                  <a:srgbClr val="FF0084"/>
                </a:solidFill>
                <a:latin typeface="Arial"/>
                <a:ea typeface="Arial"/>
                <a:cs typeface="Arial"/>
              </a:rPr>
              <a:t> et pas </a:t>
            </a:r>
            <a:r>
              <a:rPr sz="1200" b="0" i="0" u="none" dirty="0" err="1">
                <a:solidFill>
                  <a:srgbClr val="FF0084"/>
                </a:solidFill>
                <a:latin typeface="Arial"/>
                <a:ea typeface="Arial"/>
                <a:cs typeface="Arial"/>
              </a:rPr>
              <a:t>l’individualisation</a:t>
            </a:r>
            <a:r>
              <a:rPr sz="1200" b="0" i="0" u="none" dirty="0">
                <a:solidFill>
                  <a:srgbClr val="FF0084"/>
                </a:solidFill>
                <a:latin typeface="Arial"/>
                <a:ea typeface="Arial"/>
                <a:cs typeface="Arial"/>
              </a:rPr>
              <a:t>. </a:t>
            </a:r>
            <a:r>
              <a:rPr sz="1200" b="0" i="0" u="sng" dirty="0" err="1">
                <a:solidFill>
                  <a:srgbClr val="FF0084"/>
                </a:solidFill>
                <a:latin typeface="Arial"/>
                <a:ea typeface="Arial"/>
                <a:cs typeface="Arial"/>
              </a:rPr>
              <a:t>Ou</a:t>
            </a:r>
            <a:r>
              <a:rPr sz="1200" b="0" i="0" u="sng" dirty="0">
                <a:solidFill>
                  <a:srgbClr val="FF0084"/>
                </a:solidFill>
                <a:latin typeface="Arial"/>
                <a:ea typeface="Arial"/>
                <a:cs typeface="Arial"/>
              </a:rPr>
              <a:t> les jeux de </a:t>
            </a:r>
            <a:r>
              <a:rPr sz="1200" b="0" i="0" u="sng" dirty="0" err="1">
                <a:solidFill>
                  <a:srgbClr val="FF0084"/>
                </a:solidFill>
                <a:latin typeface="Arial"/>
                <a:ea typeface="Arial"/>
                <a:cs typeface="Arial"/>
              </a:rPr>
              <a:t>groupe</a:t>
            </a:r>
            <a:r>
              <a:rPr sz="1200" b="0" i="0" u="sng" dirty="0">
                <a:solidFill>
                  <a:srgbClr val="FF0084"/>
                </a:solidFill>
                <a:latin typeface="Arial"/>
                <a:ea typeface="Arial"/>
                <a:cs typeface="Arial"/>
              </a:rPr>
              <a:t>.</a:t>
            </a:r>
            <a:endParaRPr u="sng" dirty="0"/>
          </a:p>
          <a:p>
            <a:pPr marL="0" lvl="0" indent="0" algn="just">
              <a:lnSpc>
                <a:spcPct val="114999"/>
              </a:lnSpc>
              <a:spcBef>
                <a:spcPts val="1100"/>
              </a:spcBef>
              <a:spcAft>
                <a:spcPts val="0"/>
              </a:spcAft>
              <a:buNone/>
              <a:defRPr/>
            </a:pPr>
            <a:r>
              <a:rPr lang="fr" sz="1200" dirty="0">
                <a:solidFill>
                  <a:srgbClr val="222222"/>
                </a:solidFill>
                <a:latin typeface="Roboto"/>
                <a:ea typeface="Roboto"/>
                <a:cs typeface="Roboto"/>
              </a:rPr>
              <a:t>Selon cette théorie, afin de favoriser la motivation et l'engagement de l'élève et de l'inciter à persévérer, il convient donc de créer et de mettre en place des situations de travail qui favorisent l'autonomie et soutiennent les sentiments de compétence et d'appartenance sociale pour susciter chez l'élève une motivation autodéterminée l'amenant à s'engager dans les activités scolaires de manière spontanée et par choix.</a:t>
            </a:r>
          </a:p>
          <a:p>
            <a:pPr marL="0" lvl="0" indent="0" algn="just">
              <a:lnSpc>
                <a:spcPct val="114999"/>
              </a:lnSpc>
              <a:spcBef>
                <a:spcPts val="1099"/>
              </a:spcBef>
              <a:spcAft>
                <a:spcPts val="0"/>
              </a:spcAft>
              <a:buNone/>
              <a:defRPr/>
            </a:pPr>
            <a:r>
              <a:rPr lang="fr" sz="1200" b="1" dirty="0">
                <a:solidFill>
                  <a:srgbClr val="FF0000"/>
                </a:solidFill>
                <a:latin typeface="Roboto"/>
                <a:ea typeface="Roboto"/>
                <a:cs typeface="Roboto"/>
              </a:rPr>
              <a:t>Le jeu est une situation scolaire qui favorise l'épanouissement et le maintien de ces 3 besoins.</a:t>
            </a:r>
            <a:endParaRPr sz="1200" b="1" dirty="0">
              <a:solidFill>
                <a:srgbClr val="FF0000"/>
              </a:solidFill>
              <a:latin typeface="Roboto"/>
              <a:ea typeface="Roboto"/>
              <a:cs typeface="Roboto"/>
            </a:endParaRPr>
          </a:p>
          <a:p>
            <a:pPr marL="0" lvl="0" indent="0" algn="l">
              <a:lnSpc>
                <a:spcPct val="114999"/>
              </a:lnSpc>
              <a:spcBef>
                <a:spcPts val="1100"/>
              </a:spcBef>
              <a:spcAft>
                <a:spcPts val="0"/>
              </a:spcAft>
              <a:buNone/>
              <a:defRPr/>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184;g890298621e_0_145:notes"/>
          <p:cNvSpPr>
            <a:spLocks noGrp="1" noRot="1" noChangeAspect="1"/>
          </p:cNvSpPr>
          <p:nvPr>
            <p:ph type="sldImg" idx="2"/>
          </p:nvPr>
        </p:nvSpPr>
        <p:spPr bwMode="auto">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 name="Google Shape;185;g890298621e_0_145:notes"/>
          <p:cNvSpPr>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Clr>
                <a:srgbClr val="000000"/>
              </a:buClr>
              <a:buSzPts val="1400"/>
              <a:buFont typeface="Arial"/>
              <a:buNone/>
              <a:defRPr/>
            </a:pPr>
            <a:r>
              <a:rPr lang="fr" dirty="0">
                <a:highlight>
                  <a:srgbClr val="FFFFFF"/>
                </a:highlight>
              </a:rPr>
              <a:t>Enfin, il est aussi possible de tenir compte du profil de joueur des élèves afin de répondre au mieux à leurs besoins. </a:t>
            </a:r>
            <a:endParaRPr lang="fr" dirty="0"/>
          </a:p>
          <a:p>
            <a:pPr marL="0" lvl="0" indent="0" algn="l">
              <a:spcBef>
                <a:spcPts val="0"/>
              </a:spcBef>
              <a:spcAft>
                <a:spcPts val="0"/>
              </a:spcAft>
              <a:buClr>
                <a:srgbClr val="000000"/>
              </a:buClr>
              <a:buSzPts val="1400"/>
              <a:buFont typeface="Arial"/>
              <a:buNone/>
              <a:defRPr/>
            </a:pPr>
            <a:r>
              <a:rPr lang="fr" dirty="0">
                <a:highlight>
                  <a:srgbClr val="FFFFFF"/>
                </a:highlight>
              </a:rPr>
              <a:t>Richard </a:t>
            </a:r>
            <a:r>
              <a:rPr lang="fr" dirty="0" err="1">
                <a:highlight>
                  <a:srgbClr val="FFFFFF"/>
                </a:highlight>
              </a:rPr>
              <a:t>Bartle</a:t>
            </a:r>
            <a:r>
              <a:rPr lang="fr" dirty="0">
                <a:highlight>
                  <a:srgbClr val="FFFFFF"/>
                </a:highlight>
              </a:rPr>
              <a:t> a proposé </a:t>
            </a:r>
            <a:r>
              <a:rPr lang="fr" u="sng" dirty="0">
                <a:hlinkClick r:id="rId3" tooltip="http://mud.co.uk/richard/hcds.htm"/>
              </a:rPr>
              <a:t>un modèle de classification </a:t>
            </a:r>
            <a:r>
              <a:rPr lang="fr" dirty="0">
                <a:highlight>
                  <a:srgbClr val="FFFFFF"/>
                </a:highlight>
              </a:rPr>
              <a:t>en 1996 qui est basée sur le comportement adopté par le joueur dans le jeu, sa manière de jouer. La connaître permet de lui proposer une expérience de jeu la plus adaptée à son profil ou au contraire d'envisager des modalités qui correspondent au plus grand nombre d'utilisateurs. L'originalité de ce modèle est de ne pas classer les joueurs selon un seul profil mais de proposer une analyse sur 4 critères: le premier sur 100% et les trois autres ensemble, sur 100 % également. Un joueur peut donc avoir le profil suivant : 100% collectionneur, 50% combattant, 30% explorateur et 20% social.</a:t>
            </a:r>
            <a:endParaRPr dirty="0"/>
          </a:p>
          <a:p>
            <a:pPr marL="457200" lvl="0" indent="-349250" algn="l">
              <a:lnSpc>
                <a:spcPct val="114999"/>
              </a:lnSpc>
              <a:spcBef>
                <a:spcPts val="0"/>
              </a:spcBef>
              <a:spcAft>
                <a:spcPts val="0"/>
              </a:spcAft>
              <a:buClr>
                <a:srgbClr val="222222"/>
              </a:buClr>
              <a:buSzPts val="1900"/>
              <a:buFont typeface="Roboto"/>
              <a:buChar char="●"/>
              <a:defRPr/>
            </a:pPr>
            <a:r>
              <a:rPr lang="fr" dirty="0">
                <a:highlight>
                  <a:srgbClr val="FFFFFF"/>
                </a:highlight>
              </a:rPr>
              <a:t>le collectionneur veut terminer le jeu pour posséder tous les éléments (objets, trophées, avatar...), avoir fini tous les donjons, battu tous les boss dans tous les niveaux de difficulté... </a:t>
            </a:r>
            <a:endParaRPr dirty="0"/>
          </a:p>
          <a:p>
            <a:pPr marL="457200" lvl="0" indent="-349250" algn="l">
              <a:lnSpc>
                <a:spcPct val="114999"/>
              </a:lnSpc>
              <a:spcBef>
                <a:spcPts val="0"/>
              </a:spcBef>
              <a:spcAft>
                <a:spcPts val="0"/>
              </a:spcAft>
              <a:buClr>
                <a:srgbClr val="222222"/>
              </a:buClr>
              <a:buSzPts val="1900"/>
              <a:buFont typeface="Roboto"/>
              <a:buChar char="●"/>
              <a:defRPr/>
            </a:pPr>
            <a:r>
              <a:rPr lang="fr" dirty="0">
                <a:highlight>
                  <a:srgbClr val="FFFFFF"/>
                </a:highlight>
              </a:rPr>
              <a:t>le combattant (killer chez </a:t>
            </a:r>
            <a:r>
              <a:rPr lang="fr" dirty="0" err="1">
                <a:highlight>
                  <a:srgbClr val="FFFFFF"/>
                </a:highlight>
              </a:rPr>
              <a:t>Bartle</a:t>
            </a:r>
            <a:r>
              <a:rPr lang="fr" dirty="0">
                <a:highlight>
                  <a:srgbClr val="FFFFFF"/>
                </a:highlight>
              </a:rPr>
              <a:t>) a pour objectif de battre tous les autres joueurs et d'occuper les premières places des différents classements.</a:t>
            </a:r>
            <a:endParaRPr dirty="0"/>
          </a:p>
          <a:p>
            <a:pPr marL="457200" lvl="0" indent="-349250" algn="l">
              <a:lnSpc>
                <a:spcPct val="114999"/>
              </a:lnSpc>
              <a:spcBef>
                <a:spcPts val="0"/>
              </a:spcBef>
              <a:spcAft>
                <a:spcPts val="0"/>
              </a:spcAft>
              <a:buClr>
                <a:srgbClr val="222222"/>
              </a:buClr>
              <a:buSzPts val="1900"/>
              <a:buFont typeface="Roboto"/>
              <a:buChar char="●"/>
              <a:defRPr/>
            </a:pPr>
            <a:r>
              <a:rPr lang="fr" dirty="0">
                <a:highlight>
                  <a:srgbClr val="FFFFFF"/>
                </a:highlight>
              </a:rPr>
              <a:t>le joueur social recherche la coopération (participation dans des clans, des guildes, connaissance des joueurs vedettes et de leurs faits de jeux...) et fuit l'expérience de jeu solo.</a:t>
            </a:r>
            <a:endParaRPr dirty="0"/>
          </a:p>
          <a:p>
            <a:pPr marL="457200" lvl="0" indent="-349250" algn="l">
              <a:lnSpc>
                <a:spcPct val="114999"/>
              </a:lnSpc>
              <a:spcBef>
                <a:spcPts val="0"/>
              </a:spcBef>
              <a:spcAft>
                <a:spcPts val="0"/>
              </a:spcAft>
              <a:buClr>
                <a:srgbClr val="222222"/>
              </a:buClr>
              <a:buSzPts val="1900"/>
              <a:buFont typeface="Roboto"/>
              <a:buChar char="●"/>
              <a:defRPr/>
            </a:pPr>
            <a:r>
              <a:rPr lang="fr" dirty="0">
                <a:highlight>
                  <a:srgbClr val="FFFFFF"/>
                </a:highlight>
              </a:rPr>
              <a:t>l'explorateur veut tout connaître (exploration de tous les recoins de la carte...) et tout avoir expérimenté sur le jeu. Il s'intéresse à toutes les histoires de tous les personnages et maîtrise entièrement le scénario du jeu.</a:t>
            </a:r>
            <a:endParaRPr dirty="0"/>
          </a:p>
          <a:p>
            <a:pPr marL="0" lvl="0" indent="0" algn="l">
              <a:spcBef>
                <a:spcPts val="1100"/>
              </a:spcBef>
              <a:spcAft>
                <a:spcPts val="0"/>
              </a:spcAft>
              <a:buClr>
                <a:srgbClr val="000000"/>
              </a:buClr>
              <a:buSzPts val="1400"/>
              <a:buFont typeface="Arial"/>
              <a:buNone/>
              <a:defRPr/>
            </a:pPr>
            <a:endParaRPr dirty="0"/>
          </a:p>
          <a:p>
            <a:pPr marL="0" lvl="0" indent="0" algn="l">
              <a:spcBef>
                <a:spcPts val="0"/>
              </a:spcBef>
              <a:spcAft>
                <a:spcPts val="0"/>
              </a:spcAft>
              <a:buNone/>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rPr sz="1350" b="0" i="0" u="none">
                <a:solidFill>
                  <a:srgbClr val="000000"/>
                </a:solidFill>
                <a:latin typeface="Liberation Sans"/>
                <a:ea typeface="Liberation Sans"/>
                <a:cs typeface="Liberation Sans"/>
              </a:rPr>
              <a:t>Par exemple, à Montréal, la Chaire de recherche du Canada sur le numérique en éducation a réalisé </a:t>
            </a:r>
            <a:r>
              <a:rPr sz="1350" b="0" i="0" u="sng">
                <a:solidFill>
                  <a:srgbClr val="000000"/>
                </a:solidFill>
                <a:latin typeface="Liberation Sans"/>
                <a:ea typeface="Liberation Sans"/>
                <a:cs typeface="Liberation Sans"/>
                <a:hlinkClick r:id="rId3" tooltip="https://theconversation.com/minecraft-peut-aider-a-apprendre-et-a-resoudre-des-problemes-oui-oui-a-lecole-115901"/>
              </a:rPr>
              <a:t>un projet de recherche</a:t>
            </a:r>
            <a:r>
              <a:rPr sz="1350" b="0" i="0" u="none">
                <a:solidFill>
                  <a:srgbClr val="000000"/>
                </a:solidFill>
                <a:latin typeface="Liberation Sans"/>
                <a:ea typeface="Liberation Sans"/>
                <a:cs typeface="Liberation Sans"/>
              </a:rPr>
              <a:t> en intégrant le jeu Minecraft de façon très structurée dans des classes de la 3</a:t>
            </a:r>
            <a:r>
              <a:rPr sz="1000" b="0" i="0" u="none">
                <a:solidFill>
                  <a:srgbClr val="000000"/>
                </a:solidFill>
                <a:latin typeface="Liberation Sans"/>
                <a:ea typeface="Liberation Sans"/>
                <a:cs typeface="Liberation Sans"/>
              </a:rPr>
              <a:t>e</a:t>
            </a:r>
            <a:r>
              <a:rPr sz="1350" b="0" i="0" u="none">
                <a:solidFill>
                  <a:srgbClr val="000000"/>
                </a:solidFill>
                <a:latin typeface="Liberation Sans"/>
                <a:ea typeface="Liberation Sans"/>
                <a:cs typeface="Liberation Sans"/>
              </a:rPr>
              <a:t> à la 6</a:t>
            </a:r>
            <a:r>
              <a:rPr sz="1000" b="0" i="0" u="none">
                <a:solidFill>
                  <a:srgbClr val="000000"/>
                </a:solidFill>
                <a:latin typeface="Liberation Sans"/>
                <a:ea typeface="Liberation Sans"/>
                <a:cs typeface="Liberation Sans"/>
              </a:rPr>
              <a:t>e</a:t>
            </a:r>
            <a:r>
              <a:rPr sz="1350" b="0" i="0" u="none">
                <a:solidFill>
                  <a:srgbClr val="000000"/>
                </a:solidFill>
                <a:latin typeface="Liberation Sans"/>
                <a:ea typeface="Liberation Sans"/>
                <a:cs typeface="Liberation Sans"/>
              </a:rPr>
              <a:t> année du primaire. « Les élèves ont fait preuve d’une motivation accrue à l’égard de l’école, de meilleures compétences en informatique, en lecture et en écriture, de meilleures aptitudes à la résolution de problèmes, d’une plus grande créativité et autonomie, et d’une collaboration accrue avec leurs camarades de classe. »</a:t>
            </a:r>
            <a:endParaRPr/>
          </a:p>
        </p:txBody>
      </p:sp>
      <p:sp>
        <p:nvSpPr>
          <p:cNvPr id="6"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FR" dirty="0"/>
              <a:t>1- Non, le jeu c’est pour tous les âges, y compris les adultes !</a:t>
            </a:r>
          </a:p>
          <a:p>
            <a:pPr marL="139700" indent="0">
              <a:buNone/>
            </a:pPr>
            <a:r>
              <a:rPr lang="fr-FR" dirty="0"/>
              <a:t>2- Pas forcément, il ne faut pas privilégier le contenant au contenu et être clair et explicite avec les élèves sur les objectifs pédagogiques derrière le jeu</a:t>
            </a:r>
          </a:p>
          <a:p>
            <a:pPr marL="139700" indent="0">
              <a:buNone/>
            </a:pPr>
            <a:r>
              <a:rPr lang="fr-FR" dirty="0"/>
              <a:t>3- Non, il peut le faire mais il existe aussi des jeux coopératifs.</a:t>
            </a:r>
          </a:p>
          <a:p>
            <a:pPr marL="139700" indent="0">
              <a:buNone/>
            </a:pPr>
            <a:r>
              <a:rPr lang="fr-FR" dirty="0"/>
              <a:t>4- On apprend tout type de connaissances en jouant et on développe de multiples compétences</a:t>
            </a:r>
          </a:p>
          <a:p>
            <a:pPr marL="139700" indent="0">
              <a:buNone/>
            </a:pPr>
            <a:r>
              <a:rPr lang="fr-FR" dirty="0"/>
              <a:t>5- On peut aussi évaluer avec les jeux (quiz, questionnaires notés…)</a:t>
            </a:r>
          </a:p>
          <a:p>
            <a:pPr marL="139700" indent="0">
              <a:buNone/>
            </a:pPr>
            <a:r>
              <a:rPr lang="fr-FR" dirty="0"/>
              <a:t>6- Pas forcément… mais on joue en tout les cas sur la motivation.</a:t>
            </a:r>
          </a:p>
        </p:txBody>
      </p:sp>
    </p:spTree>
    <p:extLst>
      <p:ext uri="{BB962C8B-B14F-4D97-AF65-F5344CB8AC3E}">
        <p14:creationId xmlns:p14="http://schemas.microsoft.com/office/powerpoint/2010/main" val="13571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FR" dirty="0"/>
              <a:t>https://</a:t>
            </a:r>
            <a:r>
              <a:rPr lang="fr-FR" dirty="0" err="1"/>
              <a:t>genial.ly</a:t>
            </a:r>
            <a:r>
              <a:rPr lang="fr-FR" dirty="0"/>
              <a:t>/</a:t>
            </a:r>
            <a:r>
              <a:rPr lang="fr-FR" dirty="0" err="1"/>
              <a:t>fr</a:t>
            </a:r>
            <a:endParaRPr lang="fr-FR" dirty="0"/>
          </a:p>
        </p:txBody>
      </p:sp>
    </p:spTree>
    <p:extLst>
      <p:ext uri="{BB962C8B-B14F-4D97-AF65-F5344CB8AC3E}">
        <p14:creationId xmlns:p14="http://schemas.microsoft.com/office/powerpoint/2010/main" val="348875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cxnSp>
        <p:nvCxnSpPr>
          <p:cNvPr id="4" name="Google Shape;10;p2"/>
          <p:cNvCxnSpPr>
            <a:cxnSpLocks/>
          </p:cNvCxnSpPr>
          <p:nvPr/>
        </p:nvCxnSpPr>
        <p:spPr bwMode="auto">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5" name="Google Shape;11;p2"/>
          <p:cNvSpPr>
            <a:spLocks noGrp="1"/>
          </p:cNvSpPr>
          <p:nvPr>
            <p:ph type="ctrTitle"/>
          </p:nvPr>
        </p:nvSpPr>
        <p:spPr bwMode="auto">
          <a:xfrm>
            <a:off x="311700" y="595975"/>
            <a:ext cx="8520600" cy="195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pPr>
              <a:defRPr/>
            </a:pPr>
            <a:endParaRPr/>
          </a:p>
        </p:txBody>
      </p:sp>
      <p:sp>
        <p:nvSpPr>
          <p:cNvPr id="6" name="Google Shape;12;p2"/>
          <p:cNvSpPr>
            <a:spLocks noGrp="1"/>
          </p:cNvSpPr>
          <p:nvPr>
            <p:ph type="subTitle" idx="1"/>
          </p:nvPr>
        </p:nvSpPr>
        <p:spPr bwMode="auto">
          <a:xfrm>
            <a:off x="311700" y="3165823"/>
            <a:ext cx="8520600" cy="73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pPr>
              <a:defRPr/>
            </a:pPr>
            <a:endParaRPr/>
          </a:p>
        </p:txBody>
      </p:sp>
      <p:sp>
        <p:nvSpPr>
          <p:cNvPr id="7" name="Google Shape;13;p2"/>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Caption" userDrawn="1">
  <p:cSld name="CAPTION_ONLY">
    <p:spTree>
      <p:nvGrpSpPr>
        <p:cNvPr id="1" name=""/>
        <p:cNvGrpSpPr/>
        <p:nvPr/>
      </p:nvGrpSpPr>
      <p:grpSpPr bwMode="auto">
        <a:xfrm>
          <a:off x="0" y="0"/>
          <a:ext cx="0" cy="0"/>
          <a:chOff x="0" y="0"/>
          <a:chExt cx="0" cy="0"/>
        </a:xfrm>
      </p:grpSpPr>
      <p:sp>
        <p:nvSpPr>
          <p:cNvPr id="4" name="Google Shape;48;p11"/>
          <p:cNvSpPr>
            <a:spLocks noGrp="1"/>
          </p:cNvSpPr>
          <p:nvPr>
            <p:ph type="body" idx="1"/>
          </p:nvPr>
        </p:nvSpPr>
        <p:spPr bwMode="auto">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defRPr>
            </a:lvl1pPr>
          </a:lstStyle>
          <a:p>
            <a:pPr>
              <a:defRPr/>
            </a:pPr>
            <a:endParaRPr/>
          </a:p>
        </p:txBody>
      </p:sp>
      <p:sp>
        <p:nvSpPr>
          <p:cNvPr id="5" name="Google Shape;49;p11"/>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bg>
      <p:bgPr>
        <a:solidFill>
          <a:schemeClr val="dk1"/>
        </a:solidFill>
        <a:effectLst/>
      </p:bgPr>
    </p:bg>
    <p:spTree>
      <p:nvGrpSpPr>
        <p:cNvPr id="1" name=""/>
        <p:cNvGrpSpPr/>
        <p:nvPr/>
      </p:nvGrpSpPr>
      <p:grpSpPr bwMode="auto">
        <a:xfrm>
          <a:off x="0" y="0"/>
          <a:ext cx="0" cy="0"/>
          <a:chOff x="0" y="0"/>
          <a:chExt cx="0" cy="0"/>
        </a:xfrm>
      </p:grpSpPr>
      <p:sp>
        <p:nvSpPr>
          <p:cNvPr id="4" name="Google Shape;15;p3"/>
          <p:cNvSpPr>
            <a:spLocks noGrp="1"/>
          </p:cNvSpPr>
          <p:nvPr>
            <p:ph type="title"/>
          </p:nvPr>
        </p:nvSpPr>
        <p:spPr bwMode="auto">
          <a:xfrm>
            <a:off x="311700" y="2480550"/>
            <a:ext cx="8114400" cy="244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pPr>
              <a:defRPr/>
            </a:pPr>
            <a:endParaRPr/>
          </a:p>
        </p:txBody>
      </p:sp>
      <p:sp>
        <p:nvSpPr>
          <p:cNvPr id="5" name="Google Shape;16;p3"/>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_COLUMN_TEXT">
    <p:spTree>
      <p:nvGrpSpPr>
        <p:cNvPr id="1" name=""/>
        <p:cNvGrpSpPr/>
        <p:nvPr/>
      </p:nvGrpSpPr>
      <p:grpSpPr bwMode="auto">
        <a:xfrm>
          <a:off x="0" y="0"/>
          <a:ext cx="0" cy="0"/>
          <a:chOff x="0" y="0"/>
          <a:chExt cx="0" cy="0"/>
        </a:xfrm>
      </p:grpSpPr>
      <p:sp>
        <p:nvSpPr>
          <p:cNvPr id="4" name="Google Shape;18;p4"/>
          <p:cNvSpPr>
            <a:spLocks noGrp="1"/>
          </p:cNvSpPr>
          <p:nvPr>
            <p:ph type="title"/>
          </p:nvPr>
        </p:nvSpPr>
        <p:spPr bwMode="auto">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pPr>
              <a:defRPr/>
            </a:pPr>
            <a:endParaRPr/>
          </a:p>
        </p:txBody>
      </p:sp>
      <p:sp>
        <p:nvSpPr>
          <p:cNvPr id="5" name="Google Shape;19;p4"/>
          <p:cNvSpPr>
            <a:spLocks noGrp="1"/>
          </p:cNvSpPr>
          <p:nvPr>
            <p:ph type="body" idx="1"/>
          </p:nvPr>
        </p:nvSpPr>
        <p:spPr bwMode="auto">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4999"/>
              </a:lnSpc>
              <a:spcBef>
                <a:spcPts val="0"/>
              </a:spcBef>
              <a:spcAft>
                <a:spcPts val="0"/>
              </a:spcAft>
              <a:buSzPts val="1200"/>
              <a:buChar char="●"/>
              <a:defRPr sz="1200"/>
            </a:lvl1pPr>
            <a:lvl2pPr marL="914400" lvl="1" indent="-304800" algn="l">
              <a:lnSpc>
                <a:spcPct val="114999"/>
              </a:lnSpc>
              <a:spcBef>
                <a:spcPts val="1600"/>
              </a:spcBef>
              <a:spcAft>
                <a:spcPts val="0"/>
              </a:spcAft>
              <a:buSzPts val="1200"/>
              <a:buChar char="○"/>
              <a:defRPr sz="1200"/>
            </a:lvl2pPr>
            <a:lvl3pPr marL="1371600" lvl="2" indent="-304800" algn="l">
              <a:lnSpc>
                <a:spcPct val="114999"/>
              </a:lnSpc>
              <a:spcBef>
                <a:spcPts val="1600"/>
              </a:spcBef>
              <a:spcAft>
                <a:spcPts val="0"/>
              </a:spcAft>
              <a:buSzPts val="1200"/>
              <a:buChar char="■"/>
              <a:defRPr sz="1200"/>
            </a:lvl3pPr>
            <a:lvl4pPr marL="1828800" lvl="3" indent="-304800" algn="l">
              <a:lnSpc>
                <a:spcPct val="114999"/>
              </a:lnSpc>
              <a:spcBef>
                <a:spcPts val="1600"/>
              </a:spcBef>
              <a:spcAft>
                <a:spcPts val="0"/>
              </a:spcAft>
              <a:buSzPts val="1200"/>
              <a:buChar char="●"/>
              <a:defRPr sz="1200"/>
            </a:lvl4pPr>
            <a:lvl5pPr marL="2286000" lvl="4" indent="-304800" algn="l">
              <a:lnSpc>
                <a:spcPct val="114999"/>
              </a:lnSpc>
              <a:spcBef>
                <a:spcPts val="1600"/>
              </a:spcBef>
              <a:spcAft>
                <a:spcPts val="0"/>
              </a:spcAft>
              <a:buSzPts val="1200"/>
              <a:buChar char="○"/>
              <a:defRPr sz="1200"/>
            </a:lvl5pPr>
            <a:lvl6pPr marL="2743200" lvl="5" indent="-304800" algn="l">
              <a:lnSpc>
                <a:spcPct val="114999"/>
              </a:lnSpc>
              <a:spcBef>
                <a:spcPts val="1600"/>
              </a:spcBef>
              <a:spcAft>
                <a:spcPts val="0"/>
              </a:spcAft>
              <a:buSzPts val="1200"/>
              <a:buChar char="■"/>
              <a:defRPr sz="1200"/>
            </a:lvl6pPr>
            <a:lvl7pPr marL="3200400" lvl="6" indent="-304800" algn="l">
              <a:lnSpc>
                <a:spcPct val="114999"/>
              </a:lnSpc>
              <a:spcBef>
                <a:spcPts val="1600"/>
              </a:spcBef>
              <a:spcAft>
                <a:spcPts val="0"/>
              </a:spcAft>
              <a:buSzPts val="1200"/>
              <a:buChar char="●"/>
              <a:defRPr sz="1200"/>
            </a:lvl7pPr>
            <a:lvl8pPr marL="3657600" lvl="7" indent="-304800" algn="l">
              <a:lnSpc>
                <a:spcPct val="114999"/>
              </a:lnSpc>
              <a:spcBef>
                <a:spcPts val="1600"/>
              </a:spcBef>
              <a:spcAft>
                <a:spcPts val="0"/>
              </a:spcAft>
              <a:buSzPts val="1200"/>
              <a:buChar char="○"/>
              <a:defRPr sz="1200"/>
            </a:lvl8pPr>
            <a:lvl9pPr marL="4114800" lvl="8" indent="-304800" algn="l">
              <a:lnSpc>
                <a:spcPct val="114999"/>
              </a:lnSpc>
              <a:spcBef>
                <a:spcPts val="1600"/>
              </a:spcBef>
              <a:spcAft>
                <a:spcPts val="1600"/>
              </a:spcAft>
              <a:buSzPts val="1200"/>
              <a:buChar char="■"/>
              <a:defRPr sz="1200"/>
            </a:lvl9pPr>
          </a:lstStyle>
          <a:p>
            <a:pPr>
              <a:defRPr/>
            </a:pPr>
            <a:endParaRPr/>
          </a:p>
        </p:txBody>
      </p:sp>
      <p:sp>
        <p:nvSpPr>
          <p:cNvPr id="6" name="Google Shape;20;p4"/>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Title and two columns" type="twoColTx" userDrawn="1">
  <p:cSld name="TITLE_AND_TWO_COLUMNS">
    <p:spTree>
      <p:nvGrpSpPr>
        <p:cNvPr id="1" name=""/>
        <p:cNvGrpSpPr/>
        <p:nvPr/>
      </p:nvGrpSpPr>
      <p:grpSpPr bwMode="auto">
        <a:xfrm>
          <a:off x="0" y="0"/>
          <a:ext cx="0" cy="0"/>
          <a:chOff x="0" y="0"/>
          <a:chExt cx="0" cy="0"/>
        </a:xfrm>
      </p:grpSpPr>
      <p:sp>
        <p:nvSpPr>
          <p:cNvPr id="4" name="Google Shape;22;p5"/>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23;p5"/>
          <p:cNvSpPr>
            <a:spLocks noGrp="1"/>
          </p:cNvSpPr>
          <p:nvPr>
            <p:ph type="body" idx="1"/>
          </p:nvPr>
        </p:nvSpPr>
        <p:spPr bwMode="auto">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4999"/>
              </a:lnSpc>
              <a:spcBef>
                <a:spcPts val="0"/>
              </a:spcBef>
              <a:spcAft>
                <a:spcPts val="0"/>
              </a:spcAft>
              <a:buSzPts val="1400"/>
              <a:buChar char="●"/>
              <a:defRPr sz="1400"/>
            </a:lvl1pPr>
            <a:lvl2pPr marL="914400" lvl="1" indent="-304800" algn="l">
              <a:lnSpc>
                <a:spcPct val="114999"/>
              </a:lnSpc>
              <a:spcBef>
                <a:spcPts val="1600"/>
              </a:spcBef>
              <a:spcAft>
                <a:spcPts val="0"/>
              </a:spcAft>
              <a:buSzPts val="1200"/>
              <a:buChar char="○"/>
              <a:defRPr sz="1200"/>
            </a:lvl2pPr>
            <a:lvl3pPr marL="1371600" lvl="2" indent="-304800" algn="l">
              <a:lnSpc>
                <a:spcPct val="114999"/>
              </a:lnSpc>
              <a:spcBef>
                <a:spcPts val="1600"/>
              </a:spcBef>
              <a:spcAft>
                <a:spcPts val="0"/>
              </a:spcAft>
              <a:buSzPts val="1200"/>
              <a:buChar char="■"/>
              <a:defRPr sz="1200"/>
            </a:lvl3pPr>
            <a:lvl4pPr marL="1828800" lvl="3" indent="-304800" algn="l">
              <a:lnSpc>
                <a:spcPct val="114999"/>
              </a:lnSpc>
              <a:spcBef>
                <a:spcPts val="1600"/>
              </a:spcBef>
              <a:spcAft>
                <a:spcPts val="0"/>
              </a:spcAft>
              <a:buSzPts val="1200"/>
              <a:buChar char="●"/>
              <a:defRPr sz="1200"/>
            </a:lvl4pPr>
            <a:lvl5pPr marL="2286000" lvl="4" indent="-304800" algn="l">
              <a:lnSpc>
                <a:spcPct val="114999"/>
              </a:lnSpc>
              <a:spcBef>
                <a:spcPts val="1600"/>
              </a:spcBef>
              <a:spcAft>
                <a:spcPts val="0"/>
              </a:spcAft>
              <a:buSzPts val="1200"/>
              <a:buChar char="○"/>
              <a:defRPr sz="1200"/>
            </a:lvl5pPr>
            <a:lvl6pPr marL="2743200" lvl="5" indent="-304800" algn="l">
              <a:lnSpc>
                <a:spcPct val="114999"/>
              </a:lnSpc>
              <a:spcBef>
                <a:spcPts val="1600"/>
              </a:spcBef>
              <a:spcAft>
                <a:spcPts val="0"/>
              </a:spcAft>
              <a:buSzPts val="1200"/>
              <a:buChar char="■"/>
              <a:defRPr sz="1200"/>
            </a:lvl6pPr>
            <a:lvl7pPr marL="3200400" lvl="6" indent="-304800" algn="l">
              <a:lnSpc>
                <a:spcPct val="114999"/>
              </a:lnSpc>
              <a:spcBef>
                <a:spcPts val="1600"/>
              </a:spcBef>
              <a:spcAft>
                <a:spcPts val="0"/>
              </a:spcAft>
              <a:buSzPts val="1200"/>
              <a:buChar char="●"/>
              <a:defRPr sz="1200"/>
            </a:lvl7pPr>
            <a:lvl8pPr marL="3657600" lvl="7" indent="-304800" algn="l">
              <a:lnSpc>
                <a:spcPct val="114999"/>
              </a:lnSpc>
              <a:spcBef>
                <a:spcPts val="1600"/>
              </a:spcBef>
              <a:spcAft>
                <a:spcPts val="0"/>
              </a:spcAft>
              <a:buSzPts val="1200"/>
              <a:buChar char="○"/>
              <a:defRPr sz="1200"/>
            </a:lvl8pPr>
            <a:lvl9pPr marL="4114800" lvl="8" indent="-304800" algn="l">
              <a:lnSpc>
                <a:spcPct val="114999"/>
              </a:lnSpc>
              <a:spcBef>
                <a:spcPts val="1600"/>
              </a:spcBef>
              <a:spcAft>
                <a:spcPts val="1600"/>
              </a:spcAft>
              <a:buSzPts val="1200"/>
              <a:buChar char="■"/>
              <a:defRPr sz="1200"/>
            </a:lvl9pPr>
          </a:lstStyle>
          <a:p>
            <a:pPr>
              <a:defRPr/>
            </a:pPr>
            <a:endParaRPr/>
          </a:p>
        </p:txBody>
      </p:sp>
      <p:sp>
        <p:nvSpPr>
          <p:cNvPr id="6" name="Google Shape;24;p5"/>
          <p:cNvSpPr>
            <a:spLocks noGrp="1"/>
          </p:cNvSpPr>
          <p:nvPr>
            <p:ph type="body" idx="2"/>
          </p:nvPr>
        </p:nvSpPr>
        <p:spPr bwMode="auto">
          <a:xfrm>
            <a:off x="4832399"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4999"/>
              </a:lnSpc>
              <a:spcBef>
                <a:spcPts val="0"/>
              </a:spcBef>
              <a:spcAft>
                <a:spcPts val="0"/>
              </a:spcAft>
              <a:buSzPts val="1400"/>
              <a:buChar char="●"/>
              <a:defRPr sz="1400"/>
            </a:lvl1pPr>
            <a:lvl2pPr marL="914400" lvl="1" indent="-304800" algn="l">
              <a:lnSpc>
                <a:spcPct val="114999"/>
              </a:lnSpc>
              <a:spcBef>
                <a:spcPts val="1600"/>
              </a:spcBef>
              <a:spcAft>
                <a:spcPts val="0"/>
              </a:spcAft>
              <a:buSzPts val="1200"/>
              <a:buChar char="○"/>
              <a:defRPr sz="1200"/>
            </a:lvl2pPr>
            <a:lvl3pPr marL="1371600" lvl="2" indent="-304800" algn="l">
              <a:lnSpc>
                <a:spcPct val="114999"/>
              </a:lnSpc>
              <a:spcBef>
                <a:spcPts val="1600"/>
              </a:spcBef>
              <a:spcAft>
                <a:spcPts val="0"/>
              </a:spcAft>
              <a:buSzPts val="1200"/>
              <a:buChar char="■"/>
              <a:defRPr sz="1200"/>
            </a:lvl3pPr>
            <a:lvl4pPr marL="1828800" lvl="3" indent="-304800" algn="l">
              <a:lnSpc>
                <a:spcPct val="114999"/>
              </a:lnSpc>
              <a:spcBef>
                <a:spcPts val="1600"/>
              </a:spcBef>
              <a:spcAft>
                <a:spcPts val="0"/>
              </a:spcAft>
              <a:buSzPts val="1200"/>
              <a:buChar char="●"/>
              <a:defRPr sz="1200"/>
            </a:lvl4pPr>
            <a:lvl5pPr marL="2286000" lvl="4" indent="-304800" algn="l">
              <a:lnSpc>
                <a:spcPct val="114999"/>
              </a:lnSpc>
              <a:spcBef>
                <a:spcPts val="1600"/>
              </a:spcBef>
              <a:spcAft>
                <a:spcPts val="0"/>
              </a:spcAft>
              <a:buSzPts val="1200"/>
              <a:buChar char="○"/>
              <a:defRPr sz="1200"/>
            </a:lvl5pPr>
            <a:lvl6pPr marL="2743200" lvl="5" indent="-304800" algn="l">
              <a:lnSpc>
                <a:spcPct val="114999"/>
              </a:lnSpc>
              <a:spcBef>
                <a:spcPts val="1600"/>
              </a:spcBef>
              <a:spcAft>
                <a:spcPts val="0"/>
              </a:spcAft>
              <a:buSzPts val="1200"/>
              <a:buChar char="■"/>
              <a:defRPr sz="1200"/>
            </a:lvl6pPr>
            <a:lvl7pPr marL="3200400" lvl="6" indent="-304800" algn="l">
              <a:lnSpc>
                <a:spcPct val="114999"/>
              </a:lnSpc>
              <a:spcBef>
                <a:spcPts val="1600"/>
              </a:spcBef>
              <a:spcAft>
                <a:spcPts val="0"/>
              </a:spcAft>
              <a:buSzPts val="1200"/>
              <a:buChar char="●"/>
              <a:defRPr sz="1200"/>
            </a:lvl7pPr>
            <a:lvl8pPr marL="3657600" lvl="7" indent="-304800" algn="l">
              <a:lnSpc>
                <a:spcPct val="114999"/>
              </a:lnSpc>
              <a:spcBef>
                <a:spcPts val="1600"/>
              </a:spcBef>
              <a:spcAft>
                <a:spcPts val="0"/>
              </a:spcAft>
              <a:buSzPts val="1200"/>
              <a:buChar char="○"/>
              <a:defRPr sz="1200"/>
            </a:lvl8pPr>
            <a:lvl9pPr marL="4114800" lvl="8" indent="-304800" algn="l">
              <a:lnSpc>
                <a:spcPct val="114999"/>
              </a:lnSpc>
              <a:spcBef>
                <a:spcPts val="1600"/>
              </a:spcBef>
              <a:spcAft>
                <a:spcPts val="1600"/>
              </a:spcAft>
              <a:buSzPts val="1200"/>
              <a:buChar char="■"/>
              <a:defRPr sz="1200"/>
            </a:lvl9pPr>
          </a:lstStyle>
          <a:p>
            <a:pPr>
              <a:defRPr/>
            </a:pPr>
            <a:endParaRPr/>
          </a:p>
        </p:txBody>
      </p:sp>
      <p:sp>
        <p:nvSpPr>
          <p:cNvPr id="7" name="Google Shape;25;p5"/>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Big number" userDrawn="1">
  <p:cSld name="BIG_NUMBER">
    <p:spTree>
      <p:nvGrpSpPr>
        <p:cNvPr id="1" name=""/>
        <p:cNvGrpSpPr/>
        <p:nvPr/>
      </p:nvGrpSpPr>
      <p:grpSpPr bwMode="auto">
        <a:xfrm>
          <a:off x="0" y="0"/>
          <a:ext cx="0" cy="0"/>
          <a:chOff x="0" y="0"/>
          <a:chExt cx="0" cy="0"/>
        </a:xfrm>
      </p:grpSpPr>
      <p:sp>
        <p:nvSpPr>
          <p:cNvPr id="4" name="Google Shape;27;p6"/>
          <p:cNvSpPr>
            <a:spLocks noGrp="1"/>
          </p:cNvSpPr>
          <p:nvPr>
            <p:ph type="title" hasCustomPrompt="1"/>
          </p:nvPr>
        </p:nvSpPr>
        <p:spPr bwMode="auto">
          <a:xfrm>
            <a:off x="311700" y="1167925"/>
            <a:ext cx="8520600" cy="1980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pPr>
              <a:defRPr/>
            </a:pPr>
            <a:r>
              <a:t>xx%</a:t>
            </a:r>
          </a:p>
        </p:txBody>
      </p:sp>
      <p:sp>
        <p:nvSpPr>
          <p:cNvPr id="5" name="Google Shape;28;p6"/>
          <p:cNvSpPr>
            <a:spLocks noGrp="1"/>
          </p:cNvSpPr>
          <p:nvPr>
            <p:ph type="body" idx="1"/>
          </p:nvPr>
        </p:nvSpPr>
        <p:spPr bwMode="auto">
          <a:xfrm>
            <a:off x="311700" y="32242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4999"/>
              </a:lnSpc>
              <a:spcBef>
                <a:spcPts val="0"/>
              </a:spcBef>
              <a:spcAft>
                <a:spcPts val="0"/>
              </a:spcAft>
              <a:buSzPts val="1800"/>
              <a:buChar char="●"/>
              <a:defRPr/>
            </a:lvl1pPr>
            <a:lvl2pPr marL="914400" lvl="1" indent="-317500" algn="ctr">
              <a:lnSpc>
                <a:spcPct val="114999"/>
              </a:lnSpc>
              <a:spcBef>
                <a:spcPts val="1600"/>
              </a:spcBef>
              <a:spcAft>
                <a:spcPts val="0"/>
              </a:spcAft>
              <a:buSzPts val="1400"/>
              <a:buChar char="○"/>
              <a:defRPr/>
            </a:lvl2pPr>
            <a:lvl3pPr marL="1371600" lvl="2" indent="-317500" algn="ctr">
              <a:lnSpc>
                <a:spcPct val="114999"/>
              </a:lnSpc>
              <a:spcBef>
                <a:spcPts val="1600"/>
              </a:spcBef>
              <a:spcAft>
                <a:spcPts val="0"/>
              </a:spcAft>
              <a:buSzPts val="1400"/>
              <a:buChar char="■"/>
              <a:defRPr/>
            </a:lvl3pPr>
            <a:lvl4pPr marL="1828800" lvl="3" indent="-317500" algn="ctr">
              <a:lnSpc>
                <a:spcPct val="114999"/>
              </a:lnSpc>
              <a:spcBef>
                <a:spcPts val="1600"/>
              </a:spcBef>
              <a:spcAft>
                <a:spcPts val="0"/>
              </a:spcAft>
              <a:buSzPts val="1400"/>
              <a:buChar char="●"/>
              <a:defRPr/>
            </a:lvl4pPr>
            <a:lvl5pPr marL="2286000" lvl="4" indent="-317500" algn="ctr">
              <a:lnSpc>
                <a:spcPct val="114999"/>
              </a:lnSpc>
              <a:spcBef>
                <a:spcPts val="1600"/>
              </a:spcBef>
              <a:spcAft>
                <a:spcPts val="0"/>
              </a:spcAft>
              <a:buSzPts val="1400"/>
              <a:buChar char="○"/>
              <a:defRPr/>
            </a:lvl5pPr>
            <a:lvl6pPr marL="2743200" lvl="5" indent="-317500" algn="ctr">
              <a:lnSpc>
                <a:spcPct val="114999"/>
              </a:lnSpc>
              <a:spcBef>
                <a:spcPts val="1600"/>
              </a:spcBef>
              <a:spcAft>
                <a:spcPts val="0"/>
              </a:spcAft>
              <a:buSzPts val="1400"/>
              <a:buChar char="■"/>
              <a:defRPr/>
            </a:lvl6pPr>
            <a:lvl7pPr marL="3200400" lvl="6" indent="-317500" algn="ctr">
              <a:lnSpc>
                <a:spcPct val="114999"/>
              </a:lnSpc>
              <a:spcBef>
                <a:spcPts val="1600"/>
              </a:spcBef>
              <a:spcAft>
                <a:spcPts val="0"/>
              </a:spcAft>
              <a:buSzPts val="1400"/>
              <a:buChar char="●"/>
              <a:defRPr/>
            </a:lvl7pPr>
            <a:lvl8pPr marL="3657600" lvl="7" indent="-317500" algn="ctr">
              <a:lnSpc>
                <a:spcPct val="114999"/>
              </a:lnSpc>
              <a:spcBef>
                <a:spcPts val="1600"/>
              </a:spcBef>
              <a:spcAft>
                <a:spcPts val="0"/>
              </a:spcAft>
              <a:buSzPts val="1400"/>
              <a:buChar char="○"/>
              <a:defRPr/>
            </a:lvl8pPr>
            <a:lvl9pPr marL="4114800" lvl="8" indent="-317500" algn="ctr">
              <a:lnSpc>
                <a:spcPct val="114999"/>
              </a:lnSpc>
              <a:spcBef>
                <a:spcPts val="1600"/>
              </a:spcBef>
              <a:spcAft>
                <a:spcPts val="1600"/>
              </a:spcAft>
              <a:buSzPts val="1400"/>
              <a:buChar char="■"/>
              <a:defRPr/>
            </a:lvl9pPr>
          </a:lstStyle>
          <a:p>
            <a:pPr>
              <a:defRPr/>
            </a:pPr>
            <a:endParaRPr/>
          </a:p>
        </p:txBody>
      </p:sp>
      <p:sp>
        <p:nvSpPr>
          <p:cNvPr id="6" name="Google Shape;29;p6"/>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Main point" userDrawn="1">
  <p:cSld name="MAIN_POINT">
    <p:bg>
      <p:bgPr>
        <a:solidFill>
          <a:schemeClr val="accent3"/>
        </a:solidFill>
        <a:effectLst/>
      </p:bgPr>
    </p:bg>
    <p:spTree>
      <p:nvGrpSpPr>
        <p:cNvPr id="1" name=""/>
        <p:cNvGrpSpPr/>
        <p:nvPr/>
      </p:nvGrpSpPr>
      <p:grpSpPr bwMode="auto">
        <a:xfrm>
          <a:off x="0" y="0"/>
          <a:ext cx="0" cy="0"/>
          <a:chOff x="0" y="0"/>
          <a:chExt cx="0" cy="0"/>
        </a:xfrm>
      </p:grpSpPr>
      <p:sp>
        <p:nvSpPr>
          <p:cNvPr id="4" name="Google Shape;31;p7"/>
          <p:cNvSpPr>
            <a:spLocks noGrp="1"/>
          </p:cNvSpPr>
          <p:nvPr>
            <p:ph type="title"/>
          </p:nvPr>
        </p:nvSpPr>
        <p:spPr bwMode="auto">
          <a:xfrm>
            <a:off x="490250" y="526350"/>
            <a:ext cx="5683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pPr>
              <a:defRPr/>
            </a:pPr>
            <a:endParaRPr/>
          </a:p>
        </p:txBody>
      </p:sp>
      <p:sp>
        <p:nvSpPr>
          <p:cNvPr id="5" name="Google Shape;32;p7"/>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4" name="Google Shape;34;p8"/>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5;p8"/>
          <p:cNvSpPr>
            <a:spLocks noGrp="1"/>
          </p:cNvSpPr>
          <p:nvPr>
            <p:ph type="body" idx="1"/>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4999"/>
              </a:lnSpc>
              <a:spcBef>
                <a:spcPts val="0"/>
              </a:spcBef>
              <a:spcAft>
                <a:spcPts val="0"/>
              </a:spcAft>
              <a:buSzPts val="1800"/>
              <a:buChar char="●"/>
              <a:defRPr/>
            </a:lvl1pPr>
            <a:lvl2pPr marL="914400" lvl="1" indent="-317500" algn="l">
              <a:lnSpc>
                <a:spcPct val="114999"/>
              </a:lnSpc>
              <a:spcBef>
                <a:spcPts val="1600"/>
              </a:spcBef>
              <a:spcAft>
                <a:spcPts val="0"/>
              </a:spcAft>
              <a:buSzPts val="1400"/>
              <a:buChar char="○"/>
              <a:defRPr/>
            </a:lvl2pPr>
            <a:lvl3pPr marL="1371600" lvl="2" indent="-317500" algn="l">
              <a:lnSpc>
                <a:spcPct val="114999"/>
              </a:lnSpc>
              <a:spcBef>
                <a:spcPts val="1600"/>
              </a:spcBef>
              <a:spcAft>
                <a:spcPts val="0"/>
              </a:spcAft>
              <a:buSzPts val="1400"/>
              <a:buChar char="■"/>
              <a:defRPr/>
            </a:lvl3pPr>
            <a:lvl4pPr marL="1828800" lvl="3" indent="-317500" algn="l">
              <a:lnSpc>
                <a:spcPct val="114999"/>
              </a:lnSpc>
              <a:spcBef>
                <a:spcPts val="1600"/>
              </a:spcBef>
              <a:spcAft>
                <a:spcPts val="0"/>
              </a:spcAft>
              <a:buSzPts val="1400"/>
              <a:buChar char="●"/>
              <a:defRPr/>
            </a:lvl4pPr>
            <a:lvl5pPr marL="2286000" lvl="4" indent="-317500" algn="l">
              <a:lnSpc>
                <a:spcPct val="114999"/>
              </a:lnSpc>
              <a:spcBef>
                <a:spcPts val="1600"/>
              </a:spcBef>
              <a:spcAft>
                <a:spcPts val="0"/>
              </a:spcAft>
              <a:buSzPts val="1400"/>
              <a:buChar char="○"/>
              <a:defRPr/>
            </a:lvl5pPr>
            <a:lvl6pPr marL="2743200" lvl="5" indent="-317500" algn="l">
              <a:lnSpc>
                <a:spcPct val="114999"/>
              </a:lnSpc>
              <a:spcBef>
                <a:spcPts val="1600"/>
              </a:spcBef>
              <a:spcAft>
                <a:spcPts val="0"/>
              </a:spcAft>
              <a:buSzPts val="1400"/>
              <a:buChar char="■"/>
              <a:defRPr/>
            </a:lvl6pPr>
            <a:lvl7pPr marL="3200400" lvl="6" indent="-317500" algn="l">
              <a:lnSpc>
                <a:spcPct val="114999"/>
              </a:lnSpc>
              <a:spcBef>
                <a:spcPts val="1600"/>
              </a:spcBef>
              <a:spcAft>
                <a:spcPts val="0"/>
              </a:spcAft>
              <a:buSzPts val="1400"/>
              <a:buChar char="●"/>
              <a:defRPr/>
            </a:lvl7pPr>
            <a:lvl8pPr marL="3657600" lvl="7" indent="-317500" algn="l">
              <a:lnSpc>
                <a:spcPct val="114999"/>
              </a:lnSpc>
              <a:spcBef>
                <a:spcPts val="1600"/>
              </a:spcBef>
              <a:spcAft>
                <a:spcPts val="0"/>
              </a:spcAft>
              <a:buSzPts val="1400"/>
              <a:buChar char="○"/>
              <a:defRPr/>
            </a:lvl8pPr>
            <a:lvl9pPr marL="4114800" lvl="8" indent="-317500" algn="l">
              <a:lnSpc>
                <a:spcPct val="114999"/>
              </a:lnSpc>
              <a:spcBef>
                <a:spcPts val="1600"/>
              </a:spcBef>
              <a:spcAft>
                <a:spcPts val="1600"/>
              </a:spcAft>
              <a:buSzPts val="1400"/>
              <a:buChar char="■"/>
              <a:defRPr/>
            </a:lvl9pPr>
          </a:lstStyle>
          <a:p>
            <a:pPr>
              <a:defRPr/>
            </a:pPr>
            <a:endParaRPr/>
          </a:p>
        </p:txBody>
      </p:sp>
      <p:sp>
        <p:nvSpPr>
          <p:cNvPr id="6" name="Google Shape;36;p8"/>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le only" type="titleOnly" userDrawn="1">
  <p:cSld name="TITLE_ONLY">
    <p:spTree>
      <p:nvGrpSpPr>
        <p:cNvPr id="1" name=""/>
        <p:cNvGrpSpPr/>
        <p:nvPr/>
      </p:nvGrpSpPr>
      <p:grpSpPr bwMode="auto">
        <a:xfrm>
          <a:off x="0" y="0"/>
          <a:ext cx="0" cy="0"/>
          <a:chOff x="0" y="0"/>
          <a:chExt cx="0" cy="0"/>
        </a:xfrm>
      </p:grpSpPr>
      <p:sp>
        <p:nvSpPr>
          <p:cNvPr id="4" name="Google Shape;38;p9"/>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9;p9"/>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Section title and description" userDrawn="1">
  <p:cSld name="SECTION_TITLE_AND_DESCRIPTION">
    <p:spTree>
      <p:nvGrpSpPr>
        <p:cNvPr id="1" name=""/>
        <p:cNvGrpSpPr/>
        <p:nvPr/>
      </p:nvGrpSpPr>
      <p:grpSpPr bwMode="auto">
        <a:xfrm>
          <a:off x="0" y="0"/>
          <a:ext cx="0" cy="0"/>
          <a:chOff x="0" y="0"/>
          <a:chExt cx="0" cy="0"/>
        </a:xfrm>
      </p:grpSpPr>
      <p:sp>
        <p:nvSpPr>
          <p:cNvPr id="4" name="Google Shape;41;p10"/>
          <p:cNvSpPr/>
          <p:nvPr/>
        </p:nvSpPr>
        <p:spPr bwMode="auto">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cxnSp>
        <p:nvCxnSpPr>
          <p:cNvPr id="5" name="Google Shape;42;p10"/>
          <p:cNvCxnSpPr>
            <a:cxnSpLocks/>
          </p:cNvCxnSpPr>
          <p:nvPr/>
        </p:nvCxnSpPr>
        <p:spPr bwMode="auto">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 name="Google Shape;43;p10"/>
          <p:cNvSpPr>
            <a:spLocks noGrp="1"/>
          </p:cNvSpPr>
          <p:nvPr>
            <p:ph type="title"/>
          </p:nvPr>
        </p:nvSpPr>
        <p:spPr bwMode="auto">
          <a:xfrm>
            <a:off x="265500" y="1375599"/>
            <a:ext cx="4045199"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pPr>
              <a:defRPr/>
            </a:pPr>
            <a:endParaRPr/>
          </a:p>
        </p:txBody>
      </p:sp>
      <p:sp>
        <p:nvSpPr>
          <p:cNvPr id="7" name="Google Shape;44;p10"/>
          <p:cNvSpPr>
            <a:spLocks noGrp="1"/>
          </p:cNvSpPr>
          <p:nvPr>
            <p:ph type="subTitle" idx="1"/>
          </p:nvPr>
        </p:nvSpPr>
        <p:spPr bwMode="auto">
          <a:xfrm>
            <a:off x="265500" y="2981125"/>
            <a:ext cx="4045199"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pPr>
              <a:defRPr/>
            </a:pPr>
            <a:endParaRPr/>
          </a:p>
        </p:txBody>
      </p:sp>
      <p:sp>
        <p:nvSpPr>
          <p:cNvPr id="8" name="Google Shape;45;p10"/>
          <p:cNvSpPr>
            <a:spLocks noGrp="1"/>
          </p:cNvSpPr>
          <p:nvPr>
            <p:ph type="body" idx="2"/>
          </p:nvPr>
        </p:nvSpPr>
        <p:spPr bwMode="auto">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4999"/>
              </a:lnSpc>
              <a:spcBef>
                <a:spcPts val="0"/>
              </a:spcBef>
              <a:spcAft>
                <a:spcPts val="0"/>
              </a:spcAft>
              <a:buClr>
                <a:schemeClr val="lt1"/>
              </a:buClr>
              <a:buSzPts val="1800"/>
              <a:buChar char="●"/>
              <a:defRPr>
                <a:solidFill>
                  <a:schemeClr val="lt1"/>
                </a:solidFill>
              </a:defRPr>
            </a:lvl1pPr>
            <a:lvl2pPr marL="914400" lvl="1" indent="-317500" algn="l">
              <a:lnSpc>
                <a:spcPct val="114999"/>
              </a:lnSpc>
              <a:spcBef>
                <a:spcPts val="1600"/>
              </a:spcBef>
              <a:spcAft>
                <a:spcPts val="0"/>
              </a:spcAft>
              <a:buClr>
                <a:schemeClr val="lt1"/>
              </a:buClr>
              <a:buSzPts val="1400"/>
              <a:buChar char="○"/>
              <a:defRPr>
                <a:solidFill>
                  <a:schemeClr val="lt1"/>
                </a:solidFill>
              </a:defRPr>
            </a:lvl2pPr>
            <a:lvl3pPr marL="1371600" lvl="2" indent="-317500" algn="l">
              <a:lnSpc>
                <a:spcPct val="114999"/>
              </a:lnSpc>
              <a:spcBef>
                <a:spcPts val="1600"/>
              </a:spcBef>
              <a:spcAft>
                <a:spcPts val="0"/>
              </a:spcAft>
              <a:buClr>
                <a:schemeClr val="lt1"/>
              </a:buClr>
              <a:buSzPts val="1400"/>
              <a:buChar char="■"/>
              <a:defRPr>
                <a:solidFill>
                  <a:schemeClr val="lt1"/>
                </a:solidFill>
              </a:defRPr>
            </a:lvl3pPr>
            <a:lvl4pPr marL="1828800" lvl="3" indent="-317500" algn="l">
              <a:lnSpc>
                <a:spcPct val="114999"/>
              </a:lnSpc>
              <a:spcBef>
                <a:spcPts val="1600"/>
              </a:spcBef>
              <a:spcAft>
                <a:spcPts val="0"/>
              </a:spcAft>
              <a:buClr>
                <a:schemeClr val="lt1"/>
              </a:buClr>
              <a:buSzPts val="1400"/>
              <a:buChar char="●"/>
              <a:defRPr>
                <a:solidFill>
                  <a:schemeClr val="lt1"/>
                </a:solidFill>
              </a:defRPr>
            </a:lvl4pPr>
            <a:lvl5pPr marL="2286000" lvl="4" indent="-317500" algn="l">
              <a:lnSpc>
                <a:spcPct val="114999"/>
              </a:lnSpc>
              <a:spcBef>
                <a:spcPts val="1600"/>
              </a:spcBef>
              <a:spcAft>
                <a:spcPts val="0"/>
              </a:spcAft>
              <a:buClr>
                <a:schemeClr val="lt1"/>
              </a:buClr>
              <a:buSzPts val="1400"/>
              <a:buChar char="○"/>
              <a:defRPr>
                <a:solidFill>
                  <a:schemeClr val="lt1"/>
                </a:solidFill>
              </a:defRPr>
            </a:lvl5pPr>
            <a:lvl6pPr marL="2743200" lvl="5" indent="-317500" algn="l">
              <a:lnSpc>
                <a:spcPct val="114999"/>
              </a:lnSpc>
              <a:spcBef>
                <a:spcPts val="1600"/>
              </a:spcBef>
              <a:spcAft>
                <a:spcPts val="0"/>
              </a:spcAft>
              <a:buClr>
                <a:schemeClr val="lt1"/>
              </a:buClr>
              <a:buSzPts val="1400"/>
              <a:buChar char="■"/>
              <a:defRPr>
                <a:solidFill>
                  <a:schemeClr val="lt1"/>
                </a:solidFill>
              </a:defRPr>
            </a:lvl6pPr>
            <a:lvl7pPr marL="3200400" lvl="6" indent="-317500" algn="l">
              <a:lnSpc>
                <a:spcPct val="114999"/>
              </a:lnSpc>
              <a:spcBef>
                <a:spcPts val="1600"/>
              </a:spcBef>
              <a:spcAft>
                <a:spcPts val="0"/>
              </a:spcAft>
              <a:buClr>
                <a:schemeClr val="lt1"/>
              </a:buClr>
              <a:buSzPts val="1400"/>
              <a:buChar char="●"/>
              <a:defRPr>
                <a:solidFill>
                  <a:schemeClr val="lt1"/>
                </a:solidFill>
              </a:defRPr>
            </a:lvl7pPr>
            <a:lvl8pPr marL="3657600" lvl="7" indent="-317500" algn="l">
              <a:lnSpc>
                <a:spcPct val="114999"/>
              </a:lnSpc>
              <a:spcBef>
                <a:spcPts val="1600"/>
              </a:spcBef>
              <a:spcAft>
                <a:spcPts val="0"/>
              </a:spcAft>
              <a:buClr>
                <a:schemeClr val="lt1"/>
              </a:buClr>
              <a:buSzPts val="1400"/>
              <a:buChar char="○"/>
              <a:defRPr>
                <a:solidFill>
                  <a:schemeClr val="lt1"/>
                </a:solidFill>
              </a:defRPr>
            </a:lvl8pPr>
            <a:lvl9pPr marL="4114800" lvl="8" indent="-317500" algn="l">
              <a:lnSpc>
                <a:spcPct val="114999"/>
              </a:lnSpc>
              <a:spcBef>
                <a:spcPts val="1600"/>
              </a:spcBef>
              <a:spcAft>
                <a:spcPts val="1600"/>
              </a:spcAft>
              <a:buClr>
                <a:schemeClr val="lt1"/>
              </a:buClr>
              <a:buSzPts val="1400"/>
              <a:buChar char="■"/>
              <a:defRPr>
                <a:solidFill>
                  <a:schemeClr val="lt1"/>
                </a:solidFill>
              </a:defRPr>
            </a:lvl9pPr>
          </a:lstStyle>
          <a:p>
            <a:pPr>
              <a:defRPr/>
            </a:pPr>
            <a:endParaRPr/>
          </a:p>
        </p:txBody>
      </p:sp>
      <p:sp>
        <p:nvSpPr>
          <p:cNvPr id="9" name="Google Shape;46;p10"/>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
        <p:cNvGrpSpPr/>
        <p:nvPr/>
      </p:nvGrpSpPr>
      <p:grpSpPr bwMode="auto">
        <a:xfrm>
          <a:off x="0" y="0"/>
          <a:ext cx="0" cy="0"/>
          <a:chOff x="0" y="0"/>
          <a:chExt cx="0" cy="0"/>
        </a:xfrm>
      </p:grpSpPr>
      <p:sp>
        <p:nvSpPr>
          <p:cNvPr id="4" name="Google Shape;6;p1"/>
          <p:cNvSpPr>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endParaRPr/>
          </a:p>
        </p:txBody>
      </p:sp>
      <p:sp>
        <p:nvSpPr>
          <p:cNvPr id="5" name="Google Shape;7;p1"/>
          <p:cNvSpPr>
            <a:spLocks noGrp="1"/>
          </p:cNvSpPr>
          <p:nvPr>
            <p:ph type="body" idx="1"/>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4999"/>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defRPr>
            </a:lvl1pPr>
            <a:lvl2pPr marL="914400" marR="0" lvl="1"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2pPr>
            <a:lvl3pPr marL="1371600" marR="0" lvl="2"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3pPr>
            <a:lvl4pPr marL="1828800" marR="0" lvl="3"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4pPr>
            <a:lvl5pPr marL="2286000" marR="0" lvl="4"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5pPr>
            <a:lvl6pPr marL="2743200" marR="0" lvl="5"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6pPr>
            <a:lvl7pPr marL="3200400" marR="0" lvl="6"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7pPr>
            <a:lvl8pPr marL="3657600" marR="0" lvl="7"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8pPr>
            <a:lvl9pPr marL="4114800" marR="0" lvl="8" indent="-317500" algn="l">
              <a:lnSpc>
                <a:spcPct val="114999"/>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9pPr>
          </a:lstStyle>
          <a:p>
            <a:pPr>
              <a:defRPr/>
            </a:pPr>
            <a:endParaRPr/>
          </a:p>
        </p:txBody>
      </p:sp>
      <p:sp>
        <p:nvSpPr>
          <p:cNvPr id="6" name="Google Shape;8;p1"/>
          <p:cNvSpPr>
            <a:spLocks noGrp="1"/>
          </p:cNvSpPr>
          <p:nvPr>
            <p:ph type="sldNum" idx="12"/>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hyperlink" Target="https://view.genial.ly/5ecaa75ef3aac90d34a383ea/presentation-3eme-equation-produit" TargetMode="External"/><Relationship Id="rId13" Type="http://schemas.openxmlformats.org/officeDocument/2006/relationships/hyperlink" Target="https://learningapps.org/2452684" TargetMode="External"/><Relationship Id="rId18" Type="http://schemas.openxmlformats.org/officeDocument/2006/relationships/hyperlink" Target="https://learningapps.org/display?v=p8fvu8o6c17" TargetMode="External"/><Relationship Id="rId26" Type="http://schemas.openxmlformats.org/officeDocument/2006/relationships/hyperlink" Target="https://fr.padlet.com/mguerente/TSbadges" TargetMode="External"/><Relationship Id="rId3" Type="http://schemas.openxmlformats.org/officeDocument/2006/relationships/hyperlink" Target="https://acgrenoblefr-my.sharepoint.com/:b:/g/personal/ringo_douville_ac-grenoble_fr/EY4LLoUbc8ZLrjb_rhgVadYBIMg9cFUs9uKoasOY6rvXgg?e=xH893f" TargetMode="External"/><Relationship Id="rId21" Type="http://schemas.openxmlformats.org/officeDocument/2006/relationships/hyperlink" Target="https://acgrenoblefr-my.sharepoint.com/:u:/g/personal/ringo_douville_ac-grenoble_fr/EVxZx0Df0_ZCscNPBitUDaABqHiqPlJCKeIN5xEkmX7m3A?e=cB1oiF" TargetMode="External"/><Relationship Id="rId7" Type="http://schemas.openxmlformats.org/officeDocument/2006/relationships/hyperlink" Target="https://acgrenoblefr-my.sharepoint.com/:w:/g/personal/ringo_douville_ac-grenoble_fr/EeZxiWwt81lGpsW17QT65kgB5sPreyON2bXP7cGjgKu58w?e=HduReu" TargetMode="External"/><Relationship Id="rId12" Type="http://schemas.openxmlformats.org/officeDocument/2006/relationships/hyperlink" Target="https://learningapps.org/1464233" TargetMode="External"/><Relationship Id="rId17" Type="http://schemas.openxmlformats.org/officeDocument/2006/relationships/hyperlink" Target="https://learningapps.org/display?v=pz8fvy1uj17" TargetMode="External"/><Relationship Id="rId25" Type="http://schemas.openxmlformats.org/officeDocument/2006/relationships/hyperlink" Target="http://www.ac-grenoble.fr/disciplines/spc/articles.php?lng=fr&amp;pg=106" TargetMode="External"/><Relationship Id="rId2" Type="http://schemas.openxmlformats.org/officeDocument/2006/relationships/hyperlink" Target="https://acgrenoblefr-my.sharepoint.com/:b:/g/personal/ringo_douville_ac-grenoble_fr/Efuu9DSm_plDm0HbBgnji9QBtwmp7h3iHYYn-MWOCqTFqQ?e=TJ0tZe" TargetMode="External"/><Relationship Id="rId16" Type="http://schemas.openxmlformats.org/officeDocument/2006/relationships/hyperlink" Target="https://learningapps.org/display?v=psu9c6n7j17" TargetMode="External"/><Relationship Id="rId20" Type="http://schemas.openxmlformats.org/officeDocument/2006/relationships/hyperlink" Target="https://acgrenoblefr-my.sharepoint.com/:b:/g/personal/ringo_douville_ac-grenoble_fr/EbnLvddtS9tMn3lC71IMko8B2jQE1PMX9YJgQXtx2BCLvg?e=cbMLDx" TargetMode="External"/><Relationship Id="rId29"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acgrenoblefr-my.sharepoint.com/:b:/g/personal/ringo_douville_ac-grenoble_fr/Eaay6ZarpnNFlSInV7N--woB744fzuXDyhgkY0AVd4af0A?e=qOuElh" TargetMode="External"/><Relationship Id="rId11" Type="http://schemas.openxmlformats.org/officeDocument/2006/relationships/hyperlink" Target="https://view.genial.ly/5e85ae2ad5aa510e32a112ca/interactive-content-escape-game-3eme" TargetMode="External"/><Relationship Id="rId24" Type="http://schemas.openxmlformats.org/officeDocument/2006/relationships/hyperlink" Target="https://www.youtube.com/watch?v=pNXRFb9vlxY" TargetMode="External"/><Relationship Id="rId5" Type="http://schemas.openxmlformats.org/officeDocument/2006/relationships/hyperlink" Target="https://view.genial.ly/5eb4784f7a63a60d7e714b54/game-3eme-bilan-volumes" TargetMode="External"/><Relationship Id="rId15" Type="http://schemas.openxmlformats.org/officeDocument/2006/relationships/hyperlink" Target="https://learningapps.org/2308892" TargetMode="External"/><Relationship Id="rId23" Type="http://schemas.openxmlformats.org/officeDocument/2006/relationships/hyperlink" Target="https://www.bitmoji.com/" TargetMode="External"/><Relationship Id="rId28" Type="http://schemas.openxmlformats.org/officeDocument/2006/relationships/image" Target="../media/image24.png"/><Relationship Id="rId10" Type="http://schemas.openxmlformats.org/officeDocument/2006/relationships/hyperlink" Target="https://view.genial.ly/5ebc629458514d0d313e233e/interactive-content-escape-game-fractions-6eme" TargetMode="External"/><Relationship Id="rId19" Type="http://schemas.openxmlformats.org/officeDocument/2006/relationships/hyperlink" Target="https://acgrenoblefr-my.sharepoint.com/:b:/g/personal/ringo_douville_ac-grenoble_fr/EbQEa8xkq8VPv4RZVRu5agYBuL6dHpcz5dWCuz39O22mPA?e=LKkv7z" TargetMode="External"/><Relationship Id="rId4" Type="http://schemas.openxmlformats.org/officeDocument/2006/relationships/hyperlink" Target="https://read.bookcreator.com/FZQUxQKEdXXzrKf1dGzjQgTpNmY2/-tSXZzpjTdSOaFlpRwQ0bQ" TargetMode="External"/><Relationship Id="rId9" Type="http://schemas.openxmlformats.org/officeDocument/2006/relationships/hyperlink" Target="https://view.genial.ly/5ed21499bc3fa411df14dc5c/horizontal-infographic-timeline-6eme-la-proportionnalite-pirates-amusez-vous-a-trouver-le-tresor" TargetMode="External"/><Relationship Id="rId14" Type="http://schemas.openxmlformats.org/officeDocument/2006/relationships/hyperlink" Target="https://learningapps.org/1016156" TargetMode="External"/><Relationship Id="rId22" Type="http://schemas.openxmlformats.org/officeDocument/2006/relationships/hyperlink" Target="https://acgrenoblefr-my.sharepoint.com/:x:/g/personal/ringo_douville_ac-grenoble_fr/EdMiEoorw2hBvAUE6mbca0QBFjsX6woN7uXDWhl-qU2xtA?e=mkxanx" TargetMode="External"/><Relationship Id="rId27" Type="http://schemas.openxmlformats.org/officeDocument/2006/relationships/hyperlink" Target="http://joan-riguet.eklablog.fr/6e-mon-livret-d-exercices-ceintures-de-competences-a1310695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ane.web.ac-grenoble.fr/article/soutenir-la-motivation-des-eleves-travers-des-pratiques-collaboratives-et-ludiques" TargetMode="External"/><Relationship Id="rId2" Type="http://schemas.openxmlformats.org/officeDocument/2006/relationships/hyperlink" Target="https://dane.web.ac-grenoble.fr/article/motivation-et-engagement-de-leleve" TargetMode="External"/><Relationship Id="rId1" Type="http://schemas.openxmlformats.org/officeDocument/2006/relationships/slideLayout" Target="../slideLayouts/slideLayout3.xml"/><Relationship Id="rId5" Type="http://schemas.openxmlformats.org/officeDocument/2006/relationships/hyperlink" Target="https://www.clemi.fr/fr/classe-investigation.html" TargetMode="External"/><Relationship Id="rId4" Type="http://schemas.openxmlformats.org/officeDocument/2006/relationships/hyperlink" Target="http://www.karsenti.ca/32aqisep.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0" y="2565"/>
            <a:ext cx="9144000" cy="51383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7;p19"/>
          <p:cNvSpPr>
            <a:spLocks/>
          </p:cNvSpPr>
          <p:nvPr/>
        </p:nvSpPr>
        <p:spPr bwMode="auto">
          <a:xfrm>
            <a:off x="55965" y="42998"/>
            <a:ext cx="7359899"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Les effets de la ludicisation sur les élèves</a:t>
            </a:r>
            <a:endParaRPr sz="2400">
              <a:solidFill>
                <a:srgbClr val="00B050"/>
              </a:solidFill>
              <a:latin typeface="Open Sans Extrabold"/>
              <a:ea typeface="Open Sans Extrabold"/>
              <a:cs typeface="Open Sans Extrabold"/>
            </a:endParaRPr>
          </a:p>
        </p:txBody>
      </p:sp>
      <p:sp>
        <p:nvSpPr>
          <p:cNvPr id="5" name="Rectangle 4"/>
          <p:cNvSpPr/>
          <p:nvPr/>
        </p:nvSpPr>
        <p:spPr bwMode="auto">
          <a:xfrm>
            <a:off x="202852" y="704150"/>
            <a:ext cx="8751794" cy="431608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marL="239821" indent="-239821">
              <a:buFont typeface="Arial"/>
              <a:buChar char="•"/>
              <a:defRPr/>
            </a:pPr>
            <a:r>
              <a:rPr sz="1600">
                <a:latin typeface="Ubuntu"/>
                <a:ea typeface="Ubuntu"/>
                <a:cs typeface="Ubuntu"/>
              </a:rPr>
              <a:t>Augmentation de la motivation et de l'engagement (en général mais pas systématiquement)</a:t>
            </a:r>
          </a:p>
          <a:p>
            <a:pPr marL="239821" indent="-239821">
              <a:buFont typeface="Arial"/>
              <a:buChar char="•"/>
              <a:defRPr/>
            </a:pPr>
            <a:endParaRPr sz="800">
              <a:latin typeface="Ubuntu"/>
              <a:ea typeface="Ubuntu"/>
              <a:cs typeface="Ubuntu"/>
            </a:endParaRPr>
          </a:p>
          <a:p>
            <a:pPr marL="239821" indent="-239821">
              <a:buFont typeface="Arial"/>
              <a:buChar char="•"/>
              <a:defRPr/>
            </a:pPr>
            <a:r>
              <a:rPr sz="1600">
                <a:latin typeface="Ubuntu"/>
                <a:ea typeface="Ubuntu"/>
                <a:cs typeface="Ubuntu"/>
              </a:rPr>
              <a:t>développement des capacités langagières, de l'aisance à l'oral, de la compréhension de l'écrit et des consignes, de la pensée contrefactuelle (que se passerait-il si... ?)</a:t>
            </a:r>
          </a:p>
          <a:p>
            <a:pPr marL="239821" indent="-239821">
              <a:buFont typeface="Arial"/>
              <a:buChar char="•"/>
              <a:defRPr/>
            </a:pPr>
            <a:endParaRPr sz="800">
              <a:latin typeface="Ubuntu"/>
              <a:ea typeface="Ubuntu"/>
              <a:cs typeface="Ubuntu"/>
            </a:endParaRPr>
          </a:p>
          <a:p>
            <a:pPr marL="239821" indent="-239821">
              <a:buFont typeface="Arial"/>
              <a:buChar char="•"/>
              <a:defRPr/>
            </a:pPr>
            <a:r>
              <a:rPr sz="1600">
                <a:latin typeface="Ubuntu"/>
                <a:ea typeface="Ubuntu"/>
                <a:cs typeface="Ubuntu"/>
              </a:rPr>
              <a:t>développement de compétences transversales (collaboration, coopération, résolution de problème, l'autonomie, la créativité, l'interaction sociale, gestion des conflits...)</a:t>
            </a:r>
          </a:p>
          <a:p>
            <a:pPr marL="239821" indent="-239821">
              <a:buFont typeface="Arial"/>
              <a:buChar char="•"/>
              <a:defRPr/>
            </a:pPr>
            <a:endParaRPr sz="800">
              <a:latin typeface="Ubuntu"/>
              <a:ea typeface="Ubuntu"/>
              <a:cs typeface="Ubuntu"/>
            </a:endParaRPr>
          </a:p>
          <a:p>
            <a:pPr marL="239821" indent="-239821">
              <a:buFont typeface="Arial"/>
              <a:buChar char="•"/>
              <a:defRPr/>
            </a:pPr>
            <a:r>
              <a:rPr sz="1600">
                <a:latin typeface="Ubuntu"/>
                <a:ea typeface="Ubuntu"/>
                <a:cs typeface="Ubuntu"/>
              </a:rPr>
              <a:t>stimulation sensorielle (images, musiques, actions...) ou émotionnelle (trame narrative, personnage intéressants...), développement de la palette d'expression</a:t>
            </a:r>
          </a:p>
          <a:p>
            <a:pPr marL="239821" indent="-239821">
              <a:buFont typeface="Arial"/>
              <a:buChar char="•"/>
              <a:defRPr/>
            </a:pPr>
            <a:endParaRPr sz="800">
              <a:latin typeface="Ubuntu"/>
              <a:ea typeface="Ubuntu"/>
              <a:cs typeface="Ubuntu"/>
            </a:endParaRPr>
          </a:p>
          <a:p>
            <a:pPr marL="239821" indent="-239821">
              <a:buFont typeface="Arial"/>
              <a:buChar char="•"/>
              <a:defRPr/>
            </a:pPr>
            <a:r>
              <a:rPr sz="1600">
                <a:latin typeface="Ubuntu"/>
                <a:ea typeface="Ubuntu"/>
                <a:cs typeface="Ubuntu"/>
              </a:rPr>
              <a:t>captation de l'attention sur de longues périodes</a:t>
            </a:r>
          </a:p>
          <a:p>
            <a:pPr marL="239821" indent="-239821">
              <a:buFont typeface="Arial"/>
              <a:buChar char="•"/>
              <a:defRPr/>
            </a:pPr>
            <a:endParaRPr sz="800">
              <a:latin typeface="Ubuntu"/>
              <a:ea typeface="Ubuntu"/>
              <a:cs typeface="Ubuntu"/>
            </a:endParaRPr>
          </a:p>
          <a:p>
            <a:pPr marL="239821" indent="-239821">
              <a:buFont typeface="Arial"/>
              <a:buChar char="•"/>
              <a:defRPr/>
            </a:pPr>
            <a:r>
              <a:rPr sz="1600">
                <a:latin typeface="Ubuntu"/>
                <a:ea typeface="Ubuntu"/>
                <a:cs typeface="Ubuntu"/>
              </a:rPr>
              <a:t>développement des sentiments d'accomplissement et de bien être = état de flow, concentration maximale très proprice au apprentissage</a:t>
            </a:r>
          </a:p>
          <a:p>
            <a:pPr marL="239821" indent="-239821">
              <a:buFont typeface="Arial"/>
              <a:buChar char="•"/>
              <a:defRPr/>
            </a:pPr>
            <a:endParaRPr sz="800">
              <a:latin typeface="Ubuntu"/>
              <a:ea typeface="Ubuntu"/>
              <a:cs typeface="Ubuntu"/>
            </a:endParaRPr>
          </a:p>
          <a:p>
            <a:pPr marL="239821" indent="-239821">
              <a:buFont typeface="Arial"/>
              <a:buChar char="•"/>
              <a:defRPr/>
            </a:pPr>
            <a:r>
              <a:rPr sz="1600">
                <a:latin typeface="Ubuntu"/>
                <a:ea typeface="Ubuntu"/>
                <a:cs typeface="Ubuntu"/>
              </a:rPr>
              <a:t>les jeux de groupes favorisent le développement des compétences individuelles (soutien par les pairs pour progresser dans le jeu). La force du groupe élève le joueur : elle est préférable à la conception de stratégies d'apprentissages ludiques individualisées.</a:t>
            </a:r>
          </a:p>
          <a:p>
            <a:pPr marL="239821" indent="-239821">
              <a:buFont typeface="Arial"/>
              <a:buChar char="•"/>
              <a:defRPr/>
            </a:pPr>
            <a:endParaRPr sz="1600">
              <a:latin typeface="Ubuntu"/>
              <a:ea typeface="Ubuntu"/>
              <a:cs typeface="Ubuntu"/>
            </a:endParaRPr>
          </a:p>
          <a:p>
            <a:pPr marL="239821" indent="-239821">
              <a:buFont typeface="Arial"/>
              <a:buChar char="•"/>
              <a:defRPr/>
            </a:pPr>
            <a:endParaRPr sz="1600">
              <a:latin typeface="Ubuntu"/>
              <a:ea typeface="Ubuntu"/>
              <a:cs typeface="Ubuntu"/>
            </a:endParaRPr>
          </a:p>
          <a:p>
            <a:pPr marL="239821" indent="-239821">
              <a:buFont typeface="Arial"/>
              <a:buChar char="•"/>
              <a:defRPr/>
            </a:pPr>
            <a:endParaRPr sz="1600">
              <a:latin typeface="Ubuntu"/>
              <a:ea typeface="Ubuntu"/>
              <a:cs typeface="Ubuntu"/>
            </a:endParaRPr>
          </a:p>
          <a:p>
            <a:pPr marL="239821" indent="-239821">
              <a:buFont typeface="Arial"/>
              <a:buChar char="•"/>
              <a:defRPr/>
            </a:pPr>
            <a:endParaRPr sz="1600">
              <a:latin typeface="Ubuntu"/>
              <a:ea typeface="Ubuntu"/>
              <a:cs typeface="Ubunt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43416" y="37059"/>
            <a:ext cx="8138583"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2 :</a:t>
            </a:r>
            <a:r>
              <a:rPr sz="2200">
                <a:solidFill>
                  <a:schemeClr val="tx2">
                    <a:lumMod val="10000"/>
                  </a:schemeClr>
                </a:solidFill>
                <a:latin typeface="Ubuntu"/>
                <a:ea typeface="Ubuntu"/>
                <a:cs typeface="Ubuntu"/>
              </a:rPr>
              <a:t> Mythes et réalités de la ludicisation en classe</a:t>
            </a:r>
          </a:p>
        </p:txBody>
      </p:sp>
      <p:sp>
        <p:nvSpPr>
          <p:cNvPr id="5" name="Rectangle 4"/>
          <p:cNvSpPr/>
          <p:nvPr/>
        </p:nvSpPr>
        <p:spPr bwMode="auto">
          <a:xfrm>
            <a:off x="554423" y="683845"/>
            <a:ext cx="7934789" cy="15849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t>1- Le jeu, c'est surtout pour les petites classes</a:t>
            </a:r>
          </a:p>
          <a:p>
            <a:pPr>
              <a:defRPr/>
            </a:pPr>
            <a:r>
              <a:t>2- La ludicisation permet d'améliorer les apprentissages</a:t>
            </a:r>
          </a:p>
          <a:p>
            <a:pPr>
              <a:defRPr/>
            </a:pPr>
            <a:r>
              <a:t>3- Le jeu est une activité solitaire qui privilégie la compétition</a:t>
            </a:r>
          </a:p>
          <a:p>
            <a:pPr>
              <a:defRPr/>
            </a:pPr>
            <a:r>
              <a:t>4- On apprend surtout des connaissances procédurales en jouant</a:t>
            </a:r>
          </a:p>
          <a:p>
            <a:pPr>
              <a:defRPr/>
            </a:pPr>
            <a:r>
              <a:t>5- Les jeux c'est pour apprendre et enseigner mais pas pour évaluer</a:t>
            </a:r>
          </a:p>
          <a:p>
            <a:pPr>
              <a:defRPr/>
            </a:pPr>
            <a:r>
              <a:t>6- On apprend mieux en jouant</a:t>
            </a:r>
          </a:p>
          <a:p>
            <a:pPr>
              <a:defRPr/>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a:spLocks/>
          </p:cNvSpPr>
          <p:nvPr/>
        </p:nvSpPr>
        <p:spPr bwMode="auto">
          <a:xfrm>
            <a:off x="283074" y="84150"/>
            <a:ext cx="7359899"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Quelques exemples de ludicisation...</a:t>
            </a:r>
            <a:endParaRPr sz="2400">
              <a:solidFill>
                <a:srgbClr val="00B050"/>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3157413" y="1269999"/>
            <a:ext cx="2820335" cy="2502053"/>
          </a:xfrm>
          <a:prstGeom prst="rect">
            <a:avLst/>
          </a:prstGeom>
        </p:spPr>
      </p:pic>
      <p:sp>
        <p:nvSpPr>
          <p:cNvPr id="6" name="Rectangle 5"/>
          <p:cNvSpPr/>
          <p:nvPr/>
        </p:nvSpPr>
        <p:spPr bwMode="auto">
          <a:xfrm>
            <a:off x="5168124" y="4397374"/>
            <a:ext cx="3787411" cy="3048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800" dirty="0">
                <a:latin typeface="Ubuntu"/>
                <a:ea typeface="Ubuntu"/>
                <a:cs typeface="Ubuntu"/>
              </a:rPr>
              <a:t>Le plus à la mode…</a:t>
            </a:r>
            <a:endParaRPr sz="1800" dirty="0">
              <a:latin typeface="Ubuntu"/>
              <a:ea typeface="Ubuntu"/>
              <a:cs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a:spLocks/>
          </p:cNvSpPr>
          <p:nvPr/>
        </p:nvSpPr>
        <p:spPr bwMode="auto">
          <a:xfrm>
            <a:off x="283074" y="84150"/>
            <a:ext cx="7359899"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Quelques exemples de ludicisation...</a:t>
            </a:r>
            <a:endParaRPr sz="2400">
              <a:solidFill>
                <a:srgbClr val="00B050"/>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rot="1080140">
            <a:off x="6693144" y="1691285"/>
            <a:ext cx="1717485" cy="2495405"/>
          </a:xfrm>
          <a:prstGeom prst="rect">
            <a:avLst/>
          </a:prstGeom>
        </p:spPr>
      </p:pic>
      <p:pic>
        <p:nvPicPr>
          <p:cNvPr id="6" name="Image 5"/>
          <p:cNvPicPr>
            <a:picLocks noChangeAspect="1"/>
          </p:cNvPicPr>
          <p:nvPr/>
        </p:nvPicPr>
        <p:blipFill>
          <a:blip r:embed="rId4"/>
          <a:stretch/>
        </p:blipFill>
        <p:spPr bwMode="auto">
          <a:xfrm>
            <a:off x="731131" y="819305"/>
            <a:ext cx="1695116" cy="1695116"/>
          </a:xfrm>
          <a:prstGeom prst="rect">
            <a:avLst/>
          </a:prstGeom>
        </p:spPr>
      </p:pic>
      <p:pic>
        <p:nvPicPr>
          <p:cNvPr id="7" name="Image 6"/>
          <p:cNvPicPr>
            <a:picLocks noChangeAspect="1"/>
          </p:cNvPicPr>
          <p:nvPr/>
        </p:nvPicPr>
        <p:blipFill>
          <a:blip r:embed="rId5"/>
          <a:stretch/>
        </p:blipFill>
        <p:spPr bwMode="auto">
          <a:xfrm>
            <a:off x="1639387" y="3186554"/>
            <a:ext cx="2590799" cy="1762124"/>
          </a:xfrm>
          <a:prstGeom prst="rect">
            <a:avLst/>
          </a:prstGeom>
        </p:spPr>
      </p:pic>
      <p:pic>
        <p:nvPicPr>
          <p:cNvPr id="8" name="Image 7"/>
          <p:cNvPicPr>
            <a:picLocks noChangeAspect="1"/>
          </p:cNvPicPr>
          <p:nvPr/>
        </p:nvPicPr>
        <p:blipFill>
          <a:blip r:embed="rId6"/>
          <a:stretch/>
        </p:blipFill>
        <p:spPr bwMode="auto">
          <a:xfrm>
            <a:off x="4058524" y="947066"/>
            <a:ext cx="1714500" cy="1714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218;p34"/>
          <p:cNvPicPr/>
          <p:nvPr/>
        </p:nvPicPr>
        <p:blipFill>
          <a:blip r:embed="rId3">
            <a:alphaModFix/>
          </a:blip>
          <a:stretch/>
        </p:blipFill>
        <p:spPr bwMode="auto">
          <a:xfrm>
            <a:off x="152400" y="0"/>
            <a:ext cx="8147247" cy="499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223;p35"/>
          <p:cNvPicPr/>
          <p:nvPr/>
        </p:nvPicPr>
        <p:blipFill>
          <a:blip r:embed="rId2">
            <a:alphaModFix/>
          </a:blip>
          <a:stretch/>
        </p:blipFill>
        <p:spPr bwMode="auto">
          <a:xfrm>
            <a:off x="352900" y="152400"/>
            <a:ext cx="8592420"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933479" y="419686"/>
            <a:ext cx="3751135" cy="76203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3 :</a:t>
            </a:r>
            <a:r>
              <a:rPr sz="2200">
                <a:solidFill>
                  <a:schemeClr val="tx2">
                    <a:lumMod val="10000"/>
                  </a:schemeClr>
                </a:solidFill>
                <a:latin typeface="Ubuntu"/>
                <a:ea typeface="Ubuntu"/>
                <a:cs typeface="Ubuntu"/>
              </a:rPr>
              <a:t> À vous de jouer !</a:t>
            </a:r>
          </a:p>
        </p:txBody>
      </p:sp>
      <p:sp>
        <p:nvSpPr>
          <p:cNvPr id="5" name="Rectangle 4"/>
          <p:cNvSpPr/>
          <p:nvPr/>
        </p:nvSpPr>
        <p:spPr bwMode="auto">
          <a:xfrm>
            <a:off x="847499" y="2385320"/>
            <a:ext cx="7587435" cy="105019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 sz="1600" b="1">
                <a:latin typeface="Ubuntu"/>
                <a:ea typeface="Ubuntu"/>
                <a:cs typeface="Ubuntu"/>
              </a:rPr>
              <a:t>Découvrir différents types de jeux et d'outils utilisables pour ludifier les apprentissages et impacter sur la motivation de vos élèves</a:t>
            </a:r>
            <a:endParaRPr sz="1600">
              <a:latin typeface="Ubuntu"/>
              <a:ea typeface="Ubuntu"/>
              <a:cs typeface="Ubuntu"/>
            </a:endParaRPr>
          </a:p>
        </p:txBody>
      </p:sp>
      <p:pic>
        <p:nvPicPr>
          <p:cNvPr id="6" name="Google Shape;149;p25"/>
          <p:cNvPicPr/>
          <p:nvPr/>
        </p:nvPicPr>
        <p:blipFill>
          <a:blip r:embed="rId3">
            <a:alphaModFix/>
          </a:blip>
          <a:stretch/>
        </p:blipFill>
        <p:spPr bwMode="auto">
          <a:xfrm>
            <a:off x="275174" y="325640"/>
            <a:ext cx="1712068" cy="15933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205;p32"/>
          <p:cNvPicPr/>
          <p:nvPr/>
        </p:nvPicPr>
        <p:blipFill>
          <a:blip r:embed="rId3">
            <a:alphaModFix/>
          </a:blip>
          <a:stretch/>
        </p:blipFill>
        <p:spPr bwMode="auto">
          <a:xfrm>
            <a:off x="328550" y="99550"/>
            <a:ext cx="8655981"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a:spLocks/>
          </p:cNvSpPr>
          <p:nvPr/>
        </p:nvSpPr>
        <p:spPr bwMode="auto">
          <a:xfrm>
            <a:off x="283073" y="84150"/>
            <a:ext cx="7359898"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Conseils pour se lancer</a:t>
            </a:r>
            <a:endParaRPr sz="2400">
              <a:solidFill>
                <a:srgbClr val="00B050"/>
              </a:solidFill>
              <a:latin typeface="Open Sans Extrabold"/>
              <a:ea typeface="Open Sans Extrabold"/>
              <a:cs typeface="Open Sans Extrabold"/>
            </a:endParaRPr>
          </a:p>
        </p:txBody>
      </p:sp>
      <p:sp>
        <p:nvSpPr>
          <p:cNvPr id="5" name="Rectangle 4"/>
          <p:cNvSpPr/>
          <p:nvPr/>
        </p:nvSpPr>
        <p:spPr bwMode="auto">
          <a:xfrm>
            <a:off x="841587" y="997323"/>
            <a:ext cx="7519065" cy="301755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39821" indent="-239821">
              <a:buFont typeface="Wingdings"/>
              <a:buChar char="ü"/>
              <a:defRPr/>
            </a:pPr>
            <a:r>
              <a:rPr sz="1600">
                <a:latin typeface="Ubuntu"/>
                <a:ea typeface="Ubuntu"/>
                <a:cs typeface="Ubuntu"/>
              </a:rPr>
              <a:t>Ludiciser ne veut pas dire tout recommencer</a:t>
            </a:r>
          </a:p>
          <a:p>
            <a:pPr>
              <a:defRPr/>
            </a:pPr>
            <a:endParaRPr sz="1600">
              <a:latin typeface="Ubuntu"/>
              <a:ea typeface="Ubuntu"/>
              <a:cs typeface="Ubuntu"/>
            </a:endParaRPr>
          </a:p>
          <a:p>
            <a:pPr marL="239821" indent="-239821">
              <a:buFont typeface="Wingdings"/>
              <a:buChar char="ü"/>
              <a:defRPr/>
            </a:pPr>
            <a:r>
              <a:rPr sz="1600">
                <a:latin typeface="Ubuntu"/>
                <a:ea typeface="Ubuntu"/>
                <a:cs typeface="Ubuntu"/>
              </a:rPr>
              <a:t>Les apprentissages priment toujours</a:t>
            </a: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en-US" sz="1600" b="0" i="0" u="none" strike="noStrike" cap="none" spc="0">
                <a:solidFill>
                  <a:srgbClr val="000000"/>
                </a:solidFill>
                <a:latin typeface="Ubuntu"/>
                <a:ea typeface="Ubuntu"/>
                <a:cs typeface="Ubuntu"/>
              </a:rPr>
              <a:t>Attention au ration temps investi / valeur pédagogique</a:t>
            </a:r>
          </a:p>
          <a:p>
            <a:pPr marL="239821" indent="-239821">
              <a:buFont typeface="Wingdings"/>
              <a:buChar char="ü"/>
              <a:defRPr/>
            </a:pPr>
            <a:endParaRPr sz="1600">
              <a:latin typeface="Ubuntu"/>
              <a:ea typeface="Ubuntu"/>
              <a:cs typeface="Ubuntu"/>
            </a:endParaRPr>
          </a:p>
          <a:p>
            <a:pPr marL="239821" indent="-239821">
              <a:buFont typeface="Wingdings"/>
              <a:buChar char="ü"/>
              <a:defRPr/>
            </a:pPr>
            <a:r>
              <a:rPr sz="1600">
                <a:latin typeface="Ubuntu"/>
                <a:ea typeface="Ubuntu"/>
                <a:cs typeface="Ubuntu"/>
              </a:rPr>
              <a:t>Créer des jeux ou adopter une attitude ludique ?</a:t>
            </a:r>
          </a:p>
          <a:p>
            <a:pPr marL="239821" indent="-239821">
              <a:buFont typeface="Wingdings"/>
              <a:buChar char="ü"/>
              <a:defRPr/>
            </a:pPr>
            <a:endParaRPr sz="1600">
              <a:latin typeface="Ubuntu"/>
              <a:ea typeface="Ubuntu"/>
              <a:cs typeface="Ubuntu"/>
            </a:endParaRPr>
          </a:p>
          <a:p>
            <a:pPr marL="239821" indent="-239821">
              <a:buFont typeface="Wingdings"/>
              <a:buChar char="ü"/>
              <a:defRPr/>
            </a:pPr>
            <a:r>
              <a:rPr sz="1600">
                <a:latin typeface="Ubuntu"/>
                <a:ea typeface="Ubuntu"/>
                <a:cs typeface="Ubuntu"/>
              </a:rPr>
              <a:t>Ludifier en classe mais aussi à distance</a:t>
            </a:r>
          </a:p>
          <a:p>
            <a:pPr marL="239821" indent="-239821">
              <a:buFont typeface="Wingdings"/>
              <a:buChar char="ü"/>
              <a:defRPr/>
            </a:pPr>
            <a:endParaRPr sz="1600">
              <a:latin typeface="Ubuntu"/>
              <a:ea typeface="Ubuntu"/>
              <a:cs typeface="Ubuntu"/>
            </a:endParaRPr>
          </a:p>
          <a:p>
            <a:pPr marL="239821" indent="-239821">
              <a:buFont typeface="Wingdings"/>
              <a:buChar char="ü"/>
              <a:defRPr/>
            </a:pPr>
            <a:r>
              <a:rPr sz="1600">
                <a:latin typeface="Ubuntu"/>
                <a:ea typeface="Ubuntu"/>
                <a:cs typeface="Ubuntu"/>
              </a:rPr>
              <a:t>Éclatez-vous en ludifiant</a:t>
            </a:r>
          </a:p>
          <a:p>
            <a:pPr marL="239821" indent="-239821">
              <a:buFont typeface="Wingdings"/>
              <a:buChar char="ü"/>
              <a:defRPr/>
            </a:pPr>
            <a:endParaRPr sz="1600">
              <a:latin typeface="Ubuntu"/>
              <a:ea typeface="Ubuntu"/>
              <a:cs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10;p33"/>
          <p:cNvSpPr>
            <a:spLocks/>
          </p:cNvSpPr>
          <p:nvPr/>
        </p:nvSpPr>
        <p:spPr bwMode="auto">
          <a:xfrm>
            <a:off x="386850" y="1410325"/>
            <a:ext cx="8457300" cy="20196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BD : construire pour les élèves ou la faire construire </a:t>
            </a:r>
            <a:r>
              <a:rPr lang="fr" u="sng">
                <a:solidFill>
                  <a:schemeClr val="hlink"/>
                </a:solidFill>
                <a:latin typeface="Proxima Nova"/>
                <a:ea typeface="Proxima Nova"/>
                <a:cs typeface="Proxima Nova"/>
                <a:hlinkClick r:id="rId2" tooltip="https://acgrenoblefr-my.sharepoint.com/:b:/g/personal/ringo_douville_ac-grenoble_fr/Efuu9DSm_plDm0HbBgnji9QBtwmp7h3iHYYn-MWOCqTFqQ?e=TJ0tZe"/>
              </a:rPr>
              <a:t>Cas1</a:t>
            </a:r>
            <a:r>
              <a:rPr lang="fr">
                <a:latin typeface="Proxima Nova"/>
                <a:ea typeface="Proxima Nova"/>
                <a:cs typeface="Proxima Nova"/>
              </a:rPr>
              <a:t> / </a:t>
            </a:r>
            <a:r>
              <a:rPr lang="fr" u="sng">
                <a:solidFill>
                  <a:schemeClr val="hlink"/>
                </a:solidFill>
                <a:latin typeface="Proxima Nova"/>
                <a:ea typeface="Proxima Nova"/>
                <a:cs typeface="Proxima Nova"/>
                <a:hlinkClick r:id="rId3" tooltip="https://acgrenoblefr-my.sharepoint.com/:b:/g/personal/ringo_douville_ac-grenoble_fr/EY4LLoUbc8ZLrjb_rhgVadYBIMg9cFUs9uKoasOY6rvXgg?e=xH893f"/>
              </a:rPr>
              <a:t>Cas2 </a:t>
            </a:r>
            <a:r>
              <a:rPr lang="fr">
                <a:latin typeface="Proxima Nova"/>
                <a:ea typeface="Proxima Nova"/>
                <a:cs typeface="Proxima Nova"/>
              </a:rPr>
              <a:t>/ </a:t>
            </a:r>
            <a:r>
              <a:rPr lang="fr" u="sng">
                <a:solidFill>
                  <a:schemeClr val="hlink"/>
                </a:solidFill>
                <a:latin typeface="Proxima Nova"/>
                <a:ea typeface="Proxima Nova"/>
                <a:cs typeface="Proxima Nova"/>
                <a:hlinkClick r:id="rId4" tooltip="https://read.bookcreator.com/FZQUxQKEdXXzrKf1dGzjQgTpNmY2/-tSXZzpjTdSOaFlpRwQ0bQ"/>
              </a:rPr>
              <a:t>Cas3</a:t>
            </a: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Labyrinthe : construire pour les élèves (numérique ou pas) ou le faire construire </a:t>
            </a:r>
            <a:r>
              <a:rPr lang="fr" u="sng">
                <a:solidFill>
                  <a:schemeClr val="hlink"/>
                </a:solidFill>
                <a:latin typeface="Proxima Nova"/>
                <a:ea typeface="Proxima Nova"/>
                <a:cs typeface="Proxima Nova"/>
                <a:hlinkClick r:id="rId5" tooltip="https://view.genial.ly/5eb4784f7a63a60d7e714b54/game-3eme-bilan-volumes"/>
              </a:rPr>
              <a:t>Cas1</a:t>
            </a:r>
            <a:r>
              <a:rPr lang="fr">
                <a:latin typeface="Proxima Nova"/>
                <a:ea typeface="Proxima Nova"/>
                <a:cs typeface="Proxima Nova"/>
              </a:rPr>
              <a:t> / </a:t>
            </a:r>
            <a:r>
              <a:rPr lang="fr" u="sng">
                <a:solidFill>
                  <a:schemeClr val="hlink"/>
                </a:solidFill>
                <a:latin typeface="Proxima Nova"/>
                <a:ea typeface="Proxima Nova"/>
                <a:cs typeface="Proxima Nova"/>
                <a:hlinkClick r:id="rId6" tooltip="https://acgrenoblefr-my.sharepoint.com/:b:/g/personal/ringo_douville_ac-grenoble_fr/Eaay6ZarpnNFlSInV7N--woB744fzuXDyhgkY0AVd4af0A?e=qOuElh"/>
              </a:rPr>
              <a:t>Cas2</a:t>
            </a:r>
            <a:r>
              <a:rPr lang="fr">
                <a:latin typeface="Proxima Nova"/>
                <a:ea typeface="Proxima Nova"/>
                <a:cs typeface="Proxima Nova"/>
              </a:rPr>
              <a:t> / </a:t>
            </a:r>
            <a:r>
              <a:rPr lang="fr" u="sng">
                <a:solidFill>
                  <a:schemeClr val="hlink"/>
                </a:solidFill>
                <a:latin typeface="Proxima Nova"/>
                <a:ea typeface="Proxima Nova"/>
                <a:cs typeface="Proxima Nova"/>
                <a:hlinkClick r:id="rId7" tooltip="https://acgrenoblefr-my.sharepoint.com/:w:/g/personal/ringo_douville_ac-grenoble_fr/EeZxiWwt81lGpsW17QT65kgB5sPreyON2bXP7cGjgKu58w?e=HduReu"/>
              </a:rPr>
              <a:t>Cas3</a:t>
            </a: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Escape Game : remplacer un cours ou exploiter des connaissances : </a:t>
            </a:r>
            <a:r>
              <a:rPr lang="fr" u="sng">
                <a:solidFill>
                  <a:schemeClr val="hlink"/>
                </a:solidFill>
                <a:latin typeface="Proxima Nova"/>
                <a:ea typeface="Proxima Nova"/>
                <a:cs typeface="Proxima Nova"/>
                <a:hlinkClick r:id="rId8" tooltip="https://view.genial.ly/5ecaa75ef3aac90d34a383ea/presentation-3eme-equation-produit"/>
              </a:rPr>
              <a:t>Cas1</a:t>
            </a:r>
            <a:r>
              <a:rPr lang="fr">
                <a:latin typeface="Proxima Nova"/>
                <a:ea typeface="Proxima Nova"/>
                <a:cs typeface="Proxima Nova"/>
              </a:rPr>
              <a:t> / </a:t>
            </a:r>
            <a:r>
              <a:rPr lang="fr" u="sng">
                <a:solidFill>
                  <a:schemeClr val="hlink"/>
                </a:solidFill>
                <a:latin typeface="Proxima Nova"/>
                <a:ea typeface="Proxima Nova"/>
                <a:cs typeface="Proxima Nova"/>
                <a:hlinkClick r:id="rId9" tooltip="https://view.genial.ly/5ed21499bc3fa411df14dc5c/horizontal-infographic-timeline-6eme-la-proportionnalite-pirates-amusez-vous-a-trouver-le-tresor"/>
              </a:rPr>
              <a:t>Cas2</a:t>
            </a:r>
            <a:r>
              <a:rPr lang="fr">
                <a:latin typeface="Proxima Nova"/>
                <a:ea typeface="Proxima Nova"/>
                <a:cs typeface="Proxima Nova"/>
              </a:rPr>
              <a:t> / </a:t>
            </a:r>
            <a:r>
              <a:rPr lang="fr" u="sng">
                <a:solidFill>
                  <a:schemeClr val="hlink"/>
                </a:solidFill>
                <a:latin typeface="Proxima Nova"/>
                <a:ea typeface="Proxima Nova"/>
                <a:cs typeface="Proxima Nova"/>
                <a:hlinkClick r:id="rId10" tooltip="https://view.genial.ly/5ebc629458514d0d313e233e/interactive-content-escape-game-fractions-6eme"/>
              </a:rPr>
              <a:t>Cas3 </a:t>
            </a:r>
            <a:r>
              <a:rPr lang="fr">
                <a:latin typeface="Proxima Nova"/>
                <a:ea typeface="Proxima Nova"/>
                <a:cs typeface="Proxima Nova"/>
              </a:rPr>
              <a:t>/ </a:t>
            </a:r>
            <a:r>
              <a:rPr lang="fr" u="sng">
                <a:solidFill>
                  <a:schemeClr val="hlink"/>
                </a:solidFill>
                <a:latin typeface="Proxima Nova"/>
                <a:ea typeface="Proxima Nova"/>
                <a:cs typeface="Proxima Nova"/>
                <a:hlinkClick r:id="rId11" tooltip="https://view.genial.ly/5e85ae2ad5aa510e32a112ca/interactive-content-escape-game-3eme"/>
              </a:rPr>
              <a:t>Cas4</a:t>
            </a: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Quiz Learningapps : avec les différentes possibilités  </a:t>
            </a:r>
            <a:r>
              <a:rPr lang="fr" u="sng">
                <a:solidFill>
                  <a:schemeClr val="hlink"/>
                </a:solidFill>
                <a:latin typeface="Proxima Nova"/>
                <a:ea typeface="Proxima Nova"/>
                <a:cs typeface="Proxima Nova"/>
                <a:hlinkClick r:id="rId12" tooltip="https://learningapps.org/1464233"/>
              </a:rPr>
              <a:t>Cas1</a:t>
            </a:r>
            <a:r>
              <a:rPr lang="fr">
                <a:latin typeface="Proxima Nova"/>
                <a:ea typeface="Proxima Nova"/>
                <a:cs typeface="Proxima Nova"/>
              </a:rPr>
              <a:t> / </a:t>
            </a:r>
            <a:r>
              <a:rPr lang="fr" u="sng">
                <a:solidFill>
                  <a:schemeClr val="hlink"/>
                </a:solidFill>
                <a:latin typeface="Proxima Nova"/>
                <a:ea typeface="Proxima Nova"/>
                <a:cs typeface="Proxima Nova"/>
                <a:hlinkClick r:id="rId13" tooltip="https://learningapps.org/2452684"/>
              </a:rPr>
              <a:t>Cas2</a:t>
            </a:r>
            <a:r>
              <a:rPr lang="fr">
                <a:latin typeface="Proxima Nova"/>
                <a:ea typeface="Proxima Nova"/>
                <a:cs typeface="Proxima Nova"/>
              </a:rPr>
              <a:t> / </a:t>
            </a:r>
            <a:r>
              <a:rPr lang="fr" u="sng">
                <a:solidFill>
                  <a:schemeClr val="hlink"/>
                </a:solidFill>
                <a:latin typeface="Proxima Nova"/>
                <a:ea typeface="Proxima Nova"/>
                <a:cs typeface="Proxima Nova"/>
                <a:hlinkClick r:id="rId14" tooltip="https://learningapps.org/1016156"/>
              </a:rPr>
              <a:t>Cas3</a:t>
            </a:r>
            <a:r>
              <a:rPr lang="fr">
                <a:latin typeface="Proxima Nova"/>
                <a:ea typeface="Proxima Nova"/>
                <a:cs typeface="Proxima Nova"/>
              </a:rPr>
              <a:t> / </a:t>
            </a:r>
            <a:r>
              <a:rPr lang="fr" u="sng">
                <a:solidFill>
                  <a:schemeClr val="hlink"/>
                </a:solidFill>
                <a:latin typeface="Proxima Nova"/>
                <a:ea typeface="Proxima Nova"/>
                <a:cs typeface="Proxima Nova"/>
                <a:hlinkClick r:id="rId15" tooltip="https://learningapps.org/2308892"/>
              </a:rPr>
              <a:t>Cas4</a:t>
            </a:r>
            <a:r>
              <a:rPr lang="fr">
                <a:latin typeface="Proxima Nova"/>
                <a:ea typeface="Proxima Nova"/>
                <a:cs typeface="Proxima Nova"/>
              </a:rPr>
              <a:t> / </a:t>
            </a:r>
            <a:r>
              <a:rPr lang="fr" u="sng">
                <a:solidFill>
                  <a:schemeClr val="hlink"/>
                </a:solidFill>
                <a:latin typeface="Proxima Nova"/>
                <a:ea typeface="Proxima Nova"/>
                <a:cs typeface="Proxima Nova"/>
                <a:hlinkClick r:id="rId16" tooltip="https://learningapps.org/display?v=psu9c6n7j17"/>
              </a:rPr>
              <a:t>Cas5</a:t>
            </a:r>
            <a:r>
              <a:rPr lang="fr">
                <a:latin typeface="Proxima Nova"/>
                <a:ea typeface="Proxima Nova"/>
                <a:cs typeface="Proxima Nova"/>
              </a:rPr>
              <a:t> / </a:t>
            </a:r>
            <a:r>
              <a:rPr lang="fr" u="sng">
                <a:solidFill>
                  <a:schemeClr val="hlink"/>
                </a:solidFill>
                <a:latin typeface="Proxima Nova"/>
                <a:ea typeface="Proxima Nova"/>
                <a:cs typeface="Proxima Nova"/>
                <a:hlinkClick r:id="rId17" tooltip="https://learningapps.org/display?v=pz8fvy1uj17"/>
              </a:rPr>
              <a:t>Cas6</a:t>
            </a:r>
            <a:r>
              <a:rPr lang="fr">
                <a:latin typeface="Proxima Nova"/>
                <a:ea typeface="Proxima Nova"/>
                <a:cs typeface="Proxima Nova"/>
              </a:rPr>
              <a:t> / </a:t>
            </a:r>
            <a:r>
              <a:rPr lang="fr" u="sng">
                <a:solidFill>
                  <a:schemeClr val="hlink"/>
                </a:solidFill>
                <a:latin typeface="Proxima Nova"/>
                <a:ea typeface="Proxima Nova"/>
                <a:cs typeface="Proxima Nova"/>
                <a:hlinkClick r:id="rId18" tooltip="https://learningapps.org/display?v=p8fvu8o6c17"/>
              </a:rPr>
              <a:t>Cas7</a:t>
            </a: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Dobble : favoriser l’attention (exemple et générateurs) </a:t>
            </a:r>
            <a:r>
              <a:rPr lang="fr" u="sng">
                <a:solidFill>
                  <a:schemeClr val="hlink"/>
                </a:solidFill>
                <a:latin typeface="Proxima Nova"/>
                <a:ea typeface="Proxima Nova"/>
                <a:cs typeface="Proxima Nova"/>
                <a:hlinkClick r:id="rId19" tooltip="https://acgrenoblefr-my.sharepoint.com/:b:/g/personal/ringo_douville_ac-grenoble_fr/EbQEa8xkq8VPv4RZVRu5agYBuL6dHpcz5dWCuz39O22mPA?e=LKkv7z"/>
              </a:rPr>
              <a:t>Cas1</a:t>
            </a:r>
            <a:r>
              <a:rPr lang="fr">
                <a:latin typeface="Proxima Nova"/>
                <a:ea typeface="Proxima Nova"/>
                <a:cs typeface="Proxima Nova"/>
              </a:rPr>
              <a:t> / </a:t>
            </a:r>
            <a:r>
              <a:rPr lang="fr" u="sng">
                <a:solidFill>
                  <a:schemeClr val="hlink"/>
                </a:solidFill>
                <a:latin typeface="Proxima Nova"/>
                <a:ea typeface="Proxima Nova"/>
                <a:cs typeface="Proxima Nova"/>
                <a:hlinkClick r:id="rId20" tooltip="https://acgrenoblefr-my.sharepoint.com/:b:/g/personal/ringo_douville_ac-grenoble_fr/EbnLvddtS9tMn3lC71IMko8B2jQE1PMX9YJgQXtx2BCLvg?e=cbMLDx"/>
              </a:rPr>
              <a:t>Cas2</a:t>
            </a:r>
            <a:r>
              <a:rPr lang="fr">
                <a:latin typeface="Proxima Nova"/>
                <a:ea typeface="Proxima Nova"/>
                <a:cs typeface="Proxima Nova"/>
              </a:rPr>
              <a:t> / </a:t>
            </a:r>
            <a:r>
              <a:rPr lang="fr" u="sng">
                <a:solidFill>
                  <a:schemeClr val="hlink"/>
                </a:solidFill>
                <a:latin typeface="Proxima Nova"/>
                <a:ea typeface="Proxima Nova"/>
                <a:cs typeface="Proxima Nova"/>
                <a:hlinkClick r:id="rId21" tooltip="https://acgrenoblefr-my.sharepoint.com/:u:/g/personal/ringo_douville_ac-grenoble_fr/EVxZx0Df0_ZCscNPBitUDaABqHiqPlJCKeIN5xEkmX7m3A?e=cB1oiF"/>
              </a:rPr>
              <a:t>Cas3</a:t>
            </a:r>
            <a:r>
              <a:rPr lang="fr">
                <a:latin typeface="Proxima Nova"/>
                <a:ea typeface="Proxima Nova"/>
                <a:cs typeface="Proxima Nova"/>
              </a:rPr>
              <a:t> / </a:t>
            </a:r>
            <a:r>
              <a:rPr lang="fr" u="sng">
                <a:solidFill>
                  <a:schemeClr val="hlink"/>
                </a:solidFill>
                <a:latin typeface="Proxima Nova"/>
                <a:ea typeface="Proxima Nova"/>
                <a:cs typeface="Proxima Nova"/>
                <a:hlinkClick r:id="rId22" tooltip="https://acgrenoblefr-my.sharepoint.com/:x:/g/personal/ringo_douville_ac-grenoble_fr/EdMiEoorw2hBvAUE6mbca0QBFjsX6woN7uXDWhl-qU2xtA?e=mkxanx"/>
              </a:rPr>
              <a:t>Cas4</a:t>
            </a:r>
            <a:endParaRPr>
              <a:latin typeface="Proxima Nova"/>
              <a:ea typeface="Proxima Nova"/>
              <a:cs typeface="Proxima Nova"/>
            </a:endParaRPr>
          </a:p>
          <a:p>
            <a:pPr marL="45720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Votre bitmoji classroom ? </a:t>
            </a:r>
            <a:r>
              <a:rPr lang="fr" sz="1100" u="sng">
                <a:solidFill>
                  <a:schemeClr val="accent5"/>
                </a:solidFill>
                <a:hlinkClick r:id="rId23" tooltip="https://www.bitmoji.com/"/>
              </a:rPr>
              <a:t>https://www.bitmoji.com/</a:t>
            </a:r>
            <a:r>
              <a:rPr lang="fr">
                <a:latin typeface="Proxima Nova"/>
                <a:ea typeface="Proxima Nova"/>
                <a:cs typeface="Proxima Nova"/>
              </a:rPr>
              <a:t> + </a:t>
            </a:r>
            <a:r>
              <a:rPr lang="fr" sz="1100" u="sng">
                <a:solidFill>
                  <a:schemeClr val="accent5"/>
                </a:solidFill>
                <a:hlinkClick r:id="rId24" tooltip="https://www.youtube.com/watch?v=pNXRFb9vlxY"/>
              </a:rPr>
              <a:t>https://www.youtube.com/watch?v=pNXRFb9vlxY</a:t>
            </a:r>
            <a:endParaRPr>
              <a:latin typeface="Proxima Nova"/>
              <a:ea typeface="Proxima Nova"/>
              <a:cs typeface="Proxima Nova"/>
            </a:endParaRPr>
          </a:p>
          <a:p>
            <a:pPr marL="45720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Gamifier avec des badges de compétences ? </a:t>
            </a:r>
            <a:r>
              <a:rPr lang="fr" u="sng">
                <a:solidFill>
                  <a:schemeClr val="accent5"/>
                </a:solidFill>
                <a:latin typeface="Proxima Nova"/>
                <a:ea typeface="Proxima Nova"/>
                <a:cs typeface="Proxima Nova"/>
                <a:hlinkClick r:id="rId25" tooltip="http://www.ac-grenoble.fr/disciplines/spc/articles.php?lng=fr&amp;pg=106"/>
              </a:rPr>
              <a:t>SPC</a:t>
            </a:r>
            <a:r>
              <a:rPr lang="fr">
                <a:latin typeface="Proxima Nova"/>
                <a:ea typeface="Proxima Nova"/>
                <a:cs typeface="Proxima Nova"/>
              </a:rPr>
              <a:t> / </a:t>
            </a:r>
            <a:r>
              <a:rPr lang="fr" u="sng">
                <a:solidFill>
                  <a:schemeClr val="accent5"/>
                </a:solidFill>
                <a:latin typeface="Proxima Nova"/>
                <a:ea typeface="Proxima Nova"/>
                <a:cs typeface="Proxima Nova"/>
                <a:hlinkClick r:id="rId26" tooltip="https://fr.padlet.com/mguerente/TSbadges"/>
              </a:rPr>
              <a:t>HG</a:t>
            </a:r>
            <a:r>
              <a:rPr lang="fr">
                <a:latin typeface="Proxima Nova"/>
                <a:ea typeface="Proxima Nova"/>
                <a:cs typeface="Proxima Nova"/>
              </a:rPr>
              <a:t> / </a:t>
            </a:r>
            <a:r>
              <a:rPr lang="fr" u="sng">
                <a:solidFill>
                  <a:schemeClr val="accent5"/>
                </a:solidFill>
                <a:latin typeface="Proxima Nova"/>
                <a:ea typeface="Proxima Nova"/>
                <a:cs typeface="Proxima Nova"/>
                <a:hlinkClick r:id="rId27" tooltip="http://joan-riguet.eklablog.fr/6e-mon-livret-d-exercices-ceintures-de-competences-a131069588"/>
              </a:rPr>
              <a:t>Maths</a:t>
            </a:r>
            <a:endParaRPr>
              <a:latin typeface="Proxima Nova"/>
              <a:ea typeface="Proxima Nova"/>
              <a:cs typeface="Proxima Nova"/>
            </a:endParaRPr>
          </a:p>
          <a:p>
            <a:pPr marL="45720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Modèles Genial.ly</a:t>
            </a:r>
            <a:endParaRPr>
              <a:latin typeface="Proxima Nova"/>
              <a:ea typeface="Proxima Nova"/>
              <a:cs typeface="Proxima Nova"/>
            </a:endParaRPr>
          </a:p>
        </p:txBody>
      </p:sp>
      <p:sp>
        <p:nvSpPr>
          <p:cNvPr id="5" name="Google Shape;211;p33"/>
          <p:cNvSpPr>
            <a:spLocks noGrp="1"/>
          </p:cNvSpPr>
          <p:nvPr>
            <p:ph type="title"/>
          </p:nvPr>
        </p:nvSpPr>
        <p:spPr bwMode="auto">
          <a:xfrm>
            <a:off x="1715949" y="465925"/>
            <a:ext cx="6718800" cy="511500"/>
          </a:xfrm>
          <a:prstGeom prst="rect">
            <a:avLst/>
          </a:prstGeom>
          <a:noFill/>
          <a:ln>
            <a:noFill/>
          </a:ln>
        </p:spPr>
        <p:txBody>
          <a:bodyPr spcFirstLastPara="1" wrap="square" lIns="91425" tIns="91425" rIns="91425" bIns="91425" anchor="b" anchorCtr="0">
            <a:noAutofit/>
          </a:bodyPr>
          <a:lstStyle/>
          <a:p>
            <a:pPr marL="0" lvl="0" indent="0" algn="l">
              <a:lnSpc>
                <a:spcPct val="100000"/>
              </a:lnSpc>
              <a:spcBef>
                <a:spcPts val="0"/>
              </a:spcBef>
              <a:spcAft>
                <a:spcPts val="0"/>
              </a:spcAft>
              <a:buSzPts val="2400"/>
              <a:buNone/>
              <a:defRPr/>
            </a:pPr>
            <a:r>
              <a:rPr lang="fr" sz="3000">
                <a:solidFill>
                  <a:srgbClr val="FF0084"/>
                </a:solidFill>
              </a:rPr>
              <a:t>Et sinon, d’autres idées ?</a:t>
            </a:r>
            <a:endParaRPr sz="3000">
              <a:solidFill>
                <a:srgbClr val="FF0084"/>
              </a:solidFill>
            </a:endParaRPr>
          </a:p>
        </p:txBody>
      </p:sp>
      <p:pic>
        <p:nvPicPr>
          <p:cNvPr id="6" name="Google Shape;212;p33"/>
          <p:cNvPicPr/>
          <p:nvPr/>
        </p:nvPicPr>
        <p:blipFill>
          <a:blip r:embed="rId28">
            <a:alphaModFix/>
          </a:blip>
          <a:stretch/>
        </p:blipFill>
        <p:spPr bwMode="auto">
          <a:xfrm>
            <a:off x="310275" y="135475"/>
            <a:ext cx="1040951" cy="1040951"/>
          </a:xfrm>
          <a:prstGeom prst="rect">
            <a:avLst/>
          </a:prstGeom>
          <a:noFill/>
          <a:ln>
            <a:noFill/>
          </a:ln>
        </p:spPr>
      </p:pic>
      <p:pic>
        <p:nvPicPr>
          <p:cNvPr id="7" name="Google Shape;213;p33"/>
          <p:cNvPicPr/>
          <p:nvPr/>
        </p:nvPicPr>
        <p:blipFill>
          <a:blip r:embed="rId29">
            <a:alphaModFix/>
          </a:blip>
          <a:stretch/>
        </p:blipFill>
        <p:spPr bwMode="auto">
          <a:xfrm rot="-1172691">
            <a:off x="6979088" y="3200324"/>
            <a:ext cx="1839854" cy="16174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60;p13"/>
          <p:cNvPicPr/>
          <p:nvPr/>
        </p:nvPicPr>
        <p:blipFill>
          <a:blip r:embed="rId2">
            <a:alphaModFix/>
          </a:blip>
          <a:stretch/>
        </p:blipFill>
        <p:spPr bwMode="auto">
          <a:xfrm rot="-1279769">
            <a:off x="6426545" y="3671830"/>
            <a:ext cx="1013765" cy="911548"/>
          </a:xfrm>
          <a:prstGeom prst="rect">
            <a:avLst/>
          </a:prstGeom>
          <a:noFill/>
          <a:ln>
            <a:noFill/>
          </a:ln>
        </p:spPr>
      </p:pic>
      <p:pic>
        <p:nvPicPr>
          <p:cNvPr id="5" name="Google Shape;61;p13"/>
          <p:cNvPicPr/>
          <p:nvPr/>
        </p:nvPicPr>
        <p:blipFill>
          <a:blip r:embed="rId3">
            <a:alphaModFix/>
          </a:blip>
          <a:stretch/>
        </p:blipFill>
        <p:spPr bwMode="auto">
          <a:xfrm rot="848708">
            <a:off x="2642236" y="111414"/>
            <a:ext cx="925839" cy="688605"/>
          </a:xfrm>
          <a:prstGeom prst="rect">
            <a:avLst/>
          </a:prstGeom>
          <a:noFill/>
          <a:ln>
            <a:noFill/>
          </a:ln>
        </p:spPr>
      </p:pic>
      <p:sp>
        <p:nvSpPr>
          <p:cNvPr id="6" name=" 3"/>
          <p:cNvSpPr/>
          <p:nvPr/>
        </p:nvSpPr>
        <p:spPr bwMode="auto">
          <a:xfrm>
            <a:off x="165224" y="228880"/>
            <a:ext cx="1632857" cy="447566"/>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a:solidFill>
                  <a:srgbClr val="000000"/>
                </a:solidFill>
                <a:latin typeface="Open Sans Extrabold"/>
                <a:ea typeface="Open Sans Extrabold"/>
                <a:cs typeface="Open Sans Extrabold"/>
              </a:rPr>
              <a:t>Objectifs</a:t>
            </a:r>
          </a:p>
        </p:txBody>
      </p:sp>
      <p:sp>
        <p:nvSpPr>
          <p:cNvPr id="7" name=" 4"/>
          <p:cNvSpPr/>
          <p:nvPr/>
        </p:nvSpPr>
        <p:spPr bwMode="auto">
          <a:xfrm>
            <a:off x="245094" y="968373"/>
            <a:ext cx="3835592" cy="3955448"/>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marL="285750" indent="-285750" algn="just">
              <a:buFont typeface="Wingdings"/>
              <a:buChar char="ü"/>
              <a:defRPr/>
            </a:pPr>
            <a:r>
              <a:rPr lang="fr-FR" sz="1600" b="0" i="0" u="none">
                <a:solidFill>
                  <a:srgbClr val="2B2E38"/>
                </a:solidFill>
                <a:latin typeface="Ubuntu"/>
                <a:ea typeface="Ubuntu"/>
                <a:cs typeface="Ubuntu"/>
              </a:rPr>
              <a:t>De la ludification à la ludicisation</a:t>
            </a:r>
          </a:p>
          <a:p>
            <a:pPr marL="285750" indent="-285750" algn="just">
              <a:buFont typeface="Wingdings"/>
              <a:buChar char="ü"/>
              <a:defRPr/>
            </a:pPr>
            <a:endParaRPr lang="fr-FR" sz="1600" b="0" i="0" u="none">
              <a:solidFill>
                <a:srgbClr val="2B2E38"/>
              </a:solidFill>
              <a:latin typeface="Ubuntu"/>
              <a:ea typeface="Ubuntu"/>
              <a:cs typeface="Ubuntu"/>
            </a:endParaRPr>
          </a:p>
          <a:p>
            <a:pPr marL="285750" indent="-285750" algn="just">
              <a:buFont typeface="Wingdings"/>
              <a:buChar char="ü"/>
              <a:defRPr/>
            </a:pPr>
            <a:r>
              <a:rPr lang="fr-FR" sz="1600" b="0" i="0" u="none">
                <a:solidFill>
                  <a:srgbClr val="2B2E38"/>
                </a:solidFill>
                <a:latin typeface="Ubuntu"/>
                <a:ea typeface="Ubuntu"/>
                <a:cs typeface="Ubuntu"/>
              </a:rPr>
              <a:t>Les jeux et les apprentissages</a:t>
            </a:r>
          </a:p>
          <a:p>
            <a:pPr marL="285750" indent="-285750" algn="just">
              <a:buFont typeface="Wingdings"/>
              <a:buChar char="ü"/>
              <a:defRPr/>
            </a:pPr>
            <a:endParaRPr lang="fr-FR" sz="1600" b="0" i="0" u="none">
              <a:solidFill>
                <a:srgbClr val="2B2E38"/>
              </a:solidFill>
              <a:latin typeface="Ubuntu"/>
              <a:ea typeface="Ubuntu"/>
              <a:cs typeface="Ubuntu"/>
            </a:endParaRPr>
          </a:p>
          <a:p>
            <a:pPr marL="285750" indent="-285750" algn="just">
              <a:buFont typeface="Wingdings"/>
              <a:buChar char="ü"/>
              <a:defRPr/>
            </a:pPr>
            <a:r>
              <a:rPr lang="fr-FR" sz="1600" b="0" i="0" u="none">
                <a:solidFill>
                  <a:srgbClr val="2B2E38"/>
                </a:solidFill>
                <a:latin typeface="Ubuntu"/>
                <a:ea typeface="Ubuntu"/>
                <a:cs typeface="Ubuntu"/>
              </a:rPr>
              <a:t>Les profils de joueurs</a:t>
            </a:r>
          </a:p>
          <a:p>
            <a:pPr algn="just">
              <a:defRPr/>
            </a:pPr>
            <a:r>
              <a:rPr lang="fr-FR" sz="1600" b="0" i="0" u="none">
                <a:solidFill>
                  <a:srgbClr val="2B2E38"/>
                </a:solidFill>
                <a:latin typeface="Ubuntu"/>
                <a:ea typeface="Ubuntu"/>
                <a:cs typeface="Ubuntu"/>
              </a:rPr>
              <a:t> </a:t>
            </a:r>
            <a:endParaRPr sz="1600" b="0" i="0" u="none">
              <a:solidFill>
                <a:srgbClr val="2B2E38"/>
              </a:solidFill>
              <a:latin typeface="Ubuntu"/>
              <a:ea typeface="Ubuntu"/>
              <a:cs typeface="Ubuntu"/>
            </a:endParaRPr>
          </a:p>
          <a:p>
            <a:pPr marL="285750" indent="-285750" algn="just">
              <a:buFont typeface="Wingdings"/>
              <a:buChar char="ü"/>
              <a:defRPr/>
            </a:pPr>
            <a:r>
              <a:rPr lang="fr-FR" sz="1600" b="0" i="0" u="none">
                <a:solidFill>
                  <a:srgbClr val="2B2E38"/>
                </a:solidFill>
                <a:latin typeface="Ubuntu"/>
                <a:ea typeface="Ubuntu"/>
                <a:cs typeface="Ubuntu"/>
              </a:rPr>
              <a:t>Ludifier la présentation : les bitmoji classroom</a:t>
            </a:r>
          </a:p>
          <a:p>
            <a:pPr marL="285750" indent="-285750" algn="just">
              <a:buFont typeface="Wingdings"/>
              <a:buChar char="ü"/>
              <a:defRPr/>
            </a:pPr>
            <a:endParaRPr lang="fr-FR" sz="1600" b="0" i="0" u="none">
              <a:solidFill>
                <a:srgbClr val="2B2E38"/>
              </a:solidFill>
              <a:latin typeface="Ubuntu"/>
              <a:ea typeface="Ubuntu"/>
              <a:cs typeface="Ubuntu"/>
            </a:endParaRPr>
          </a:p>
          <a:p>
            <a:pPr marL="285750" indent="-285750" algn="just">
              <a:buFont typeface="Wingdings"/>
              <a:buChar char="ü"/>
              <a:defRPr/>
            </a:pPr>
            <a:r>
              <a:rPr lang="fr-FR" sz="1600" b="0" i="0" u="none" strike="noStrike" cap="none" spc="0">
                <a:solidFill>
                  <a:srgbClr val="2B2E38"/>
                </a:solidFill>
                <a:latin typeface="Ubuntu"/>
                <a:ea typeface="Ubuntu"/>
                <a:cs typeface="Ubuntu"/>
              </a:rPr>
              <a:t>Quelles ressources ? Quels outils ?</a:t>
            </a:r>
            <a:endParaRPr lang="fr-FR" sz="1600" b="0" i="0" u="none">
              <a:solidFill>
                <a:srgbClr val="2B2E38"/>
              </a:solidFill>
              <a:latin typeface="Ubuntu"/>
              <a:ea typeface="Ubuntu"/>
              <a:cs typeface="Ubuntu"/>
            </a:endParaRPr>
          </a:p>
          <a:p>
            <a:pPr marL="285750" indent="-285750" algn="just">
              <a:buFont typeface="Wingdings"/>
              <a:buChar char="ü"/>
              <a:defRPr/>
            </a:pPr>
            <a:endParaRPr sz="1600">
              <a:latin typeface="Ubuntu"/>
              <a:ea typeface="Ubuntu"/>
              <a:cs typeface="Ubuntu"/>
            </a:endParaRPr>
          </a:p>
        </p:txBody>
      </p:sp>
      <p:sp>
        <p:nvSpPr>
          <p:cNvPr id="8" name=" 5"/>
          <p:cNvSpPr/>
          <p:nvPr/>
        </p:nvSpPr>
        <p:spPr bwMode="auto">
          <a:xfrm>
            <a:off x="4926430" y="292380"/>
            <a:ext cx="2254410" cy="447565"/>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defRPr/>
            </a:pPr>
            <a:r>
              <a:rPr sz="2400" b="1" i="0" u="none">
                <a:solidFill>
                  <a:srgbClr val="000000"/>
                </a:solidFill>
                <a:latin typeface="Open Sans Extrabold"/>
                <a:ea typeface="Open Sans Extrabold"/>
                <a:cs typeface="Open Sans Extrabold"/>
              </a:rPr>
              <a:t>Temps forts</a:t>
            </a:r>
            <a:endParaRPr/>
          </a:p>
        </p:txBody>
      </p:sp>
      <p:sp>
        <p:nvSpPr>
          <p:cNvPr id="9" name=" 6"/>
          <p:cNvSpPr/>
          <p:nvPr/>
        </p:nvSpPr>
        <p:spPr bwMode="auto">
          <a:xfrm>
            <a:off x="4824996" y="960437"/>
            <a:ext cx="3986440" cy="3726484"/>
          </a:xfrm>
        </p:spPr>
        <p:txBody>
          <a:bodyPr rot="0" spcFirstLastPara="0" vertOverflow="overflow" horzOverflow="clip" vert="horz" wrap="square" lIns="91440" tIns="45720" rIns="91440" bIns="45720" numCol="1" spcCol="0" rtlCol="0" fromWordArt="0" anchor="t" anchorCtr="0" forceAA="0" compatLnSpc="1">
            <a:prstTxWarp prst="textNoShape">
              <a:avLst/>
            </a:prstTxWarp>
            <a:noAutofit/>
          </a:bodyPr>
          <a:lstStyle/>
          <a:p>
            <a:pPr algn="just">
              <a:defRPr/>
            </a:pPr>
            <a:r>
              <a:rPr lang="fr-FR" sz="1600" b="1" i="0" u="none" strike="noStrike" cap="none" spc="0">
                <a:solidFill>
                  <a:srgbClr val="639F90"/>
                </a:solidFill>
                <a:latin typeface="Ubuntu"/>
                <a:ea typeface="Ubuntu"/>
                <a:cs typeface="Ubuntu"/>
              </a:rPr>
              <a:t>Atelier 1 : </a:t>
            </a:r>
            <a:r>
              <a:rPr lang="fr-FR" sz="1600" b="0" i="0" u="none" strike="noStrike" cap="none" spc="0">
                <a:solidFill>
                  <a:schemeClr val="tx1"/>
                </a:solidFill>
                <a:latin typeface="Ubuntu"/>
                <a:ea typeface="Ubuntu"/>
                <a:cs typeface="Ubuntu"/>
              </a:rPr>
              <a:t>#Wooclap</a:t>
            </a:r>
          </a:p>
          <a:p>
            <a:pPr algn="just">
              <a:defRPr/>
            </a:pPr>
            <a:endParaRPr lang="fr-FR" sz="1600" b="0" i="0" u="none" strike="noStrike" cap="none" spc="0">
              <a:solidFill>
                <a:schemeClr val="tx1"/>
              </a:solidFill>
              <a:latin typeface="Ubuntu"/>
              <a:ea typeface="Ubuntu"/>
              <a:cs typeface="Ubuntu"/>
            </a:endParaRPr>
          </a:p>
          <a:p>
            <a:pPr algn="just">
              <a:defRPr/>
            </a:pPr>
            <a:r>
              <a:rPr lang="fr-FR" sz="1600" b="1" i="0" u="none" strike="noStrike" cap="none" spc="0">
                <a:solidFill>
                  <a:srgbClr val="639F90"/>
                </a:solidFill>
                <a:latin typeface="Ubuntu"/>
                <a:ea typeface="Ubuntu"/>
                <a:cs typeface="Ubuntu"/>
              </a:rPr>
              <a:t>Atelier 2 </a:t>
            </a:r>
            <a:r>
              <a:rPr lang="fr-FR" sz="1600" b="0" i="0" u="none" strike="noStrike" cap="none" spc="0">
                <a:solidFill>
                  <a:srgbClr val="00B050"/>
                </a:solidFill>
                <a:latin typeface="Ubuntu"/>
                <a:ea typeface="Ubuntu"/>
                <a:cs typeface="Ubuntu"/>
              </a:rPr>
              <a:t>:</a:t>
            </a:r>
            <a:r>
              <a:rPr lang="fr-FR" sz="1600" b="0" i="0" u="none" strike="noStrike" cap="none" spc="0">
                <a:solidFill>
                  <a:schemeClr val="tx1"/>
                </a:solidFill>
                <a:latin typeface="Ubuntu"/>
                <a:ea typeface="Ubuntu"/>
                <a:cs typeface="Ubuntu"/>
              </a:rPr>
              <a:t> Mythes et réalités de la ludification dans la classe</a:t>
            </a:r>
            <a:endParaRPr sz="1600">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a:p>
            <a:pPr algn="just">
              <a:defRPr/>
            </a:pPr>
            <a:r>
              <a:rPr lang="fr-FR" sz="1600" b="1" i="0" u="none" strike="noStrike" cap="none" spc="0">
                <a:solidFill>
                  <a:srgbClr val="639F90"/>
                </a:solidFill>
                <a:latin typeface="Ubuntu"/>
                <a:ea typeface="Ubuntu"/>
                <a:cs typeface="Ubuntu"/>
              </a:rPr>
              <a:t>Atelier 3 :</a:t>
            </a:r>
            <a:r>
              <a:rPr lang="fr-FR" sz="1600">
                <a:latin typeface="Ubuntu"/>
                <a:ea typeface="Ubuntu"/>
                <a:cs typeface="Ubuntu"/>
              </a:rPr>
              <a:t> </a:t>
            </a:r>
            <a:r>
              <a:rPr lang="fr-FR" sz="1600" b="0" i="0" u="none">
                <a:solidFill>
                  <a:schemeClr val="tx1"/>
                </a:solidFill>
                <a:latin typeface="Ubuntu"/>
                <a:ea typeface="Ubuntu"/>
                <a:cs typeface="Ubuntu"/>
              </a:rPr>
              <a:t>À vous de jouer !</a:t>
            </a:r>
            <a:endParaRPr sz="1600" b="0" i="0" u="none">
              <a:solidFill>
                <a:schemeClr val="tx1"/>
              </a:solidFill>
              <a:latin typeface="Ubuntu"/>
              <a:ea typeface="Ubuntu"/>
              <a:cs typeface="Ubuntu"/>
            </a:endParaRPr>
          </a:p>
          <a:p>
            <a:pPr algn="just">
              <a:defRPr/>
            </a:pPr>
            <a:endParaRPr lang="fr-FR" sz="1600">
              <a:latin typeface="Ubuntu"/>
              <a:ea typeface="Ubuntu"/>
              <a:cs typeface="Ubuntu"/>
            </a:endParaRPr>
          </a:p>
          <a:p>
            <a:pPr algn="just">
              <a:defRPr/>
            </a:pPr>
            <a:r>
              <a:rPr lang="fr-FR" sz="1600" b="0" i="0" u="none" strike="noStrike" cap="none" spc="0">
                <a:solidFill>
                  <a:srgbClr val="2B2E38"/>
                </a:solidFill>
                <a:latin typeface="Ubuntu"/>
                <a:ea typeface="Ubuntu"/>
                <a:cs typeface="Ubuntu"/>
              </a:rPr>
              <a:t>Des exemples d'activités ludifiées dans toutes les disciplines : petits jeux, labyrinthe, serious game, escape game...</a:t>
            </a:r>
            <a:endParaRPr sz="1600" b="0" i="0" u="none" strike="noStrike" cap="none" spc="0">
              <a:solidFill>
                <a:schemeClr val="tx1"/>
              </a:solidFill>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28;p36"/>
          <p:cNvSpPr>
            <a:spLocks noGrp="1"/>
          </p:cNvSpPr>
          <p:nvPr>
            <p:ph type="title"/>
          </p:nvPr>
        </p:nvSpPr>
        <p:spPr bwMode="auto">
          <a:xfrm>
            <a:off x="311700" y="190375"/>
            <a:ext cx="6718800" cy="511500"/>
          </a:xfrm>
          <a:prstGeom prst="rect">
            <a:avLst/>
          </a:prstGeom>
          <a:noFill/>
          <a:ln>
            <a:noFill/>
          </a:ln>
        </p:spPr>
        <p:txBody>
          <a:bodyPr spcFirstLastPara="1" wrap="square" lIns="91425" tIns="91425" rIns="91425" bIns="91425" anchor="b" anchorCtr="0">
            <a:noAutofit/>
          </a:bodyPr>
          <a:lstStyle/>
          <a:p>
            <a:pPr marL="0" lvl="0" indent="0" algn="l">
              <a:lnSpc>
                <a:spcPct val="100000"/>
              </a:lnSpc>
              <a:spcBef>
                <a:spcPts val="0"/>
              </a:spcBef>
              <a:spcAft>
                <a:spcPts val="0"/>
              </a:spcAft>
              <a:buSzPts val="2400"/>
              <a:buNone/>
              <a:defRPr/>
            </a:pPr>
            <a:r>
              <a:rPr lang="fr">
                <a:solidFill>
                  <a:srgbClr val="FF0084"/>
                </a:solidFill>
              </a:rPr>
              <a:t>RESSOURCES COMPLÉMENTAIRES</a:t>
            </a:r>
            <a:endParaRPr>
              <a:solidFill>
                <a:srgbClr val="FF0084"/>
              </a:solidFill>
            </a:endParaRPr>
          </a:p>
        </p:txBody>
      </p:sp>
      <p:sp>
        <p:nvSpPr>
          <p:cNvPr id="5" name="Google Shape;229;p36"/>
          <p:cNvSpPr>
            <a:spLocks/>
          </p:cNvSpPr>
          <p:nvPr/>
        </p:nvSpPr>
        <p:spPr bwMode="auto">
          <a:xfrm>
            <a:off x="412075" y="740500"/>
            <a:ext cx="8457300" cy="3666000"/>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r>
              <a:rPr lang="fr">
                <a:latin typeface="Proxima Nova"/>
                <a:ea typeface="Proxima Nova"/>
                <a:cs typeface="Proxima Nova"/>
              </a:rPr>
              <a:t>Sur le site de la DANE :</a:t>
            </a:r>
            <a:endParaRPr>
              <a:latin typeface="Proxima Nova"/>
              <a:ea typeface="Proxima Nova"/>
              <a:cs typeface="Proxima Nova"/>
            </a:endParaRPr>
          </a:p>
          <a:p>
            <a:pPr marL="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Article “Motivation et engagement de l’élève”</a:t>
            </a:r>
            <a:endParaRPr>
              <a:latin typeface="Proxima Nova"/>
              <a:ea typeface="Proxima Nova"/>
              <a:cs typeface="Proxima Nova"/>
            </a:endParaRPr>
          </a:p>
          <a:p>
            <a:pPr marL="457200" lvl="0" indent="0" algn="l">
              <a:spcBef>
                <a:spcPts val="0"/>
              </a:spcBef>
              <a:spcAft>
                <a:spcPts val="0"/>
              </a:spcAft>
              <a:buNone/>
              <a:defRPr/>
            </a:pPr>
            <a:r>
              <a:rPr lang="fr" sz="1100" u="sng">
                <a:solidFill>
                  <a:schemeClr val="hlink"/>
                </a:solidFill>
                <a:hlinkClick r:id="rId2" tooltip="https://dane.web.ac-grenoble.fr/article/motivation-et-engagement-de-leleve"/>
              </a:rPr>
              <a:t>https://dane.web.ac-grenoble.fr/article/motivation-et-engagement-de-leleve</a:t>
            </a:r>
            <a:endParaRPr>
              <a:latin typeface="Proxima Nova"/>
              <a:ea typeface="Proxima Nova"/>
              <a:cs typeface="Proxima Nova"/>
            </a:endParaRPr>
          </a:p>
          <a:p>
            <a:pPr marL="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Article “Soutenir la motivation des élèves à travers des pratiques engageantes et ludiques</a:t>
            </a:r>
            <a:endParaRPr>
              <a:latin typeface="Proxima Nova"/>
              <a:ea typeface="Proxima Nova"/>
              <a:cs typeface="Proxima Nova"/>
            </a:endParaRPr>
          </a:p>
          <a:p>
            <a:pPr marL="457200" lvl="0" indent="0" algn="l">
              <a:spcBef>
                <a:spcPts val="0"/>
              </a:spcBef>
              <a:spcAft>
                <a:spcPts val="0"/>
              </a:spcAft>
              <a:buNone/>
              <a:defRPr/>
            </a:pPr>
            <a:r>
              <a:rPr lang="fr" sz="1100" u="sng">
                <a:solidFill>
                  <a:schemeClr val="hlink"/>
                </a:solidFill>
                <a:hlinkClick r:id="rId3" tooltip="https://dane.web.ac-grenoble.fr/article/soutenir-la-motivation-des-eleves-travers-des-pratiques-collaboratives-et-ludiques"/>
              </a:rPr>
              <a:t>https://dane.web.ac-grenoble.fr/article/soutenir-la-motivation-des-eleves-travers-des-pratiques-collaboratives-et-ludiques</a:t>
            </a:r>
            <a:endParaRPr>
              <a:latin typeface="Proxima Nova"/>
              <a:ea typeface="Proxima Nova"/>
              <a:cs typeface="Proxima Nova"/>
            </a:endParaRPr>
          </a:p>
          <a:p>
            <a:pPr marL="45720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sz="1100" u="sng">
                <a:solidFill>
                  <a:schemeClr val="hlink"/>
                </a:solidFill>
                <a:hlinkClick r:id="rId4" tooltip="http://www.karsenti.ca/32aqisep.pdf"/>
              </a:rPr>
              <a:t>http://www.karsenti.ca/32aqisep.pdf</a:t>
            </a:r>
            <a:endParaRPr>
              <a:latin typeface="Proxima Nova"/>
              <a:ea typeface="Proxima Nova"/>
              <a:cs typeface="Proxima Nova"/>
            </a:endParaRPr>
          </a:p>
          <a:p>
            <a:pPr marL="45720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Genially “Ressources pour ludifier son enseignement” : S’cape....</a:t>
            </a:r>
            <a:endParaRPr>
              <a:latin typeface="Proxima Nova"/>
              <a:ea typeface="Proxima Nova"/>
              <a:cs typeface="Proxima Nova"/>
            </a:endParaRPr>
          </a:p>
          <a:p>
            <a:pPr marL="0" lvl="0" indent="0" algn="l">
              <a:spcBef>
                <a:spcPts val="0"/>
              </a:spcBef>
              <a:spcAft>
                <a:spcPts val="0"/>
              </a:spcAft>
              <a:buNone/>
              <a:defRPr/>
            </a:pPr>
            <a:endParaRPr>
              <a:latin typeface="Proxima Nova"/>
              <a:ea typeface="Proxima Nova"/>
              <a:cs typeface="Proxima Nova"/>
            </a:endParaRPr>
          </a:p>
          <a:p>
            <a:pPr marL="457200" lvl="0" indent="-317500" algn="l">
              <a:spcBef>
                <a:spcPts val="0"/>
              </a:spcBef>
              <a:spcAft>
                <a:spcPts val="0"/>
              </a:spcAft>
              <a:buSzPts val="1400"/>
              <a:buChar char="●"/>
              <a:defRPr/>
            </a:pPr>
            <a:r>
              <a:rPr lang="fr">
                <a:latin typeface="Proxima Nova"/>
                <a:ea typeface="Proxima Nova"/>
                <a:cs typeface="Proxima Nova"/>
              </a:rPr>
              <a:t>Clemi - classe investigation : </a:t>
            </a:r>
            <a:r>
              <a:rPr lang="fr" sz="1100" u="sng">
                <a:solidFill>
                  <a:schemeClr val="hlink"/>
                </a:solidFill>
                <a:hlinkClick r:id="rId5" tooltip="https://www.clemi.fr/fr/classe-investigation.html"/>
              </a:rPr>
              <a:t>https://www.clemi.fr/fr/classe-investigation.html</a:t>
            </a:r>
            <a:endParaRPr>
              <a:latin typeface="Proxima Nova"/>
              <a:ea typeface="Proxima Nova"/>
              <a:cs typeface="Proxima Nova"/>
            </a:endParaRPr>
          </a:p>
          <a:p>
            <a:pPr marL="0" lvl="0" indent="0" algn="l">
              <a:spcBef>
                <a:spcPts val="0"/>
              </a:spcBef>
              <a:spcAft>
                <a:spcPts val="0"/>
              </a:spcAft>
              <a:buNone/>
              <a:defRPr/>
            </a:pPr>
            <a:endParaRPr>
              <a:latin typeface="Proxima Nova"/>
              <a:ea typeface="Proxima Nova"/>
              <a:cs typeface="Proxima Nova"/>
            </a:endParaRPr>
          </a:p>
          <a:p>
            <a:pPr marL="0" lvl="0" indent="0" algn="l">
              <a:spcBef>
                <a:spcPts val="0"/>
              </a:spcBef>
              <a:spcAft>
                <a:spcPts val="0"/>
              </a:spcAft>
              <a:buNone/>
              <a:defRPr/>
            </a:pPr>
            <a:r>
              <a:rPr lang="fr">
                <a:latin typeface="Proxima Nova"/>
                <a:ea typeface="Proxima Nova"/>
                <a:cs typeface="Proxima Nova"/>
              </a:rPr>
              <a:t>Et ailleurs...</a:t>
            </a:r>
            <a:endParaRPr>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
                <a:latin typeface="Proxima Nova"/>
                <a:ea typeface="Proxima Nova"/>
                <a:cs typeface="Proxima Nova"/>
              </a:rPr>
              <a:t>Twitter, facebook...</a:t>
            </a:r>
            <a:endParaRPr>
              <a:latin typeface="Proxima Nova"/>
              <a:ea typeface="Proxima Nova"/>
              <a:cs typeface="Proxima Nova"/>
            </a:endParaRPr>
          </a:p>
        </p:txBody>
      </p:sp>
      <p:sp>
        <p:nvSpPr>
          <p:cNvPr id="6" name="Google Shape;230;p36"/>
          <p:cNvSpPr>
            <a:spLocks/>
          </p:cNvSpPr>
          <p:nvPr/>
        </p:nvSpPr>
        <p:spPr bwMode="auto">
          <a:xfrm>
            <a:off x="457975" y="3390825"/>
            <a:ext cx="7979400" cy="1453200"/>
          </a:xfrm>
          <a:prstGeom prst="rect">
            <a:avLst/>
          </a:prstGeom>
          <a:noFill/>
          <a:ln>
            <a:noFill/>
          </a:ln>
        </p:spPr>
        <p:txBody>
          <a:bodyPr spcFirstLastPara="1" wrap="square" lIns="91425" tIns="91425" rIns="91425" bIns="91425" anchor="t" anchorCtr="0">
            <a:noAutofit/>
          </a:bodyPr>
          <a:lstStyle/>
          <a:p>
            <a:pPr marL="457200" lvl="0" indent="0" algn="l">
              <a:spcBef>
                <a:spcPts val="0"/>
              </a:spcBef>
              <a:spcAft>
                <a:spcPts val="0"/>
              </a:spcAft>
              <a:buNone/>
              <a:defRPr/>
            </a:pPr>
            <a:endParaRPr>
              <a:latin typeface="Proxima Nova"/>
              <a:ea typeface="Proxima Nova"/>
              <a:cs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0" y="0"/>
            <a:ext cx="9143999" cy="51646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3453624" y="1793892"/>
            <a:ext cx="2666999"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200">
                <a:solidFill>
                  <a:srgbClr val="00B050"/>
                </a:solidFill>
                <a:latin typeface="Ubuntu"/>
                <a:ea typeface="Ubuntu"/>
                <a:cs typeface="Ubuntu"/>
              </a:rPr>
              <a:t>Atelier 1 #Wooclap </a:t>
            </a:r>
            <a:endParaRPr sz="2200">
              <a:latin typeface="Ubuntu"/>
              <a:ea typeface="Ubuntu"/>
              <a:cs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a:spLocks/>
          </p:cNvSpPr>
          <p:nvPr/>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L'école et le jeu : toute une histoire !</a:t>
            </a:r>
            <a:endParaRPr sz="2400">
              <a:solidFill>
                <a:srgbClr val="00B050"/>
              </a:solidFill>
              <a:latin typeface="Open Sans Extrabold"/>
              <a:ea typeface="Open Sans Extrabold"/>
              <a:cs typeface="Open Sans Extrabold"/>
            </a:endParaRPr>
          </a:p>
        </p:txBody>
      </p:sp>
      <p:pic>
        <p:nvPicPr>
          <p:cNvPr id="5" name="Image 4"/>
          <p:cNvPicPr>
            <a:picLocks noChangeAspect="1"/>
          </p:cNvPicPr>
          <p:nvPr/>
        </p:nvPicPr>
        <p:blipFill>
          <a:blip r:embed="rId3"/>
          <a:stretch/>
        </p:blipFill>
        <p:spPr bwMode="auto">
          <a:xfrm>
            <a:off x="542724" y="1319862"/>
            <a:ext cx="2051275" cy="3548470"/>
          </a:xfrm>
          <a:prstGeom prst="rect">
            <a:avLst/>
          </a:prstGeom>
        </p:spPr>
      </p:pic>
      <p:pic>
        <p:nvPicPr>
          <p:cNvPr id="6" name="Image 5"/>
          <p:cNvPicPr>
            <a:picLocks noChangeAspect="1"/>
          </p:cNvPicPr>
          <p:nvPr/>
        </p:nvPicPr>
        <p:blipFill>
          <a:blip r:embed="rId4"/>
          <a:stretch/>
        </p:blipFill>
        <p:spPr bwMode="auto">
          <a:xfrm>
            <a:off x="3590170" y="930816"/>
            <a:ext cx="2581762" cy="1931292"/>
          </a:xfrm>
          <a:prstGeom prst="rect">
            <a:avLst/>
          </a:prstGeom>
        </p:spPr>
      </p:pic>
      <p:pic>
        <p:nvPicPr>
          <p:cNvPr id="7" name="Image 6"/>
          <p:cNvPicPr>
            <a:picLocks noChangeAspect="1"/>
          </p:cNvPicPr>
          <p:nvPr/>
        </p:nvPicPr>
        <p:blipFill>
          <a:blip r:embed="rId5"/>
          <a:stretch/>
        </p:blipFill>
        <p:spPr bwMode="auto">
          <a:xfrm>
            <a:off x="5736165" y="2955787"/>
            <a:ext cx="2829209" cy="19125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0752611">
            <a:off x="85794" y="1495879"/>
            <a:ext cx="2265958" cy="51819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1800" b="1">
                <a:solidFill>
                  <a:srgbClr val="FA2875"/>
                </a:solidFill>
                <a:latin typeface="Ubuntu"/>
                <a:ea typeface="Ubuntu"/>
                <a:cs typeface="Ubuntu"/>
              </a:rPr>
              <a:t>Ludification / </a:t>
            </a:r>
          </a:p>
          <a:p>
            <a:pPr>
              <a:defRPr/>
            </a:pPr>
            <a:r>
              <a:rPr sz="1800" b="1">
                <a:solidFill>
                  <a:srgbClr val="FA2875"/>
                </a:solidFill>
                <a:latin typeface="Ubuntu"/>
                <a:ea typeface="Ubuntu"/>
                <a:cs typeface="Ubuntu"/>
              </a:rPr>
              <a:t>Gamification (ang)</a:t>
            </a:r>
            <a:endParaRPr sz="1800">
              <a:latin typeface="Ubuntu"/>
              <a:ea typeface="Ubuntu"/>
              <a:cs typeface="Ubuntu"/>
            </a:endParaRPr>
          </a:p>
        </p:txBody>
      </p:sp>
      <p:sp>
        <p:nvSpPr>
          <p:cNvPr id="5" name="Rectangle 4"/>
          <p:cNvSpPr/>
          <p:nvPr/>
        </p:nvSpPr>
        <p:spPr bwMode="auto">
          <a:xfrm>
            <a:off x="2053242" y="2575922"/>
            <a:ext cx="6850062" cy="71321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a:latin typeface="Ubuntu"/>
                <a:ea typeface="Ubuntu"/>
                <a:cs typeface="Ubuntu"/>
              </a:rPr>
              <a:t>Conversion d'une situation d'apprentissage ordinaire en situation suceptible d'être interprétée comme ludique par les apprenants. C'est finalement rendre les apprentissages plus agréables, amusants et engageant.</a:t>
            </a:r>
          </a:p>
        </p:txBody>
      </p:sp>
      <p:sp>
        <p:nvSpPr>
          <p:cNvPr id="6" name="Rectangle 5"/>
          <p:cNvSpPr/>
          <p:nvPr/>
        </p:nvSpPr>
        <p:spPr bwMode="auto">
          <a:xfrm rot="20793830">
            <a:off x="212638" y="2764791"/>
            <a:ext cx="1661690" cy="365796"/>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lang="en-US" sz="1800" b="1" i="0" u="none" strike="noStrike" cap="none" spc="0">
                <a:solidFill>
                  <a:srgbClr val="FA2875"/>
                </a:solidFill>
                <a:latin typeface="Ubuntu"/>
                <a:ea typeface="Ubuntu"/>
                <a:cs typeface="Ubuntu"/>
              </a:rPr>
              <a:t>Ludicisation </a:t>
            </a:r>
            <a:endParaRPr sz="1800"/>
          </a:p>
        </p:txBody>
      </p:sp>
      <p:sp>
        <p:nvSpPr>
          <p:cNvPr id="7" name="Rectangle 6"/>
          <p:cNvSpPr/>
          <p:nvPr/>
        </p:nvSpPr>
        <p:spPr bwMode="auto">
          <a:xfrm>
            <a:off x="2390349" y="1470693"/>
            <a:ext cx="6165439" cy="51819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a:defRPr/>
            </a:pPr>
            <a:r>
              <a:rPr>
                <a:latin typeface="Ubuntu"/>
                <a:ea typeface="Ubuntu"/>
                <a:cs typeface="Ubuntu"/>
              </a:rPr>
              <a:t>Utilisation des mécanismes traditionnels des jeux vidéos dans des contextes autres que ceux du jeu (commerce, réseaux sociaux...)</a:t>
            </a:r>
          </a:p>
        </p:txBody>
      </p:sp>
      <p:sp>
        <p:nvSpPr>
          <p:cNvPr id="8" name="Google Shape;179;p28"/>
          <p:cNvSpPr>
            <a:spLocks/>
          </p:cNvSpPr>
          <p:nvPr/>
        </p:nvSpPr>
        <p:spPr bwMode="auto">
          <a:xfrm>
            <a:off x="37011" y="84150"/>
            <a:ext cx="8528361"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L'école et le jeu : les mots et les maux !</a:t>
            </a:r>
            <a:endParaRPr sz="2400">
              <a:solidFill>
                <a:srgbClr val="00B050"/>
              </a:solidFill>
              <a:latin typeface="Open Sans Extrabold"/>
              <a:ea typeface="Open Sans Extrabold"/>
              <a:cs typeface="Open Sa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194;p30"/>
          <p:cNvPicPr/>
          <p:nvPr/>
        </p:nvPicPr>
        <p:blipFill>
          <a:blip r:embed="rId3">
            <a:alphaModFix/>
          </a:blip>
          <a:stretch/>
        </p:blipFill>
        <p:spPr bwMode="auto">
          <a:xfrm>
            <a:off x="665650" y="119625"/>
            <a:ext cx="4762500" cy="4667250"/>
          </a:xfrm>
          <a:prstGeom prst="rect">
            <a:avLst/>
          </a:prstGeom>
          <a:noFill/>
          <a:ln>
            <a:noFill/>
          </a:ln>
        </p:spPr>
      </p:pic>
      <p:sp>
        <p:nvSpPr>
          <p:cNvPr id="5" name="Google Shape;195;p30"/>
          <p:cNvSpPr>
            <a:spLocks/>
          </p:cNvSpPr>
          <p:nvPr/>
        </p:nvSpPr>
        <p:spPr bwMode="auto">
          <a:xfrm>
            <a:off x="6049900" y="1823700"/>
            <a:ext cx="2871900" cy="2217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defRPr/>
            </a:pPr>
            <a:r>
              <a:rPr lang="fr" b="1">
                <a:solidFill>
                  <a:srgbClr val="FF0084"/>
                </a:solidFill>
                <a:latin typeface="Alfa Slab One"/>
                <a:ea typeface="Alfa Slab One"/>
                <a:cs typeface="Alfa Slab One"/>
              </a:rPr>
              <a:t>L’octalysis de Yu-Kai Chou</a:t>
            </a:r>
            <a:endParaRPr b="1">
              <a:solidFill>
                <a:srgbClr val="FF0084"/>
              </a:solidFill>
              <a:latin typeface="Alfa Slab One"/>
              <a:ea typeface="Alfa Slab One"/>
              <a:cs typeface="Alfa Slab One"/>
            </a:endParaRPr>
          </a:p>
          <a:p>
            <a:pPr marL="0" lvl="0" indent="0" algn="ctr">
              <a:spcBef>
                <a:spcPts val="0"/>
              </a:spcBef>
              <a:spcAft>
                <a:spcPts val="0"/>
              </a:spcAft>
              <a:buNone/>
              <a:defRPr/>
            </a:pPr>
            <a:endParaRPr b="1">
              <a:latin typeface="Proxima Nova"/>
              <a:ea typeface="Proxima Nova"/>
              <a:cs typeface="Proxima Nova"/>
            </a:endParaRPr>
          </a:p>
          <a:p>
            <a:pPr marL="0" lvl="0" indent="0" algn="ctr">
              <a:spcBef>
                <a:spcPts val="0"/>
              </a:spcBef>
              <a:spcAft>
                <a:spcPts val="0"/>
              </a:spcAft>
              <a:buNone/>
              <a:defRPr/>
            </a:pPr>
            <a:r>
              <a:rPr lang="fr" b="1">
                <a:latin typeface="Proxima Nova"/>
                <a:ea typeface="Proxima Nova"/>
                <a:cs typeface="Proxima Nova"/>
              </a:rPr>
              <a:t>8 dynamiques de la motivation humaine pour construire un système gamifié</a:t>
            </a:r>
            <a:endParaRPr b="1">
              <a:latin typeface="Proxima Nova"/>
              <a:ea typeface="Proxima Nova"/>
              <a:cs typeface="Proxima Nova"/>
            </a:endParaRPr>
          </a:p>
          <a:p>
            <a:pPr marL="0" lvl="0" indent="0" algn="ctr">
              <a:spcBef>
                <a:spcPts val="0"/>
              </a:spcBef>
              <a:spcAft>
                <a:spcPts val="0"/>
              </a:spcAft>
              <a:buNone/>
              <a:defRPr/>
            </a:pPr>
            <a:endParaRPr b="1">
              <a:latin typeface="Proxima Nova"/>
              <a:ea typeface="Proxima Nova"/>
              <a:cs typeface="Proxima Nova"/>
            </a:endParaRPr>
          </a:p>
          <a:p>
            <a:pPr marL="0" lvl="0" indent="0" algn="ctr">
              <a:spcBef>
                <a:spcPts val="0"/>
              </a:spcBef>
              <a:spcAft>
                <a:spcPts val="0"/>
              </a:spcAft>
              <a:buNone/>
              <a:defRPr/>
            </a:pPr>
            <a:r>
              <a:rPr lang="fr" b="1">
                <a:latin typeface="Proxima Nova"/>
                <a:ea typeface="Proxima Nova"/>
                <a:cs typeface="Proxima Nova"/>
              </a:rPr>
              <a:t>Et la 9e ? </a:t>
            </a:r>
            <a:endParaRPr b="1">
              <a:latin typeface="Proxima Nova"/>
              <a:ea typeface="Proxima Nova"/>
              <a:cs typeface="Proxima Nova"/>
            </a:endParaRPr>
          </a:p>
          <a:p>
            <a:pPr marL="0" lvl="0" indent="0" algn="ctr">
              <a:spcBef>
                <a:spcPts val="0"/>
              </a:spcBef>
              <a:spcAft>
                <a:spcPts val="0"/>
              </a:spcAft>
              <a:buNone/>
              <a:defRPr/>
            </a:pPr>
            <a:r>
              <a:rPr lang="fr" b="1">
                <a:latin typeface="Proxima Nova"/>
                <a:ea typeface="Proxima Nova"/>
                <a:cs typeface="Proxima Nova"/>
              </a:rPr>
              <a:t>“Le flow”</a:t>
            </a:r>
            <a:endParaRPr b="1">
              <a:latin typeface="Proxima Nova"/>
              <a:ea typeface="Proxima Nova"/>
              <a:cs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79;p28"/>
          <p:cNvSpPr>
            <a:spLocks noGrp="1"/>
          </p:cNvSpPr>
          <p:nvPr>
            <p:ph type="title"/>
          </p:nvPr>
        </p:nvSpPr>
        <p:spPr bwMode="auto">
          <a:xfrm>
            <a:off x="283075" y="84150"/>
            <a:ext cx="7359900" cy="5727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Un problème de définition et de critères </a:t>
            </a:r>
            <a:endParaRPr sz="2400">
              <a:solidFill>
                <a:srgbClr val="00B050"/>
              </a:solidFill>
              <a:latin typeface="Open Sans Extrabold"/>
              <a:ea typeface="Open Sans Extrabold"/>
              <a:cs typeface="Open Sans Extrabold"/>
            </a:endParaRPr>
          </a:p>
        </p:txBody>
      </p:sp>
      <p:sp>
        <p:nvSpPr>
          <p:cNvPr id="5" name="Google Shape;180;p28"/>
          <p:cNvSpPr>
            <a:spLocks/>
          </p:cNvSpPr>
          <p:nvPr/>
        </p:nvSpPr>
        <p:spPr bwMode="auto">
          <a:xfrm>
            <a:off x="421325" y="858000"/>
            <a:ext cx="7479000" cy="2724000"/>
          </a:xfrm>
          <a:prstGeom prst="rect">
            <a:avLst/>
          </a:prstGeom>
          <a:noFill/>
          <a:ln>
            <a:noFill/>
          </a:ln>
        </p:spPr>
        <p:txBody>
          <a:bodyPr spcFirstLastPara="1" wrap="square" lIns="91425" tIns="91425" rIns="91425" bIns="91425" anchor="t" anchorCtr="0">
            <a:noAutofit/>
          </a:bodyPr>
          <a:lstStyle/>
          <a:p>
            <a:pPr marL="457200" lvl="0" indent="-336550" algn="l">
              <a:spcBef>
                <a:spcPts val="0"/>
              </a:spcBef>
              <a:spcAft>
                <a:spcPts val="0"/>
              </a:spcAft>
              <a:buSzPts val="1700"/>
              <a:buFont typeface="Proxima Nova"/>
              <a:buChar char="●"/>
              <a:defRPr/>
            </a:pPr>
            <a:r>
              <a:rPr lang="fr" sz="1700">
                <a:latin typeface="Proxima Nova"/>
                <a:ea typeface="Proxima Nova"/>
                <a:cs typeface="Proxima Nova"/>
              </a:rPr>
              <a:t>Ludifier, c’est </a:t>
            </a:r>
            <a:r>
              <a:rPr lang="fr" sz="1700" b="1">
                <a:latin typeface="Proxima Nova"/>
                <a:ea typeface="Proxima Nova"/>
                <a:cs typeface="Proxima Nova"/>
              </a:rPr>
              <a:t>utiliser les mécanismes du jeu pour faire apprendre</a:t>
            </a:r>
            <a:r>
              <a:rPr lang="fr" sz="1700">
                <a:latin typeface="Proxima Nova"/>
                <a:ea typeface="Proxima Nova"/>
                <a:cs typeface="Proxima Nova"/>
              </a:rPr>
              <a:t>.</a:t>
            </a:r>
            <a:endParaRPr sz="1700">
              <a:latin typeface="Proxima Nova"/>
              <a:ea typeface="Proxima Nova"/>
              <a:cs typeface="Proxima Nova"/>
            </a:endParaRPr>
          </a:p>
          <a:p>
            <a:pPr marL="914400" lvl="0" indent="0" algn="l">
              <a:spcBef>
                <a:spcPts val="0"/>
              </a:spcBef>
              <a:spcAft>
                <a:spcPts val="0"/>
              </a:spcAft>
              <a:buNone/>
              <a:defRPr/>
            </a:pPr>
            <a:r>
              <a:rPr lang="fr" sz="1700">
                <a:latin typeface="Proxima Nova"/>
                <a:ea typeface="Proxima Nova"/>
                <a:cs typeface="Proxima Nova"/>
              </a:rPr>
              <a:t>= un contexte précis !</a:t>
            </a:r>
            <a:endParaRPr sz="1700">
              <a:latin typeface="Proxima Nova"/>
              <a:ea typeface="Proxima Nova"/>
              <a:cs typeface="Proxima Nova"/>
            </a:endParaRPr>
          </a:p>
          <a:p>
            <a:pPr marL="914400" lvl="0" indent="0" algn="l">
              <a:spcBef>
                <a:spcPts val="0"/>
              </a:spcBef>
              <a:spcAft>
                <a:spcPts val="0"/>
              </a:spcAft>
              <a:buNone/>
              <a:defRPr/>
            </a:pPr>
            <a:endParaRPr sz="1700">
              <a:latin typeface="Proxima Nova"/>
              <a:ea typeface="Proxima Nova"/>
              <a:cs typeface="Proxima Nova"/>
            </a:endParaRPr>
          </a:p>
          <a:p>
            <a:pPr marL="457200" lvl="0" indent="-336550" algn="l">
              <a:spcBef>
                <a:spcPts val="0"/>
              </a:spcBef>
              <a:spcAft>
                <a:spcPts val="0"/>
              </a:spcAft>
              <a:buSzPts val="1700"/>
              <a:buFont typeface="Proxima Nova"/>
              <a:buChar char="●"/>
              <a:defRPr/>
            </a:pPr>
            <a:r>
              <a:rPr lang="fr" sz="1700">
                <a:latin typeface="Proxima Nova"/>
                <a:ea typeface="Proxima Nova"/>
                <a:cs typeface="Proxima Nova"/>
              </a:rPr>
              <a:t>Une activité dite </a:t>
            </a:r>
            <a:r>
              <a:rPr lang="fr" sz="1700" b="1">
                <a:latin typeface="Proxima Nova"/>
                <a:ea typeface="Proxima Nova"/>
                <a:cs typeface="Proxima Nova"/>
              </a:rPr>
              <a:t>autotélique… qui conforte les 3 besoins de la TAD</a:t>
            </a:r>
            <a:endParaRPr sz="1700" b="1">
              <a:latin typeface="Proxima Nova"/>
              <a:ea typeface="Proxima Nova"/>
              <a:cs typeface="Proxima Nova"/>
            </a:endParaRPr>
          </a:p>
          <a:p>
            <a:pPr marL="457200" lvl="0" indent="0" algn="l">
              <a:spcBef>
                <a:spcPts val="0"/>
              </a:spcBef>
              <a:spcAft>
                <a:spcPts val="0"/>
              </a:spcAft>
              <a:buNone/>
              <a:defRPr/>
            </a:pPr>
            <a:endParaRPr sz="1700" b="1">
              <a:latin typeface="Proxima Nova"/>
              <a:ea typeface="Proxima Nova"/>
              <a:cs typeface="Proxima Nova"/>
            </a:endParaRPr>
          </a:p>
          <a:p>
            <a:pPr marL="457200" lvl="0" indent="-336550" algn="l">
              <a:spcBef>
                <a:spcPts val="0"/>
              </a:spcBef>
              <a:spcAft>
                <a:spcPts val="0"/>
              </a:spcAft>
              <a:buSzPts val="1700"/>
              <a:buFont typeface="Proxima Nova"/>
              <a:buChar char="●"/>
              <a:defRPr/>
            </a:pPr>
            <a:r>
              <a:rPr lang="fr" sz="1700">
                <a:latin typeface="Proxima Nova"/>
                <a:ea typeface="Proxima Nova"/>
                <a:cs typeface="Proxima Nova"/>
              </a:rPr>
              <a:t>Quelques </a:t>
            </a:r>
            <a:r>
              <a:rPr lang="fr" sz="1700" b="1">
                <a:latin typeface="Proxima Nova"/>
                <a:ea typeface="Proxima Nova"/>
                <a:cs typeface="Proxima Nova"/>
              </a:rPr>
              <a:t>critères </a:t>
            </a:r>
            <a:r>
              <a:rPr lang="fr" sz="1700">
                <a:latin typeface="Proxima Nova"/>
                <a:ea typeface="Proxima Nova"/>
                <a:cs typeface="Proxima Nova"/>
              </a:rPr>
              <a:t>à garder en tête…</a:t>
            </a:r>
            <a:endParaRPr sz="1700">
              <a:latin typeface="Proxima Nova"/>
              <a:ea typeface="Proxima Nova"/>
              <a:cs typeface="Proxima Nova"/>
            </a:endParaRPr>
          </a:p>
          <a:p>
            <a:pPr marL="457200" lvl="0" indent="0" algn="l">
              <a:spcBef>
                <a:spcPts val="0"/>
              </a:spcBef>
              <a:spcAft>
                <a:spcPts val="0"/>
              </a:spcAft>
              <a:buNone/>
              <a:defRPr/>
            </a:pPr>
            <a:endParaRPr sz="1700">
              <a:latin typeface="Proxima Nova"/>
              <a:ea typeface="Proxima Nova"/>
              <a:cs typeface="Proxima Nova"/>
            </a:endParaRPr>
          </a:p>
          <a:p>
            <a:pPr marL="457200" lvl="0" indent="-336550" algn="l">
              <a:spcBef>
                <a:spcPts val="0"/>
              </a:spcBef>
              <a:spcAft>
                <a:spcPts val="0"/>
              </a:spcAft>
              <a:buSzPts val="1700"/>
              <a:buFont typeface="Proxima Nova"/>
              <a:buChar char="●"/>
              <a:defRPr/>
            </a:pPr>
            <a:r>
              <a:rPr lang="fr" sz="1700">
                <a:latin typeface="Proxima Nova"/>
                <a:ea typeface="Proxima Nova"/>
                <a:cs typeface="Proxima Nova"/>
              </a:rPr>
              <a:t>Forcément </a:t>
            </a:r>
            <a:r>
              <a:rPr lang="fr" sz="1700" b="1">
                <a:latin typeface="Proxima Nova"/>
                <a:ea typeface="Proxima Nova"/>
                <a:cs typeface="Proxima Nova"/>
              </a:rPr>
              <a:t>numérique </a:t>
            </a:r>
            <a:r>
              <a:rPr lang="fr" sz="1700">
                <a:latin typeface="Proxima Nova"/>
                <a:ea typeface="Proxima Nova"/>
                <a:cs typeface="Proxima Nova"/>
              </a:rPr>
              <a:t>?! </a:t>
            </a:r>
            <a:endParaRPr sz="1700">
              <a:latin typeface="Proxima Nova"/>
              <a:ea typeface="Proxima Nova"/>
              <a:cs typeface="Proxima Nova"/>
            </a:endParaRPr>
          </a:p>
        </p:txBody>
      </p:sp>
      <p:pic>
        <p:nvPicPr>
          <p:cNvPr id="6" name="Google Shape;181;p28" descr="Pac-Man | Culture Games - Culture, Encyclopédie et Histoire du jeu ..."/>
          <p:cNvPicPr/>
          <p:nvPr/>
        </p:nvPicPr>
        <p:blipFill>
          <a:blip r:embed="rId3">
            <a:alphaModFix/>
          </a:blip>
          <a:stretch/>
        </p:blipFill>
        <p:spPr bwMode="auto">
          <a:xfrm>
            <a:off x="6528249" y="2859962"/>
            <a:ext cx="1960666" cy="1095741"/>
          </a:xfrm>
          <a:prstGeom prst="rect">
            <a:avLst/>
          </a:prstGeom>
          <a:noFill/>
          <a:ln>
            <a:noFill/>
          </a:ln>
        </p:spPr>
      </p:pic>
      <p:pic>
        <p:nvPicPr>
          <p:cNvPr id="7" name="Google Shape;182;p28"/>
          <p:cNvPicPr/>
          <p:nvPr/>
        </p:nvPicPr>
        <p:blipFill>
          <a:blip r:embed="rId4">
            <a:alphaModFix/>
          </a:blip>
          <a:stretch/>
        </p:blipFill>
        <p:spPr bwMode="auto">
          <a:xfrm>
            <a:off x="535774" y="3407833"/>
            <a:ext cx="2545058" cy="16328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6;p19"/>
          <p:cNvSpPr>
            <a:spLocks noGrp="1"/>
          </p:cNvSpPr>
          <p:nvPr>
            <p:ph type="title"/>
          </p:nvPr>
        </p:nvSpPr>
        <p:spPr bwMode="auto">
          <a:xfrm>
            <a:off x="0" y="4570800"/>
            <a:ext cx="2610600" cy="5727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3000"/>
              <a:buNone/>
              <a:defRPr/>
            </a:pPr>
            <a:r>
              <a:rPr lang="fr" sz="2000">
                <a:solidFill>
                  <a:srgbClr val="FF0084"/>
                </a:solidFill>
              </a:rPr>
              <a:t>ÉTAPE #2.2 </a:t>
            </a:r>
            <a:endParaRPr sz="2000">
              <a:solidFill>
                <a:srgbClr val="FF0084"/>
              </a:solidFill>
            </a:endParaRPr>
          </a:p>
        </p:txBody>
      </p:sp>
      <p:sp>
        <p:nvSpPr>
          <p:cNvPr id="5" name="Google Shape;107;p19"/>
          <p:cNvSpPr>
            <a:spLocks noGrp="1"/>
          </p:cNvSpPr>
          <p:nvPr>
            <p:ph type="title"/>
          </p:nvPr>
        </p:nvSpPr>
        <p:spPr bwMode="auto">
          <a:xfrm>
            <a:off x="55966" y="42999"/>
            <a:ext cx="7359900" cy="5727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La théorie de l’autodétermination</a:t>
            </a:r>
            <a:endParaRPr sz="2400">
              <a:solidFill>
                <a:srgbClr val="00B050"/>
              </a:solidFill>
              <a:latin typeface="Open Sans Extrabold"/>
              <a:ea typeface="Open Sans Extrabold"/>
              <a:cs typeface="Open Sans Extrabold"/>
            </a:endParaRPr>
          </a:p>
        </p:txBody>
      </p:sp>
      <p:pic>
        <p:nvPicPr>
          <p:cNvPr id="6" name="Google Shape;108;p19"/>
          <p:cNvPicPr/>
          <p:nvPr/>
        </p:nvPicPr>
        <p:blipFill>
          <a:blip r:embed="rId3">
            <a:alphaModFix/>
          </a:blip>
          <a:stretch/>
        </p:blipFill>
        <p:spPr bwMode="auto">
          <a:xfrm>
            <a:off x="2744775" y="1594125"/>
            <a:ext cx="3511475" cy="1428725"/>
          </a:xfrm>
          <a:prstGeom prst="rect">
            <a:avLst/>
          </a:prstGeom>
          <a:noFill/>
          <a:ln>
            <a:noFill/>
          </a:ln>
        </p:spPr>
      </p:pic>
      <p:sp>
        <p:nvSpPr>
          <p:cNvPr id="7" name="Google Shape;109;p19"/>
          <p:cNvSpPr>
            <a:spLocks/>
          </p:cNvSpPr>
          <p:nvPr/>
        </p:nvSpPr>
        <p:spPr bwMode="auto">
          <a:xfrm>
            <a:off x="0" y="695775"/>
            <a:ext cx="9144000" cy="1180200"/>
          </a:xfrm>
          <a:prstGeom prst="rect">
            <a:avLst/>
          </a:prstGeom>
          <a:noFill/>
          <a:ln>
            <a:noFill/>
          </a:ln>
        </p:spPr>
        <p:txBody>
          <a:bodyPr spcFirstLastPara="1" wrap="square" lIns="91425" tIns="91425" rIns="91425" bIns="91425" anchor="t" anchorCtr="0">
            <a:noAutofit/>
          </a:bodyPr>
          <a:lstStyle/>
          <a:p>
            <a:pPr marL="0" lvl="0" indent="0" algn="ctr">
              <a:lnSpc>
                <a:spcPct val="114999"/>
              </a:lnSpc>
              <a:spcBef>
                <a:spcPts val="0"/>
              </a:spcBef>
              <a:spcAft>
                <a:spcPts val="0"/>
              </a:spcAft>
              <a:buNone/>
              <a:defRPr/>
            </a:pPr>
            <a:r>
              <a:rPr lang="fr" sz="1700"/>
              <a:t>« La nature humaine est fondamentalement dynamique, curieuse, encline au développement personnel, à la résolution de problèmes et à la maîtrise de techniques nouvelles. » </a:t>
            </a:r>
            <a:endParaRPr sz="1700"/>
          </a:p>
          <a:p>
            <a:pPr marL="0" lvl="0" indent="0" algn="ctr">
              <a:lnSpc>
                <a:spcPct val="114999"/>
              </a:lnSpc>
              <a:spcBef>
                <a:spcPts val="0"/>
              </a:spcBef>
              <a:spcAft>
                <a:spcPts val="0"/>
              </a:spcAft>
              <a:buNone/>
              <a:defRPr/>
            </a:pPr>
            <a:endParaRPr sz="1200"/>
          </a:p>
          <a:p>
            <a:pPr marL="0" lvl="0" indent="0" algn="ctr">
              <a:lnSpc>
                <a:spcPct val="114999"/>
              </a:lnSpc>
              <a:spcBef>
                <a:spcPts val="0"/>
              </a:spcBef>
              <a:spcAft>
                <a:spcPts val="0"/>
              </a:spcAft>
              <a:buNone/>
              <a:defRPr/>
            </a:pPr>
            <a:r>
              <a:rPr lang="fr" sz="1200"/>
              <a:t>Edward Deci, Richard Ryan</a:t>
            </a:r>
            <a:endParaRPr sz="1200"/>
          </a:p>
          <a:p>
            <a:pPr marL="0" lvl="0" indent="0" algn="ctr">
              <a:lnSpc>
                <a:spcPct val="114999"/>
              </a:lnSpc>
              <a:spcBef>
                <a:spcPts val="0"/>
              </a:spcBef>
              <a:spcAft>
                <a:spcPts val="0"/>
              </a:spcAft>
              <a:buNone/>
              <a:defRPr/>
            </a:pPr>
            <a:endParaRPr sz="2000">
              <a:latin typeface="Roboto"/>
              <a:ea typeface="Roboto"/>
              <a:cs typeface="Roboto"/>
            </a:endParaRPr>
          </a:p>
          <a:p>
            <a:pPr marL="0" lvl="0" indent="0" algn="ctr">
              <a:lnSpc>
                <a:spcPct val="114999"/>
              </a:lnSpc>
              <a:spcBef>
                <a:spcPts val="0"/>
              </a:spcBef>
              <a:spcAft>
                <a:spcPts val="0"/>
              </a:spcAft>
              <a:buNone/>
              <a:defRPr/>
            </a:pPr>
            <a:endParaRPr sz="1200"/>
          </a:p>
          <a:p>
            <a:pPr marL="0" lvl="0" indent="0" algn="ctr">
              <a:lnSpc>
                <a:spcPct val="114999"/>
              </a:lnSpc>
              <a:spcBef>
                <a:spcPts val="0"/>
              </a:spcBef>
              <a:spcAft>
                <a:spcPts val="0"/>
              </a:spcAft>
              <a:buNone/>
              <a:defRPr/>
            </a:pPr>
            <a:endParaRPr sz="1200"/>
          </a:p>
        </p:txBody>
      </p:sp>
      <p:sp>
        <p:nvSpPr>
          <p:cNvPr id="8" name="Google Shape;110;p19"/>
          <p:cNvSpPr>
            <a:spLocks noGrp="1"/>
          </p:cNvSpPr>
          <p:nvPr>
            <p:ph type="title"/>
          </p:nvPr>
        </p:nvSpPr>
        <p:spPr bwMode="auto">
          <a:xfrm>
            <a:off x="539300" y="3736774"/>
            <a:ext cx="1953300" cy="5727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3000"/>
              <a:buNone/>
              <a:defRPr/>
            </a:pPr>
            <a:r>
              <a:rPr lang="fr" sz="2000">
                <a:solidFill>
                  <a:schemeClr val="dk1"/>
                </a:solidFill>
              </a:rPr>
              <a:t>Compétence </a:t>
            </a:r>
            <a:endParaRPr sz="2000">
              <a:solidFill>
                <a:schemeClr val="dk1"/>
              </a:solidFill>
            </a:endParaRPr>
          </a:p>
        </p:txBody>
      </p:sp>
      <p:sp>
        <p:nvSpPr>
          <p:cNvPr id="9" name="Google Shape;111;p19"/>
          <p:cNvSpPr>
            <a:spLocks noGrp="1"/>
          </p:cNvSpPr>
          <p:nvPr>
            <p:ph type="title"/>
          </p:nvPr>
        </p:nvSpPr>
        <p:spPr bwMode="auto">
          <a:xfrm>
            <a:off x="6329000" y="3845150"/>
            <a:ext cx="2610600" cy="5727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3000"/>
              <a:buNone/>
              <a:defRPr/>
            </a:pPr>
            <a:r>
              <a:rPr lang="fr" sz="2000">
                <a:solidFill>
                  <a:srgbClr val="FF00FF"/>
                </a:solidFill>
              </a:rPr>
              <a:t>Proximité sociale</a:t>
            </a:r>
            <a:endParaRPr sz="2000">
              <a:solidFill>
                <a:srgbClr val="FF00FF"/>
              </a:solidFill>
            </a:endParaRPr>
          </a:p>
        </p:txBody>
      </p:sp>
      <p:sp>
        <p:nvSpPr>
          <p:cNvPr id="10" name="Google Shape;112;p19"/>
          <p:cNvSpPr>
            <a:spLocks noGrp="1"/>
          </p:cNvSpPr>
          <p:nvPr>
            <p:ph type="title"/>
          </p:nvPr>
        </p:nvSpPr>
        <p:spPr bwMode="auto">
          <a:xfrm>
            <a:off x="3788096" y="4570800"/>
            <a:ext cx="1797000" cy="572700"/>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3000"/>
              <a:buNone/>
              <a:defRPr/>
            </a:pPr>
            <a:r>
              <a:rPr lang="fr" sz="2000">
                <a:solidFill>
                  <a:srgbClr val="3DCB76"/>
                </a:solidFill>
              </a:rPr>
              <a:t>Autonomie</a:t>
            </a:r>
            <a:endParaRPr sz="2000">
              <a:solidFill>
                <a:srgbClr val="3DCB76"/>
              </a:solidFill>
            </a:endParaRPr>
          </a:p>
        </p:txBody>
      </p:sp>
      <p:pic>
        <p:nvPicPr>
          <p:cNvPr id="11" name="Google Shape;113;p19"/>
          <p:cNvPicPr/>
          <p:nvPr/>
        </p:nvPicPr>
        <p:blipFill>
          <a:blip r:embed="rId4">
            <a:alphaModFix/>
          </a:blip>
          <a:srcRect t="59" b="58"/>
          <a:stretch/>
        </p:blipFill>
        <p:spPr bwMode="auto">
          <a:xfrm>
            <a:off x="6567500" y="2153588"/>
            <a:ext cx="2133600" cy="1343024"/>
          </a:xfrm>
          <a:prstGeom prst="rect">
            <a:avLst/>
          </a:prstGeom>
          <a:noFill/>
          <a:ln>
            <a:noFill/>
          </a:ln>
        </p:spPr>
      </p:pic>
      <p:pic>
        <p:nvPicPr>
          <p:cNvPr id="12" name="Google Shape;114;p19"/>
          <p:cNvPicPr/>
          <p:nvPr/>
        </p:nvPicPr>
        <p:blipFill>
          <a:blip r:embed="rId5">
            <a:alphaModFix/>
          </a:blip>
          <a:srcRect b="4534"/>
          <a:stretch/>
        </p:blipFill>
        <p:spPr bwMode="auto">
          <a:xfrm>
            <a:off x="441813" y="2427350"/>
            <a:ext cx="1726976" cy="1180200"/>
          </a:xfrm>
          <a:prstGeom prst="rect">
            <a:avLst/>
          </a:prstGeom>
          <a:noFill/>
          <a:ln>
            <a:noFill/>
          </a:ln>
        </p:spPr>
      </p:pic>
      <p:pic>
        <p:nvPicPr>
          <p:cNvPr id="13" name="Google Shape;115;p19"/>
          <p:cNvPicPr/>
          <p:nvPr/>
        </p:nvPicPr>
        <p:blipFill>
          <a:blip r:embed="rId6">
            <a:alphaModFix/>
          </a:blip>
          <a:stretch/>
        </p:blipFill>
        <p:spPr bwMode="auto">
          <a:xfrm>
            <a:off x="3841512" y="2661823"/>
            <a:ext cx="1318005" cy="1908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87;p29"/>
          <p:cNvSpPr>
            <a:spLocks noGrp="1"/>
          </p:cNvSpPr>
          <p:nvPr>
            <p:ph type="title"/>
          </p:nvPr>
        </p:nvSpPr>
        <p:spPr bwMode="auto">
          <a:xfrm>
            <a:off x="100033" y="124048"/>
            <a:ext cx="4568400" cy="5727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fr" sz="2400">
                <a:solidFill>
                  <a:srgbClr val="00B050"/>
                </a:solidFill>
                <a:latin typeface="Open Sans Extrabold"/>
                <a:ea typeface="Open Sans Extrabold"/>
                <a:cs typeface="Open Sans Extrabold"/>
              </a:rPr>
              <a:t>Les profils de joueurs (Bartle; 1996)</a:t>
            </a:r>
            <a:endParaRPr sz="2400">
              <a:solidFill>
                <a:srgbClr val="00B050"/>
              </a:solidFill>
              <a:latin typeface="Open Sans Extrabold"/>
              <a:ea typeface="Open Sans Extrabold"/>
              <a:cs typeface="Open Sans Extrabold"/>
            </a:endParaRPr>
          </a:p>
        </p:txBody>
      </p:sp>
      <p:pic>
        <p:nvPicPr>
          <p:cNvPr id="5" name="Google Shape;189;p29"/>
          <p:cNvPicPr/>
          <p:nvPr/>
        </p:nvPicPr>
        <p:blipFill>
          <a:blip r:embed="rId3">
            <a:alphaModFix/>
          </a:blip>
          <a:stretch/>
        </p:blipFill>
        <p:spPr bwMode="auto">
          <a:xfrm>
            <a:off x="43416" y="1820333"/>
            <a:ext cx="3608916" cy="3301999"/>
          </a:xfrm>
          <a:prstGeom prst="rect">
            <a:avLst/>
          </a:prstGeom>
          <a:noFill/>
          <a:ln>
            <a:noFill/>
          </a:ln>
        </p:spPr>
      </p:pic>
      <p:pic>
        <p:nvPicPr>
          <p:cNvPr id="6" name="Image 5"/>
          <p:cNvPicPr>
            <a:picLocks noChangeAspect="1"/>
          </p:cNvPicPr>
          <p:nvPr/>
        </p:nvPicPr>
        <p:blipFill>
          <a:blip r:embed="rId4"/>
          <a:stretch/>
        </p:blipFill>
        <p:spPr bwMode="auto">
          <a:xfrm>
            <a:off x="3788807" y="52916"/>
            <a:ext cx="5152912" cy="5069416"/>
          </a:xfrm>
          <a:prstGeom prst="rect">
            <a:avLst/>
          </a:prstGeom>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6211</Words>
  <Application>Microsoft Macintosh PowerPoint</Application>
  <DocSecurity>0</DocSecurity>
  <PresentationFormat>Affichage à l'écran (16:9)</PresentationFormat>
  <Paragraphs>283</Paragraphs>
  <Slides>21</Slides>
  <Notes>13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vt:lpstr>
      <vt:lpstr>Alfa Slab One</vt:lpstr>
      <vt:lpstr>Wingdings</vt:lpstr>
      <vt:lpstr>Open Sans Extrabold</vt:lpstr>
      <vt:lpstr>Ubuntu</vt:lpstr>
      <vt:lpstr>Questrial</vt:lpstr>
      <vt:lpstr>Roboto</vt:lpstr>
      <vt:lpstr>Liberation Sans</vt:lpstr>
      <vt:lpstr>Proxima Nova</vt:lpstr>
      <vt:lpstr>Open Sans</vt:lpstr>
      <vt:lpstr>Gameday</vt:lpstr>
      <vt:lpstr>Présentation PowerPoint</vt:lpstr>
      <vt:lpstr>Présentation PowerPoint</vt:lpstr>
      <vt:lpstr>Présentation PowerPoint</vt:lpstr>
      <vt:lpstr>Présentation PowerPoint</vt:lpstr>
      <vt:lpstr>Présentation PowerPoint</vt:lpstr>
      <vt:lpstr>Présentation PowerPoint</vt:lpstr>
      <vt:lpstr>Un problème de définition et de critères </vt:lpstr>
      <vt:lpstr>ÉTAPE #2.2 </vt:lpstr>
      <vt:lpstr>Les profils de joueurs (Bartle; 1996)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 sinon, d’autres idées ?</vt:lpstr>
      <vt:lpstr>RESSOURCES COMPLÉMENTAIRES</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cp:keywords/>
  <dc:description/>
  <cp:lastModifiedBy>Olivier Ponson</cp:lastModifiedBy>
  <cp:revision>5</cp:revision>
  <dcterms:modified xsi:type="dcterms:W3CDTF">2021-09-01T21:49:23Z</dcterms:modified>
  <cp:category/>
  <dc:identifier/>
  <cp:contentStatus/>
  <dc:language/>
  <cp:version/>
</cp:coreProperties>
</file>