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8" r:id="rId21"/>
    <p:sldId id="275" r:id="rId22"/>
    <p:sldId id="276" r:id="rId23"/>
    <p:sldId id="277" r:id="rId24"/>
    <p:sldId id="279" r:id="rId25"/>
    <p:sldId id="280" r:id="rId26"/>
    <p:sldId id="281" r:id="rId27"/>
    <p:sldId id="282" r:id="rId28"/>
    <p:sldId id="283" r:id="rId29"/>
    <p:sldId id="284" r:id="rId30"/>
    <p:sldId id="285" r:id="rId31"/>
    <p:sldId id="286" r:id="rId32"/>
  </p:sldIdLst>
  <p:sldSz cx="12192000" cy="6858000"/>
  <p:notesSz cx="12192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6586"/>
  </p:normalViewPr>
  <p:slideViewPr>
    <p:cSldViewPr>
      <p:cViewPr varScale="1">
        <p:scale>
          <a:sx n="86" d="100"/>
          <a:sy n="86" d="100"/>
        </p:scale>
        <p:origin x="159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Espace réservé de l'en-tête 1"/>
          <p:cNvSpPr>
            <a:spLocks noGrp="1"/>
          </p:cNvSpPr>
          <p:nvPr>
            <p:ph type="hdr" sz="quarter"/>
          </p:nvPr>
        </p:nvSpPr>
        <p:spPr bwMode="auto">
          <a:xfrm>
            <a:off x="0" y="0"/>
            <a:ext cx="2971800" cy="611188"/>
          </a:xfrm>
          <a:prstGeom prst="rect">
            <a:avLst/>
          </a:prstGeom>
        </p:spPr>
        <p:txBody>
          <a:bodyPr vert="horz" lIns="91440" tIns="45720" rIns="91440" bIns="45720" rtlCol="0"/>
          <a:lstStyle>
            <a:lvl1pPr algn="l">
              <a:defRPr sz="1200"/>
            </a:lvl1pPr>
          </a:lstStyle>
          <a:p>
            <a:pPr>
              <a:defRPr/>
            </a:pPr>
            <a:endParaRPr lang="fr-FR"/>
          </a:p>
        </p:txBody>
      </p:sp>
      <p:sp>
        <p:nvSpPr>
          <p:cNvPr id="5" name="Espace réservé de la date 2"/>
          <p:cNvSpPr>
            <a:spLocks noGrp="1"/>
          </p:cNvSpPr>
          <p:nvPr>
            <p:ph type="dt" idx="1"/>
          </p:nvPr>
        </p:nvSpPr>
        <p:spPr bwMode="auto">
          <a:xfrm>
            <a:off x="3884613" y="0"/>
            <a:ext cx="2971800" cy="611188"/>
          </a:xfrm>
          <a:prstGeom prst="rect">
            <a:avLst/>
          </a:prstGeom>
        </p:spPr>
        <p:txBody>
          <a:bodyPr vert="horz" lIns="91440" tIns="45720" rIns="91440" bIns="45720" rtlCol="0"/>
          <a:lstStyle>
            <a:lvl1pPr algn="r">
              <a:defRPr sz="1200"/>
            </a:lvl1pPr>
          </a:lstStyle>
          <a:p>
            <a:pPr>
              <a:defRPr/>
            </a:pPr>
            <a:fld id="{553ADDC2-6BBC-4E30-9A3C-5C6BF608C1DC}" type="datetimeFigureOut">
              <a:rPr lang="fr-FR"/>
              <a:t>13/02/2023</a:t>
            </a:fld>
            <a:endParaRPr lang="fr-FR"/>
          </a:p>
        </p:txBody>
      </p:sp>
      <p:sp>
        <p:nvSpPr>
          <p:cNvPr id="6" name="Espace réservé de l'image des diapositives 3"/>
          <p:cNvSpPr>
            <a:spLocks noGrp="1" noRot="1" noChangeAspect="1"/>
          </p:cNvSpPr>
          <p:nvPr>
            <p:ph type="sldImg" idx="2"/>
          </p:nvPr>
        </p:nvSpPr>
        <p:spPr bwMode="auto">
          <a:xfrm>
            <a:off x="-228600" y="1524000"/>
            <a:ext cx="7315200" cy="4114800"/>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7" name="Espace réservé des commentaires 4"/>
          <p:cNvSpPr>
            <a:spLocks noGrp="1"/>
          </p:cNvSpPr>
          <p:nvPr>
            <p:ph type="body" sz="quarter" idx="3"/>
          </p:nvPr>
        </p:nvSpPr>
        <p:spPr bwMode="auto">
          <a:xfrm>
            <a:off x="685800" y="5867399"/>
            <a:ext cx="5486400" cy="4800600"/>
          </a:xfrm>
          <a:prstGeom prst="rect">
            <a:avLst/>
          </a:prstGeom>
        </p:spPr>
        <p:txBody>
          <a:bodyPr vert="horz" lIns="91440" tIns="45720" rIns="91440" bIns="45720" rtlCol="0"/>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8" name="Espace réservé du pied de page 5"/>
          <p:cNvSpPr>
            <a:spLocks noGrp="1"/>
          </p:cNvSpPr>
          <p:nvPr>
            <p:ph type="ftr" sz="quarter" idx="4"/>
          </p:nvPr>
        </p:nvSpPr>
        <p:spPr bwMode="auto">
          <a:xfrm>
            <a:off x="0" y="11580813"/>
            <a:ext cx="2971800" cy="611187"/>
          </a:xfrm>
          <a:prstGeom prst="rect">
            <a:avLst/>
          </a:prstGeom>
        </p:spPr>
        <p:txBody>
          <a:bodyPr vert="horz" lIns="91440" tIns="45720" rIns="91440" bIns="45720" rtlCol="0" anchor="b"/>
          <a:lstStyle>
            <a:lvl1pPr algn="l">
              <a:defRPr sz="1200"/>
            </a:lvl1pPr>
          </a:lstStyle>
          <a:p>
            <a:pPr>
              <a:defRPr/>
            </a:pPr>
            <a:endParaRPr lang="fr-FR"/>
          </a:p>
        </p:txBody>
      </p:sp>
      <p:sp>
        <p:nvSpPr>
          <p:cNvPr id="9" name="Espace réservé du numéro de diapositive 6"/>
          <p:cNvSpPr>
            <a:spLocks noGrp="1"/>
          </p:cNvSpPr>
          <p:nvPr>
            <p:ph type="sldNum" sz="quarter" idx="5"/>
          </p:nvPr>
        </p:nvSpPr>
        <p:spPr bwMode="auto">
          <a:xfrm>
            <a:off x="3884613" y="11580813"/>
            <a:ext cx="2971800" cy="611187"/>
          </a:xfrm>
          <a:prstGeom prst="rect">
            <a:avLst/>
          </a:prstGeom>
        </p:spPr>
        <p:txBody>
          <a:bodyPr vert="horz" lIns="91440" tIns="45720" rIns="91440" bIns="45720" rtlCol="0" anchor="b"/>
          <a:lstStyle>
            <a:lvl1pPr algn="r">
              <a:defRPr sz="1200"/>
            </a:lvl1pPr>
          </a:lstStyle>
          <a:p>
            <a:pPr>
              <a:defRPr/>
            </a:pPr>
            <a:fld id="{BE101E13-9300-47B5-A8A6-70A3ACD3A0BA}"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ew.genial.ly/5eb982c38a39780d0f676e3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rchiclasse.education.f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200" b="1" i="0" u="none" dirty="0">
                <a:solidFill>
                  <a:srgbClr val="000000"/>
                </a:solidFill>
                <a:latin typeface="Arial"/>
                <a:ea typeface="Arial"/>
                <a:cs typeface="Arial"/>
              </a:rPr>
              <a:t>- La question de </a:t>
            </a:r>
            <a:r>
              <a:rPr sz="1200" b="1" i="0" u="none" dirty="0" err="1">
                <a:solidFill>
                  <a:srgbClr val="000000"/>
                </a:solidFill>
                <a:latin typeface="Arial"/>
                <a:ea typeface="Arial"/>
                <a:cs typeface="Arial"/>
              </a:rPr>
              <a:t>l’hétérogénéité</a:t>
            </a:r>
            <a:endParaRPr sz="1200" dirty="0"/>
          </a:p>
          <a:p>
            <a:pPr>
              <a:defRPr/>
            </a:pPr>
            <a:r>
              <a:rPr sz="1200" b="0" i="0" u="none" dirty="0">
                <a:solidFill>
                  <a:srgbClr val="000000"/>
                </a:solidFill>
                <a:latin typeface="Arial"/>
                <a:ea typeface="Arial"/>
                <a:cs typeface="Arial"/>
              </a:rPr>
              <a:t>Un </a:t>
            </a:r>
            <a:r>
              <a:rPr sz="1200" b="0" i="0" u="none" dirty="0" err="1">
                <a:solidFill>
                  <a:srgbClr val="000000"/>
                </a:solidFill>
                <a:latin typeface="Arial"/>
                <a:ea typeface="Arial"/>
                <a:cs typeface="Arial"/>
              </a:rPr>
              <a:t>constat</a:t>
            </a:r>
            <a:r>
              <a:rPr sz="1200" b="0" i="0" u="none" dirty="0">
                <a:solidFill>
                  <a:srgbClr val="000000"/>
                </a:solidFill>
                <a:latin typeface="Arial"/>
                <a:ea typeface="Arial"/>
                <a:cs typeface="Arial"/>
              </a:rPr>
              <a:t> des </a:t>
            </a:r>
            <a:r>
              <a:rPr sz="1200" b="0" i="0" u="none" dirty="0" err="1">
                <a:solidFill>
                  <a:srgbClr val="000000"/>
                </a:solidFill>
                <a:latin typeface="Arial"/>
                <a:ea typeface="Arial"/>
                <a:cs typeface="Arial"/>
              </a:rPr>
              <a:t>enseignants</a:t>
            </a:r>
            <a:r>
              <a:rPr sz="1200" b="0" i="0" u="none" dirty="0">
                <a:solidFill>
                  <a:srgbClr val="000000"/>
                </a:solidFill>
                <a:latin typeface="Arial"/>
                <a:ea typeface="Arial"/>
                <a:cs typeface="Arial"/>
              </a:rPr>
              <a:t>, un </a:t>
            </a:r>
            <a:r>
              <a:rPr sz="1200" b="0" i="0" u="none" dirty="0" err="1">
                <a:solidFill>
                  <a:srgbClr val="000000"/>
                </a:solidFill>
                <a:latin typeface="Arial"/>
                <a:ea typeface="Arial"/>
                <a:cs typeface="Arial"/>
              </a:rPr>
              <a:t>état</a:t>
            </a:r>
            <a:r>
              <a:rPr sz="1200" b="0" i="0" u="none" dirty="0">
                <a:solidFill>
                  <a:srgbClr val="000000"/>
                </a:solidFill>
                <a:latin typeface="Arial"/>
                <a:ea typeface="Arial"/>
                <a:cs typeface="Arial"/>
              </a:rPr>
              <a:t> des </a:t>
            </a:r>
            <a:r>
              <a:rPr sz="1200" b="0" i="0" u="none" dirty="0" err="1">
                <a:solidFill>
                  <a:srgbClr val="000000"/>
                </a:solidFill>
                <a:latin typeface="Arial"/>
                <a:ea typeface="Arial"/>
                <a:cs typeface="Arial"/>
              </a:rPr>
              <a:t>lieux</a:t>
            </a:r>
            <a:r>
              <a:rPr sz="1200" b="0" i="0" u="none" dirty="0">
                <a:solidFill>
                  <a:srgbClr val="000000"/>
                </a:solidFill>
                <a:latin typeface="Arial"/>
                <a:ea typeface="Arial"/>
                <a:cs typeface="Arial"/>
              </a:rPr>
              <a:t> des classes </a:t>
            </a:r>
            <a:r>
              <a:rPr sz="1200" b="0" i="0" u="none" dirty="0" err="1">
                <a:solidFill>
                  <a:srgbClr val="000000"/>
                </a:solidFill>
                <a:latin typeface="Arial"/>
                <a:ea typeface="Arial"/>
                <a:cs typeface="Arial"/>
              </a:rPr>
              <a:t>d’aujourd’hui</a:t>
            </a:r>
            <a:r>
              <a:rPr sz="1200" b="0" i="0" u="none" dirty="0">
                <a:solidFill>
                  <a:srgbClr val="000000"/>
                </a:solidFill>
                <a:latin typeface="Arial"/>
                <a:ea typeface="Arial"/>
                <a:cs typeface="Arial"/>
              </a:rPr>
              <a:t> : </a:t>
            </a:r>
            <a:r>
              <a:rPr sz="1200" b="0" i="0" u="none" dirty="0" err="1">
                <a:solidFill>
                  <a:srgbClr val="000000"/>
                </a:solidFill>
                <a:latin typeface="Arial"/>
                <a:ea typeface="Arial"/>
                <a:cs typeface="Arial"/>
              </a:rPr>
              <a:t>une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extrême</a:t>
            </a:r>
            <a:r>
              <a:rPr sz="1200" b="0" i="0" u="none" dirty="0">
                <a:solidFill>
                  <a:srgbClr val="000000"/>
                </a:solidFill>
                <a:latin typeface="Arial"/>
                <a:ea typeface="Arial"/>
                <a:cs typeface="Arial"/>
              </a:rPr>
              <a:t> H </a:t>
            </a:r>
            <a:r>
              <a:rPr sz="1200" b="0" i="0" u="none" dirty="0" err="1">
                <a:solidFill>
                  <a:srgbClr val="000000"/>
                </a:solidFill>
                <a:latin typeface="Arial"/>
                <a:ea typeface="Arial"/>
                <a:cs typeface="Arial"/>
              </a:rPr>
              <a:t>vécue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comme</a:t>
            </a:r>
            <a:r>
              <a:rPr sz="1200" b="0" i="0" u="none" dirty="0">
                <a:solidFill>
                  <a:srgbClr val="000000"/>
                </a:solidFill>
                <a:latin typeface="Arial"/>
                <a:ea typeface="Arial"/>
                <a:cs typeface="Arial"/>
              </a:rPr>
              <a:t> un </a:t>
            </a:r>
            <a:r>
              <a:rPr sz="1200" b="0" i="0" u="none" dirty="0" err="1">
                <a:solidFill>
                  <a:srgbClr val="000000"/>
                </a:solidFill>
                <a:latin typeface="Arial"/>
                <a:ea typeface="Arial"/>
                <a:cs typeface="Arial"/>
              </a:rPr>
              <a:t>frein</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à</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ce</a:t>
            </a:r>
            <a:r>
              <a:rPr sz="1200" b="0" i="0" u="none" dirty="0">
                <a:solidFill>
                  <a:srgbClr val="000000"/>
                </a:solidFill>
                <a:latin typeface="Arial"/>
                <a:ea typeface="Arial"/>
                <a:cs typeface="Arial"/>
              </a:rPr>
              <a:t> que nous </a:t>
            </a:r>
            <a:r>
              <a:rPr sz="1200" b="0" i="0" u="none" dirty="0" err="1">
                <a:solidFill>
                  <a:srgbClr val="000000"/>
                </a:solidFill>
                <a:latin typeface="Arial"/>
                <a:ea typeface="Arial"/>
                <a:cs typeface="Arial"/>
              </a:rPr>
              <a:t>aimerions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mettre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en</a:t>
            </a:r>
            <a:r>
              <a:rPr sz="1200" b="0" i="0" u="none" dirty="0">
                <a:solidFill>
                  <a:srgbClr val="000000"/>
                </a:solidFill>
                <a:latin typeface="Arial"/>
                <a:ea typeface="Arial"/>
                <a:cs typeface="Arial"/>
              </a:rPr>
              <a:t> place </a:t>
            </a:r>
            <a:r>
              <a:rPr sz="1200" b="0" i="0" u="none" dirty="0" err="1">
                <a:solidFill>
                  <a:srgbClr val="000000"/>
                </a:solidFill>
                <a:latin typeface="Arial"/>
                <a:ea typeface="Arial"/>
                <a:cs typeface="Arial"/>
              </a:rPr>
              <a:t>quand</a:t>
            </a:r>
            <a:r>
              <a:rPr sz="1200" b="0" i="0" u="none" dirty="0">
                <a:solidFill>
                  <a:srgbClr val="000000"/>
                </a:solidFill>
                <a:latin typeface="Arial"/>
                <a:ea typeface="Arial"/>
                <a:cs typeface="Arial"/>
              </a:rPr>
              <a:t> nous </a:t>
            </a:r>
            <a:r>
              <a:rPr sz="1200" b="0" i="0" u="none" dirty="0" err="1">
                <a:solidFill>
                  <a:srgbClr val="000000"/>
                </a:solidFill>
                <a:latin typeface="Arial"/>
                <a:ea typeface="Arial"/>
                <a:cs typeface="Arial"/>
              </a:rPr>
              <a:t>enseignons</a:t>
            </a:r>
            <a:r>
              <a:rPr sz="1200" b="0" i="0" u="none" dirty="0">
                <a:solidFill>
                  <a:srgbClr val="000000"/>
                </a:solidFill>
                <a:latin typeface="Arial"/>
                <a:ea typeface="Arial"/>
                <a:cs typeface="Arial"/>
              </a:rPr>
              <a:t>. Elle </a:t>
            </a:r>
            <a:r>
              <a:rPr sz="1200" b="0" i="0" u="none" dirty="0" err="1">
                <a:solidFill>
                  <a:srgbClr val="000000"/>
                </a:solidFill>
                <a:latin typeface="Arial"/>
                <a:ea typeface="Arial"/>
                <a:cs typeface="Arial"/>
              </a:rPr>
              <a:t>est</a:t>
            </a:r>
            <a:r>
              <a:rPr sz="1200" b="0" i="0" u="none" dirty="0">
                <a:solidFill>
                  <a:srgbClr val="000000"/>
                </a:solidFill>
                <a:latin typeface="Arial"/>
                <a:ea typeface="Arial"/>
                <a:cs typeface="Arial"/>
              </a:rPr>
              <a:t> mal </a:t>
            </a:r>
            <a:r>
              <a:rPr sz="1200" b="0" i="0" u="none" dirty="0" err="1">
                <a:solidFill>
                  <a:srgbClr val="000000"/>
                </a:solidFill>
                <a:latin typeface="Arial"/>
                <a:ea typeface="Arial"/>
                <a:cs typeface="Arial"/>
              </a:rPr>
              <a:t>vécue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perçue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comme</a:t>
            </a:r>
            <a:r>
              <a:rPr sz="1200" b="0" i="0" u="none" dirty="0">
                <a:solidFill>
                  <a:srgbClr val="000000"/>
                </a:solidFill>
                <a:latin typeface="Arial"/>
                <a:ea typeface="Arial"/>
                <a:cs typeface="Arial"/>
              </a:rPr>
              <a:t> un obstacle </a:t>
            </a:r>
            <a:r>
              <a:rPr sz="1200" b="0" i="0" u="none" dirty="0" err="1">
                <a:solidFill>
                  <a:srgbClr val="000000"/>
                </a:solidFill>
                <a:latin typeface="Arial"/>
                <a:ea typeface="Arial"/>
                <a:cs typeface="Arial"/>
              </a:rPr>
              <a:t>à</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notre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pédagogie</a:t>
            </a:r>
            <a:r>
              <a:rPr sz="1200" b="0" i="0" u="none" dirty="0">
                <a:solidFill>
                  <a:srgbClr val="000000"/>
                </a:solidFill>
                <a:latin typeface="Arial"/>
                <a:ea typeface="Arial"/>
                <a:cs typeface="Arial"/>
              </a:rPr>
              <a:t>. Elle </a:t>
            </a:r>
            <a:r>
              <a:rPr sz="1200" b="0" i="0" u="none" dirty="0" err="1">
                <a:solidFill>
                  <a:srgbClr val="000000"/>
                </a:solidFill>
                <a:latin typeface="Arial"/>
                <a:ea typeface="Arial"/>
                <a:cs typeface="Arial"/>
              </a:rPr>
              <a:t>est</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devenue</a:t>
            </a:r>
            <a:r>
              <a:rPr sz="1200" b="0" i="0" u="none" dirty="0">
                <a:solidFill>
                  <a:srgbClr val="000000"/>
                </a:solidFill>
                <a:latin typeface="Arial"/>
                <a:ea typeface="Arial"/>
                <a:cs typeface="Arial"/>
              </a:rPr>
              <a:t> un lieu </a:t>
            </a:r>
            <a:r>
              <a:rPr sz="1200" b="0" i="0" u="none" dirty="0" err="1">
                <a:solidFill>
                  <a:srgbClr val="000000"/>
                </a:solidFill>
                <a:latin typeface="Arial"/>
                <a:ea typeface="Arial"/>
                <a:cs typeface="Arial"/>
              </a:rPr>
              <a:t>commun</a:t>
            </a:r>
            <a:r>
              <a:rPr sz="1200" b="0" i="0" u="none" dirty="0">
                <a:solidFill>
                  <a:srgbClr val="000000"/>
                </a:solidFill>
                <a:latin typeface="Arial"/>
                <a:ea typeface="Arial"/>
                <a:cs typeface="Arial"/>
              </a:rPr>
              <a:t> dans la parole des </a:t>
            </a:r>
            <a:r>
              <a:rPr sz="1200" b="0" i="0" u="none" dirty="0" err="1">
                <a:solidFill>
                  <a:srgbClr val="000000"/>
                </a:solidFill>
                <a:latin typeface="Arial"/>
                <a:ea typeface="Arial"/>
                <a:cs typeface="Arial"/>
              </a:rPr>
              <a:t>enseignants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depuis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une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dizaine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une</a:t>
            </a:r>
            <a:r>
              <a:rPr sz="1200" b="0" i="0" u="none" dirty="0">
                <a:solidFill>
                  <a:srgbClr val="000000"/>
                </a:solidFill>
                <a:latin typeface="Arial"/>
                <a:ea typeface="Arial"/>
                <a:cs typeface="Arial"/>
              </a:rPr>
              <a:t> quinzaine </a:t>
            </a:r>
            <a:r>
              <a:rPr sz="1200" b="0" i="0" u="none" dirty="0" err="1">
                <a:solidFill>
                  <a:srgbClr val="000000"/>
                </a:solidFill>
                <a:latin typeface="Arial"/>
                <a:ea typeface="Arial"/>
                <a:cs typeface="Arial"/>
              </a:rPr>
              <a:t>d’années</a:t>
            </a:r>
            <a:r>
              <a:rPr sz="1200" b="0" i="0" u="none" dirty="0">
                <a:solidFill>
                  <a:srgbClr val="000000"/>
                </a:solidFill>
                <a:latin typeface="Arial"/>
                <a:ea typeface="Arial"/>
                <a:cs typeface="Arial"/>
              </a:rPr>
              <a:t>.</a:t>
            </a:r>
            <a:endParaRPr sz="1200" dirty="0"/>
          </a:p>
          <a:p>
            <a:pPr>
              <a:defRPr/>
            </a:pPr>
            <a:r>
              <a:rPr sz="1200" b="0" i="0" u="none" dirty="0">
                <a:solidFill>
                  <a:srgbClr val="000000"/>
                </a:solidFill>
                <a:latin typeface="Arial"/>
                <a:ea typeface="Arial"/>
                <a:cs typeface="Arial"/>
              </a:rPr>
              <a:t>Elle se </a:t>
            </a:r>
            <a:r>
              <a:rPr sz="1200" b="0" i="0" u="none" dirty="0" err="1">
                <a:solidFill>
                  <a:srgbClr val="000000"/>
                </a:solidFill>
                <a:latin typeface="Arial"/>
                <a:ea typeface="Arial"/>
                <a:cs typeface="Arial"/>
              </a:rPr>
              <a:t>donne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à</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voir</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comme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diversité</a:t>
            </a:r>
            <a:r>
              <a:rPr sz="1200" b="0" i="0" u="none" dirty="0">
                <a:solidFill>
                  <a:srgbClr val="000000"/>
                </a:solidFill>
                <a:latin typeface="Arial"/>
                <a:ea typeface="Arial"/>
                <a:cs typeface="Arial"/>
              </a:rPr>
              <a:t> chez </a:t>
            </a:r>
            <a:r>
              <a:rPr sz="1200" b="0" i="0" u="none" dirty="0" err="1">
                <a:solidFill>
                  <a:srgbClr val="000000"/>
                </a:solidFill>
                <a:latin typeface="Arial"/>
                <a:ea typeface="Arial"/>
                <a:cs typeface="Arial"/>
              </a:rPr>
              <a:t>nos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élèves</a:t>
            </a:r>
            <a:r>
              <a:rPr sz="1200" b="0" i="0" u="none" dirty="0">
                <a:solidFill>
                  <a:srgbClr val="000000"/>
                </a:solidFill>
                <a:latin typeface="Arial"/>
                <a:ea typeface="Arial"/>
                <a:cs typeface="Arial"/>
              </a:rPr>
              <a:t> : des </a:t>
            </a:r>
            <a:r>
              <a:rPr sz="1200" b="0" i="0" u="none" dirty="0" err="1">
                <a:solidFill>
                  <a:srgbClr val="000000"/>
                </a:solidFill>
                <a:latin typeface="Arial"/>
                <a:ea typeface="Arial"/>
                <a:cs typeface="Arial"/>
              </a:rPr>
              <a:t>niveaux</a:t>
            </a:r>
            <a:r>
              <a:rPr sz="1200" b="0" i="0" u="none" dirty="0">
                <a:solidFill>
                  <a:srgbClr val="000000"/>
                </a:solidFill>
                <a:latin typeface="Arial"/>
                <a:ea typeface="Arial"/>
                <a:cs typeface="Arial"/>
              </a:rPr>
              <a:t>, des acquis, de </a:t>
            </a:r>
            <a:r>
              <a:rPr sz="1200" b="0" i="0" u="none" dirty="0" err="1">
                <a:solidFill>
                  <a:srgbClr val="000000"/>
                </a:solidFill>
                <a:latin typeface="Arial"/>
                <a:ea typeface="Arial"/>
                <a:cs typeface="Arial"/>
              </a:rPr>
              <a:t>maîtrise</a:t>
            </a:r>
            <a:r>
              <a:rPr sz="1200" b="0" i="0" u="none" dirty="0">
                <a:solidFill>
                  <a:srgbClr val="000000"/>
                </a:solidFill>
                <a:latin typeface="Arial"/>
                <a:ea typeface="Arial"/>
                <a:cs typeface="Arial"/>
              </a:rPr>
              <a:t> des </a:t>
            </a:r>
            <a:r>
              <a:rPr sz="1200" b="0" i="0" u="none" dirty="0" err="1">
                <a:solidFill>
                  <a:srgbClr val="000000"/>
                </a:solidFill>
                <a:latin typeface="Arial"/>
                <a:ea typeface="Arial"/>
                <a:cs typeface="Arial"/>
              </a:rPr>
              <a:t>compétences</a:t>
            </a:r>
            <a:r>
              <a:rPr sz="1200" b="0" i="0" u="none" dirty="0">
                <a:solidFill>
                  <a:srgbClr val="000000"/>
                </a:solidFill>
                <a:latin typeface="Arial"/>
                <a:ea typeface="Arial"/>
                <a:cs typeface="Arial"/>
              </a:rPr>
              <a:t>, de </a:t>
            </a:r>
            <a:r>
              <a:rPr sz="1200" b="0" i="0" u="none" dirty="0" err="1">
                <a:solidFill>
                  <a:srgbClr val="000000"/>
                </a:solidFill>
                <a:latin typeface="Arial"/>
                <a:ea typeface="Arial"/>
                <a:cs typeface="Arial"/>
              </a:rPr>
              <a:t>compréhension</a:t>
            </a:r>
            <a:r>
              <a:rPr sz="1200" b="0" i="0" u="none" dirty="0">
                <a:solidFill>
                  <a:srgbClr val="000000"/>
                </a:solidFill>
                <a:latin typeface="Arial"/>
                <a:ea typeface="Arial"/>
                <a:cs typeface="Arial"/>
              </a:rPr>
              <a:t> des </a:t>
            </a:r>
            <a:r>
              <a:rPr sz="1200" b="0" i="0" u="none" dirty="0" err="1">
                <a:solidFill>
                  <a:srgbClr val="000000"/>
                </a:solidFill>
                <a:latin typeface="Arial"/>
                <a:ea typeface="Arial"/>
                <a:cs typeface="Arial"/>
              </a:rPr>
              <a:t>contenus</a:t>
            </a:r>
            <a:r>
              <a:rPr sz="1200" b="0" i="0" u="none" dirty="0">
                <a:solidFill>
                  <a:srgbClr val="000000"/>
                </a:solidFill>
                <a:latin typeface="Arial"/>
                <a:ea typeface="Arial"/>
                <a:cs typeface="Arial"/>
              </a:rPr>
              <a:t>, de motivation, de </a:t>
            </a:r>
            <a:r>
              <a:rPr sz="1200" b="0" i="0" u="none" dirty="0" err="1">
                <a:solidFill>
                  <a:srgbClr val="000000"/>
                </a:solidFill>
                <a:latin typeface="Arial"/>
                <a:ea typeface="Arial"/>
                <a:cs typeface="Arial"/>
              </a:rPr>
              <a:t>rythme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d’apprentissage</a:t>
            </a:r>
            <a:r>
              <a:rPr sz="1200" b="0" i="0" u="none" dirty="0">
                <a:solidFill>
                  <a:srgbClr val="000000"/>
                </a:solidFill>
                <a:latin typeface="Arial"/>
                <a:ea typeface="Arial"/>
                <a:cs typeface="Arial"/>
              </a:rPr>
              <a:t>…</a:t>
            </a:r>
            <a:endParaRPr sz="1200" dirty="0"/>
          </a:p>
          <a:p>
            <a:pPr>
              <a:defRPr/>
            </a:pPr>
            <a:r>
              <a:rPr sz="1200" b="0" i="0" u="none" dirty="0">
                <a:solidFill>
                  <a:srgbClr val="000000"/>
                </a:solidFill>
                <a:latin typeface="Arial"/>
                <a:ea typeface="Arial"/>
                <a:cs typeface="Arial"/>
              </a:rPr>
              <a:t>un manque de formation </a:t>
            </a:r>
            <a:r>
              <a:rPr sz="1200" b="0" i="0" u="none" dirty="0" err="1">
                <a:solidFill>
                  <a:srgbClr val="000000"/>
                </a:solidFill>
                <a:latin typeface="Arial"/>
                <a:ea typeface="Arial"/>
                <a:cs typeface="Arial"/>
              </a:rPr>
              <a:t>globale</a:t>
            </a:r>
            <a:r>
              <a:rPr sz="1200" b="0" i="0" u="none" dirty="0">
                <a:solidFill>
                  <a:srgbClr val="000000"/>
                </a:solidFill>
                <a:latin typeface="Arial"/>
                <a:ea typeface="Arial"/>
                <a:cs typeface="Arial"/>
              </a:rPr>
              <a:t> : nous </a:t>
            </a:r>
            <a:r>
              <a:rPr sz="1200" b="0" i="0" u="none" dirty="0" err="1">
                <a:solidFill>
                  <a:srgbClr val="000000"/>
                </a:solidFill>
                <a:latin typeface="Arial"/>
                <a:ea typeface="Arial"/>
                <a:cs typeface="Arial"/>
              </a:rPr>
              <a:t>sommes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formés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à</a:t>
            </a:r>
            <a:r>
              <a:rPr sz="1200" b="0" i="0" u="none" dirty="0">
                <a:solidFill>
                  <a:srgbClr val="000000"/>
                </a:solidFill>
                <a:latin typeface="Arial"/>
                <a:ea typeface="Arial"/>
                <a:cs typeface="Arial"/>
              </a:rPr>
              <a:t> la </a:t>
            </a:r>
            <a:r>
              <a:rPr sz="1200" b="0" i="0" u="none" dirty="0" err="1">
                <a:solidFill>
                  <a:srgbClr val="000000"/>
                </a:solidFill>
                <a:latin typeface="Arial"/>
                <a:ea typeface="Arial"/>
                <a:cs typeface="Arial"/>
              </a:rPr>
              <a:t>didactique</a:t>
            </a:r>
            <a:endParaRPr sz="1200" dirty="0"/>
          </a:p>
          <a:p>
            <a:pPr>
              <a:defRPr/>
            </a:pPr>
            <a:r>
              <a:rPr sz="1200" b="0" i="0" u="none" dirty="0">
                <a:solidFill>
                  <a:srgbClr val="0000FF"/>
                </a:solidFill>
                <a:latin typeface="Arial"/>
                <a:ea typeface="Arial"/>
                <a:cs typeface="Arial"/>
              </a:rPr>
              <a:t>A </a:t>
            </a:r>
            <a:r>
              <a:rPr sz="1200" b="0" i="0" u="none" dirty="0" err="1">
                <a:solidFill>
                  <a:srgbClr val="0000FF"/>
                </a:solidFill>
                <a:latin typeface="Arial"/>
                <a:ea typeface="Arial"/>
                <a:cs typeface="Arial"/>
              </a:rPr>
              <a:t>mettre</a:t>
            </a:r>
            <a:r>
              <a:rPr sz="1200" b="0" i="0" u="none" dirty="0">
                <a:solidFill>
                  <a:srgbClr val="0000FF"/>
                </a:solidFill>
                <a:latin typeface="Arial"/>
                <a:ea typeface="Arial"/>
                <a:cs typeface="Arial"/>
              </a:rPr>
              <a:t> </a:t>
            </a:r>
            <a:r>
              <a:rPr sz="1200" b="0" i="0" u="none" dirty="0" err="1">
                <a:solidFill>
                  <a:srgbClr val="0000FF"/>
                </a:solidFill>
                <a:latin typeface="Arial"/>
                <a:ea typeface="Arial"/>
                <a:cs typeface="Arial"/>
              </a:rPr>
              <a:t>en</a:t>
            </a:r>
            <a:r>
              <a:rPr sz="1200" b="0" i="0" u="none" dirty="0">
                <a:solidFill>
                  <a:srgbClr val="0000FF"/>
                </a:solidFill>
                <a:latin typeface="Arial"/>
                <a:ea typeface="Arial"/>
                <a:cs typeface="Arial"/>
              </a:rPr>
              <a:t> lien avec la </a:t>
            </a:r>
            <a:r>
              <a:rPr sz="1200" b="0" i="0" u="none" dirty="0" err="1">
                <a:solidFill>
                  <a:srgbClr val="0000FF"/>
                </a:solidFill>
                <a:latin typeface="Arial"/>
                <a:ea typeface="Arial"/>
                <a:cs typeface="Arial"/>
              </a:rPr>
              <a:t>loi</a:t>
            </a:r>
            <a:r>
              <a:rPr sz="1200" b="0" i="0" u="none" dirty="0">
                <a:solidFill>
                  <a:srgbClr val="0000FF"/>
                </a:solidFill>
                <a:latin typeface="Arial"/>
                <a:ea typeface="Arial"/>
                <a:cs typeface="Arial"/>
              </a:rPr>
              <a:t> de 2005 et plus encore </a:t>
            </a:r>
            <a:r>
              <a:rPr sz="1200" b="0" i="0" u="none" dirty="0" err="1">
                <a:solidFill>
                  <a:srgbClr val="0000FF"/>
                </a:solidFill>
                <a:latin typeface="Arial"/>
                <a:ea typeface="Arial"/>
                <a:cs typeface="Arial"/>
              </a:rPr>
              <a:t>celle</a:t>
            </a:r>
            <a:r>
              <a:rPr sz="1200" b="0" i="0" u="none" dirty="0">
                <a:solidFill>
                  <a:srgbClr val="0000FF"/>
                </a:solidFill>
                <a:latin typeface="Arial"/>
                <a:ea typeface="Arial"/>
                <a:cs typeface="Arial"/>
              </a:rPr>
              <a:t> de 2013 sur </a:t>
            </a:r>
            <a:r>
              <a:rPr sz="1200" b="0" i="0" u="none" dirty="0" err="1">
                <a:solidFill>
                  <a:srgbClr val="0000FF"/>
                </a:solidFill>
                <a:latin typeface="Arial"/>
                <a:ea typeface="Arial"/>
                <a:cs typeface="Arial"/>
              </a:rPr>
              <a:t>l’Ecole</a:t>
            </a:r>
            <a:r>
              <a:rPr sz="1200" b="0" i="0" u="none" dirty="0">
                <a:solidFill>
                  <a:srgbClr val="0000FF"/>
                </a:solidFill>
                <a:latin typeface="Arial"/>
                <a:ea typeface="Arial"/>
                <a:cs typeface="Arial"/>
              </a:rPr>
              <a:t> inclusive qui </a:t>
            </a:r>
            <a:r>
              <a:rPr sz="1200" b="0" i="0" u="none" dirty="0" err="1">
                <a:solidFill>
                  <a:srgbClr val="0000FF"/>
                </a:solidFill>
                <a:latin typeface="Arial"/>
                <a:ea typeface="Arial"/>
                <a:cs typeface="Arial"/>
              </a:rPr>
              <a:t>instaure</a:t>
            </a:r>
            <a:r>
              <a:rPr sz="1200" b="0" i="0" u="none" dirty="0">
                <a:solidFill>
                  <a:srgbClr val="0000FF"/>
                </a:solidFill>
                <a:latin typeface="Arial"/>
                <a:ea typeface="Arial"/>
                <a:cs typeface="Arial"/>
              </a:rPr>
              <a:t> un nouveau </a:t>
            </a:r>
            <a:r>
              <a:rPr sz="1200" b="0" i="0" u="none" dirty="0" err="1">
                <a:solidFill>
                  <a:srgbClr val="0000FF"/>
                </a:solidFill>
                <a:latin typeface="Arial"/>
                <a:ea typeface="Arial"/>
                <a:cs typeface="Arial"/>
              </a:rPr>
              <a:t>paradigme</a:t>
            </a:r>
            <a:r>
              <a:rPr sz="1200" b="0" i="0" u="none" dirty="0">
                <a:solidFill>
                  <a:srgbClr val="0000FF"/>
                </a:solidFill>
                <a:latin typeface="Arial"/>
                <a:ea typeface="Arial"/>
                <a:cs typeface="Arial"/>
              </a:rPr>
              <a:t> : inclusion et non plus </a:t>
            </a:r>
            <a:r>
              <a:rPr sz="1200" b="0" i="0" u="none" dirty="0" err="1">
                <a:solidFill>
                  <a:srgbClr val="0000FF"/>
                </a:solidFill>
                <a:latin typeface="Arial"/>
                <a:ea typeface="Arial"/>
                <a:cs typeface="Arial"/>
              </a:rPr>
              <a:t>intégration</a:t>
            </a:r>
            <a:r>
              <a:rPr sz="1200" b="0" i="0" u="none" dirty="0">
                <a:solidFill>
                  <a:srgbClr val="0000FF"/>
                </a:solidFill>
                <a:latin typeface="Arial"/>
                <a:ea typeface="Arial"/>
                <a:cs typeface="Arial"/>
              </a:rPr>
              <a:t>. Nouveau </a:t>
            </a:r>
            <a:r>
              <a:rPr sz="1200" b="0" i="0" u="none" dirty="0" err="1">
                <a:solidFill>
                  <a:srgbClr val="0000FF"/>
                </a:solidFill>
                <a:latin typeface="Arial"/>
                <a:ea typeface="Arial"/>
                <a:cs typeface="Arial"/>
              </a:rPr>
              <a:t>paradigme</a:t>
            </a:r>
            <a:r>
              <a:rPr sz="1200" b="0" i="0" u="none" dirty="0">
                <a:solidFill>
                  <a:srgbClr val="0000FF"/>
                </a:solidFill>
                <a:latin typeface="Arial"/>
                <a:ea typeface="Arial"/>
                <a:cs typeface="Arial"/>
              </a:rPr>
              <a:t>, </a:t>
            </a:r>
            <a:r>
              <a:rPr sz="1200" b="0" i="0" u="none" dirty="0" err="1">
                <a:solidFill>
                  <a:srgbClr val="0000FF"/>
                </a:solidFill>
                <a:latin typeface="Arial"/>
                <a:ea typeface="Arial"/>
                <a:cs typeface="Arial"/>
              </a:rPr>
              <a:t>nouvel</a:t>
            </a:r>
            <a:r>
              <a:rPr sz="1200" b="0" i="0" u="none" dirty="0">
                <a:solidFill>
                  <a:srgbClr val="0000FF"/>
                </a:solidFill>
                <a:latin typeface="Arial"/>
                <a:ea typeface="Arial"/>
                <a:cs typeface="Arial"/>
              </a:rPr>
              <a:t> horizon </a:t>
            </a:r>
            <a:endParaRPr sz="1200" dirty="0"/>
          </a:p>
          <a:p>
            <a:pPr>
              <a:defRPr/>
            </a:pPr>
            <a:r>
              <a:rPr sz="1200" b="0" i="0" u="none" dirty="0" err="1">
                <a:solidFill>
                  <a:srgbClr val="000000"/>
                </a:solidFill>
                <a:latin typeface="Arial"/>
                <a:ea typeface="Arial"/>
                <a:cs typeface="Arial"/>
              </a:rPr>
              <a:t>Pourquoi</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en</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est</a:t>
            </a:r>
            <a:r>
              <a:rPr sz="1200" b="0" i="0" u="none" dirty="0">
                <a:solidFill>
                  <a:srgbClr val="000000"/>
                </a:solidFill>
                <a:latin typeface="Arial"/>
                <a:ea typeface="Arial"/>
                <a:cs typeface="Arial"/>
              </a:rPr>
              <a:t>-on </a:t>
            </a:r>
            <a:r>
              <a:rPr sz="1200" b="0" i="0" u="none" dirty="0" err="1">
                <a:solidFill>
                  <a:srgbClr val="000000"/>
                </a:solidFill>
                <a:latin typeface="Arial"/>
                <a:ea typeface="Arial"/>
                <a:cs typeface="Arial"/>
              </a:rPr>
              <a:t>venu</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à</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cette</a:t>
            </a:r>
            <a:r>
              <a:rPr sz="1200" b="0" i="0" u="none" dirty="0">
                <a:solidFill>
                  <a:srgbClr val="000000"/>
                </a:solidFill>
                <a:latin typeface="Arial"/>
                <a:ea typeface="Arial"/>
                <a:cs typeface="Arial"/>
              </a:rPr>
              <a:t> idée de </a:t>
            </a:r>
            <a:r>
              <a:rPr sz="1200" b="0" i="0" u="none" dirty="0" err="1">
                <a:solidFill>
                  <a:srgbClr val="000000"/>
                </a:solidFill>
                <a:latin typeface="Arial"/>
                <a:ea typeface="Arial"/>
                <a:cs typeface="Arial"/>
              </a:rPr>
              <a:t>traiter</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l’hétérogénéité</a:t>
            </a:r>
            <a:r>
              <a:rPr sz="1200" b="0" i="0" u="none" dirty="0">
                <a:solidFill>
                  <a:srgbClr val="000000"/>
                </a:solidFill>
                <a:latin typeface="Arial"/>
                <a:ea typeface="Arial"/>
                <a:cs typeface="Arial"/>
              </a:rPr>
              <a:t> par la </a:t>
            </a:r>
            <a:r>
              <a:rPr sz="1200" b="0" i="0" u="none" dirty="0" err="1">
                <a:solidFill>
                  <a:srgbClr val="000000"/>
                </a:solidFill>
                <a:latin typeface="Arial"/>
                <a:ea typeface="Arial"/>
                <a:cs typeface="Arial"/>
              </a:rPr>
              <a:t>différenciation</a:t>
            </a:r>
            <a:r>
              <a:rPr sz="1200" b="0" i="0" u="none" dirty="0">
                <a:solidFill>
                  <a:srgbClr val="000000"/>
                </a:solidFill>
                <a:latin typeface="Arial"/>
                <a:ea typeface="Arial"/>
                <a:cs typeface="Arial"/>
              </a:rPr>
              <a:t> ? </a:t>
            </a:r>
            <a:endParaRPr sz="1200" dirty="0"/>
          </a:p>
          <a:p>
            <a:pPr>
              <a:defRPr/>
            </a:pPr>
            <a:r>
              <a:rPr sz="1200" b="0" i="0" u="none" dirty="0">
                <a:solidFill>
                  <a:srgbClr val="000000"/>
                </a:solidFill>
                <a:latin typeface="Arial"/>
                <a:ea typeface="Arial"/>
                <a:cs typeface="Arial"/>
              </a:rPr>
              <a:t>Ce </a:t>
            </a:r>
            <a:r>
              <a:rPr sz="1200" b="0" i="0" u="none" dirty="0" err="1">
                <a:solidFill>
                  <a:srgbClr val="000000"/>
                </a:solidFill>
                <a:latin typeface="Arial"/>
                <a:ea typeface="Arial"/>
                <a:cs typeface="Arial"/>
              </a:rPr>
              <a:t>n’est</a:t>
            </a:r>
            <a:r>
              <a:rPr sz="1200" b="0" i="0" u="none" dirty="0">
                <a:solidFill>
                  <a:srgbClr val="000000"/>
                </a:solidFill>
                <a:latin typeface="Arial"/>
                <a:ea typeface="Arial"/>
                <a:cs typeface="Arial"/>
              </a:rPr>
              <a:t> pas nouveau. Il </a:t>
            </a:r>
            <a:r>
              <a:rPr sz="1200" b="0" i="0" u="none" dirty="0" err="1">
                <a:solidFill>
                  <a:srgbClr val="000000"/>
                </a:solidFill>
                <a:latin typeface="Arial"/>
                <a:ea typeface="Arial"/>
                <a:cs typeface="Arial"/>
              </a:rPr>
              <a:t>n’y</a:t>
            </a:r>
            <a:r>
              <a:rPr sz="1200" b="0" i="0" u="none" dirty="0">
                <a:solidFill>
                  <a:srgbClr val="000000"/>
                </a:solidFill>
                <a:latin typeface="Arial"/>
                <a:ea typeface="Arial"/>
                <a:cs typeface="Arial"/>
              </a:rPr>
              <a:t> a pas de </a:t>
            </a:r>
            <a:r>
              <a:rPr sz="1200" b="0" i="0" u="none" dirty="0" err="1">
                <a:solidFill>
                  <a:srgbClr val="000000"/>
                </a:solidFill>
                <a:latin typeface="Arial"/>
                <a:ea typeface="Arial"/>
                <a:cs typeface="Arial"/>
              </a:rPr>
              <a:t>nostalgie</a:t>
            </a:r>
            <a:r>
              <a:rPr sz="1200" b="0" i="0" u="none" dirty="0">
                <a:solidFill>
                  <a:srgbClr val="000000"/>
                </a:solidFill>
                <a:latin typeface="Arial"/>
                <a:ea typeface="Arial"/>
                <a:cs typeface="Arial"/>
              </a:rPr>
              <a:t> d’un « bon </a:t>
            </a:r>
            <a:r>
              <a:rPr sz="1200" b="0" i="0" u="none" dirty="0" err="1">
                <a:solidFill>
                  <a:srgbClr val="000000"/>
                </a:solidFill>
                <a:latin typeface="Arial"/>
                <a:ea typeface="Arial"/>
                <a:cs typeface="Arial"/>
              </a:rPr>
              <a:t>vieux</a:t>
            </a:r>
            <a:r>
              <a:rPr sz="1200" b="0" i="0" u="none" dirty="0">
                <a:solidFill>
                  <a:srgbClr val="000000"/>
                </a:solidFill>
                <a:latin typeface="Arial"/>
                <a:ea typeface="Arial"/>
                <a:cs typeface="Arial"/>
              </a:rPr>
              <a:t> temps » </a:t>
            </a:r>
            <a:r>
              <a:rPr sz="1200" b="0" i="0" u="none" dirty="0" err="1">
                <a:solidFill>
                  <a:srgbClr val="000000"/>
                </a:solidFill>
                <a:latin typeface="Arial"/>
                <a:ea typeface="Arial"/>
                <a:cs typeface="Arial"/>
              </a:rPr>
              <a:t>idéalisé</a:t>
            </a:r>
            <a:r>
              <a:rPr sz="1200" b="0" i="0" u="none" dirty="0">
                <a:solidFill>
                  <a:srgbClr val="000000"/>
                </a:solidFill>
                <a:latin typeface="Arial"/>
                <a:ea typeface="Arial"/>
                <a:cs typeface="Arial"/>
              </a:rPr>
              <a:t> avec des classes non </a:t>
            </a:r>
            <a:r>
              <a:rPr sz="1200" b="0" i="0" u="none" dirty="0" err="1">
                <a:solidFill>
                  <a:srgbClr val="000000"/>
                </a:solidFill>
                <a:latin typeface="Arial"/>
                <a:ea typeface="Arial"/>
                <a:cs typeface="Arial"/>
              </a:rPr>
              <a:t>hétérogènes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à</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avoir</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Postulat</a:t>
            </a:r>
            <a:r>
              <a:rPr sz="1200" b="0" i="0" u="none" dirty="0">
                <a:solidFill>
                  <a:srgbClr val="000000"/>
                </a:solidFill>
                <a:latin typeface="Arial"/>
                <a:ea typeface="Arial"/>
                <a:cs typeface="Arial"/>
              </a:rPr>
              <a:t> de Burns, 1972.</a:t>
            </a:r>
            <a:endParaRPr sz="1200" dirty="0"/>
          </a:p>
          <a:p>
            <a:pPr>
              <a:defRPr/>
            </a:pPr>
            <a:r>
              <a:rPr sz="1200" b="0" i="0" u="none" dirty="0" err="1">
                <a:solidFill>
                  <a:srgbClr val="000000"/>
                </a:solidFill>
                <a:latin typeface="Arial"/>
                <a:ea typeface="Arial"/>
                <a:cs typeface="Arial"/>
              </a:rPr>
              <a:t>En</a:t>
            </a:r>
            <a:r>
              <a:rPr sz="1200" b="0" i="0" u="none" dirty="0">
                <a:solidFill>
                  <a:srgbClr val="000000"/>
                </a:solidFill>
                <a:latin typeface="Arial"/>
                <a:ea typeface="Arial"/>
                <a:cs typeface="Arial"/>
              </a:rPr>
              <a:t> 1972 : Robert Burns </a:t>
            </a:r>
            <a:r>
              <a:rPr sz="1200" b="0" i="0" u="none" dirty="0" err="1">
                <a:solidFill>
                  <a:srgbClr val="000000"/>
                </a:solidFill>
                <a:latin typeface="Arial"/>
                <a:ea typeface="Arial"/>
                <a:cs typeface="Arial"/>
              </a:rPr>
              <a:t>formalise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cette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diversité</a:t>
            </a:r>
            <a:r>
              <a:rPr sz="1200" b="0" i="0" u="none" dirty="0">
                <a:solidFill>
                  <a:srgbClr val="000000"/>
                </a:solidFill>
                <a:latin typeface="Arial"/>
                <a:ea typeface="Arial"/>
                <a:cs typeface="Arial"/>
              </a:rPr>
              <a:t> avec </a:t>
            </a:r>
            <a:r>
              <a:rPr sz="1200" b="0" i="0" u="none" dirty="0" err="1">
                <a:solidFill>
                  <a:srgbClr val="000000"/>
                </a:solidFill>
                <a:latin typeface="Arial"/>
                <a:ea typeface="Arial"/>
                <a:cs typeface="Arial"/>
              </a:rPr>
              <a:t>ses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postulats</a:t>
            </a:r>
            <a:r>
              <a:rPr sz="1200" b="0" i="0" u="none" dirty="0">
                <a:solidFill>
                  <a:srgbClr val="000000"/>
                </a:solidFill>
                <a:latin typeface="Arial"/>
                <a:ea typeface="Arial"/>
                <a:cs typeface="Arial"/>
              </a:rPr>
              <a:t> : </a:t>
            </a:r>
            <a:r>
              <a:rPr sz="1200" b="0" i="0" u="none" dirty="0" err="1">
                <a:solidFill>
                  <a:srgbClr val="000000"/>
                </a:solidFill>
                <a:latin typeface="Arial"/>
                <a:ea typeface="Arial"/>
                <a:cs typeface="Arial"/>
              </a:rPr>
              <a:t>tous</a:t>
            </a:r>
            <a:r>
              <a:rPr sz="1200" b="0" i="0" u="none" dirty="0">
                <a:solidFill>
                  <a:srgbClr val="000000"/>
                </a:solidFill>
                <a:latin typeface="Arial"/>
                <a:ea typeface="Arial"/>
                <a:cs typeface="Arial"/>
              </a:rPr>
              <a:t> les </a:t>
            </a:r>
            <a:r>
              <a:rPr sz="1200" b="0" i="0" u="none" dirty="0" err="1">
                <a:solidFill>
                  <a:srgbClr val="000000"/>
                </a:solidFill>
                <a:latin typeface="Arial"/>
                <a:ea typeface="Arial"/>
                <a:cs typeface="Arial"/>
              </a:rPr>
              <a:t>élèves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sont</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différents</a:t>
            </a:r>
            <a:r>
              <a:rPr sz="1200" b="0" i="0" u="none" dirty="0">
                <a:solidFill>
                  <a:srgbClr val="000000"/>
                </a:solidFill>
                <a:latin typeface="Arial"/>
                <a:ea typeface="Arial"/>
                <a:cs typeface="Arial"/>
              </a:rPr>
              <a:t> face au </a:t>
            </a:r>
            <a:r>
              <a:rPr sz="1200" b="0" i="0" u="none" dirty="0" err="1">
                <a:solidFill>
                  <a:srgbClr val="000000"/>
                </a:solidFill>
                <a:latin typeface="Arial"/>
                <a:ea typeface="Arial"/>
                <a:cs typeface="Arial"/>
              </a:rPr>
              <a:t>système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scolaire</a:t>
            </a:r>
            <a:r>
              <a:rPr sz="1200" b="0" i="0" u="none" dirty="0">
                <a:solidFill>
                  <a:srgbClr val="000000"/>
                </a:solidFill>
                <a:latin typeface="Arial"/>
                <a:ea typeface="Arial"/>
                <a:cs typeface="Arial"/>
              </a:rPr>
              <a:t>.</a:t>
            </a:r>
            <a:endParaRPr sz="1200" dirty="0"/>
          </a:p>
          <a:p>
            <a:pPr>
              <a:defRPr/>
            </a:pPr>
            <a:r>
              <a:rPr sz="1200" b="0" i="0" u="none" dirty="0" err="1">
                <a:solidFill>
                  <a:srgbClr val="000000"/>
                </a:solidFill>
                <a:latin typeface="Arial"/>
                <a:ea typeface="Arial"/>
                <a:cs typeface="Arial"/>
              </a:rPr>
              <a:t>Ces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postulats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illustrent</a:t>
            </a:r>
            <a:r>
              <a:rPr sz="1200" b="0" i="0" u="none" dirty="0">
                <a:solidFill>
                  <a:srgbClr val="000000"/>
                </a:solidFill>
                <a:latin typeface="Arial"/>
                <a:ea typeface="Arial"/>
                <a:cs typeface="Arial"/>
              </a:rPr>
              <a:t> un </a:t>
            </a:r>
            <a:r>
              <a:rPr sz="1200" b="0" i="0" u="none" dirty="0" err="1">
                <a:solidFill>
                  <a:srgbClr val="000000"/>
                </a:solidFill>
                <a:latin typeface="Arial"/>
                <a:ea typeface="Arial"/>
                <a:cs typeface="Arial"/>
              </a:rPr>
              <a:t>état</a:t>
            </a:r>
            <a:r>
              <a:rPr sz="1200" b="0" i="0" u="none" dirty="0">
                <a:solidFill>
                  <a:srgbClr val="000000"/>
                </a:solidFill>
                <a:latin typeface="Arial"/>
                <a:ea typeface="Arial"/>
                <a:cs typeface="Arial"/>
              </a:rPr>
              <a:t> de fait : la </a:t>
            </a:r>
            <a:r>
              <a:rPr sz="1200" b="0" i="0" u="none" dirty="0" err="1">
                <a:solidFill>
                  <a:srgbClr val="000000"/>
                </a:solidFill>
                <a:latin typeface="Arial"/>
                <a:ea typeface="Arial"/>
                <a:cs typeface="Arial"/>
              </a:rPr>
              <a:t>classe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est</a:t>
            </a:r>
            <a:r>
              <a:rPr sz="1200" b="0" i="0" u="none" dirty="0">
                <a:solidFill>
                  <a:srgbClr val="000000"/>
                </a:solidFill>
                <a:latin typeface="Arial"/>
                <a:ea typeface="Arial"/>
                <a:cs typeface="Arial"/>
              </a:rPr>
              <a:t> un </a:t>
            </a:r>
            <a:r>
              <a:rPr sz="1200" b="0" i="0" u="none" dirty="0" err="1">
                <a:solidFill>
                  <a:srgbClr val="000000"/>
                </a:solidFill>
                <a:latin typeface="Arial"/>
                <a:ea typeface="Arial"/>
                <a:cs typeface="Arial"/>
              </a:rPr>
              <a:t>microcosme</a:t>
            </a:r>
            <a:r>
              <a:rPr sz="1200" b="0" i="0" u="none" dirty="0">
                <a:solidFill>
                  <a:srgbClr val="000000"/>
                </a:solidFill>
                <a:latin typeface="Arial"/>
                <a:ea typeface="Arial"/>
                <a:cs typeface="Arial"/>
              </a:rPr>
              <a:t> qui ne fait que </a:t>
            </a:r>
            <a:r>
              <a:rPr sz="1200" b="0" i="0" u="none" dirty="0" err="1">
                <a:solidFill>
                  <a:srgbClr val="000000"/>
                </a:solidFill>
                <a:latin typeface="Arial"/>
                <a:ea typeface="Arial"/>
                <a:cs typeface="Arial"/>
              </a:rPr>
              <a:t>refléter</a:t>
            </a:r>
            <a:r>
              <a:rPr sz="1200" b="0" i="0" u="none" dirty="0">
                <a:solidFill>
                  <a:srgbClr val="000000"/>
                </a:solidFill>
                <a:latin typeface="Arial"/>
                <a:ea typeface="Arial"/>
                <a:cs typeface="Arial"/>
              </a:rPr>
              <a:t> la </a:t>
            </a:r>
            <a:r>
              <a:rPr sz="1200" b="0" i="0" u="none" dirty="0" err="1">
                <a:solidFill>
                  <a:srgbClr val="000000"/>
                </a:solidFill>
                <a:latin typeface="Arial"/>
                <a:ea typeface="Arial"/>
                <a:cs typeface="Arial"/>
              </a:rPr>
              <a:t>diversité</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humaine</a:t>
            </a:r>
            <a:r>
              <a:rPr sz="1200" b="0" i="0" u="none" dirty="0">
                <a:solidFill>
                  <a:srgbClr val="000000"/>
                </a:solidFill>
                <a:latin typeface="Arial"/>
                <a:ea typeface="Arial"/>
                <a:cs typeface="Arial"/>
              </a:rPr>
              <a:t>. Les </a:t>
            </a:r>
            <a:r>
              <a:rPr sz="1200" b="0" i="0" u="none" dirty="0" err="1">
                <a:solidFill>
                  <a:srgbClr val="000000"/>
                </a:solidFill>
                <a:latin typeface="Arial"/>
                <a:ea typeface="Arial"/>
                <a:cs typeface="Arial"/>
              </a:rPr>
              <a:t>êtres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humains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sont</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différents</a:t>
            </a:r>
            <a:r>
              <a:rPr sz="1200" b="0" i="0" u="none" dirty="0">
                <a:solidFill>
                  <a:srgbClr val="000000"/>
                </a:solidFill>
                <a:latin typeface="Arial"/>
                <a:ea typeface="Arial"/>
                <a:cs typeface="Arial"/>
              </a:rPr>
              <a:t> par nature et les enfants/</a:t>
            </a:r>
            <a:r>
              <a:rPr sz="1200" b="0" i="0" u="none" dirty="0" err="1">
                <a:solidFill>
                  <a:srgbClr val="000000"/>
                </a:solidFill>
                <a:latin typeface="Arial"/>
                <a:ea typeface="Arial"/>
                <a:cs typeface="Arial"/>
              </a:rPr>
              <a:t>ados</a:t>
            </a:r>
            <a:r>
              <a:rPr sz="1200" b="0" i="0" u="none" dirty="0">
                <a:solidFill>
                  <a:srgbClr val="000000"/>
                </a:solidFill>
                <a:latin typeface="Arial"/>
                <a:ea typeface="Arial"/>
                <a:cs typeface="Arial"/>
              </a:rPr>
              <a:t> ne font pas exception : </a:t>
            </a:r>
            <a:r>
              <a:rPr sz="1200" b="0" i="0" u="none" dirty="0" err="1">
                <a:solidFill>
                  <a:srgbClr val="000000"/>
                </a:solidFill>
                <a:latin typeface="Arial"/>
                <a:ea typeface="Arial"/>
                <a:cs typeface="Arial"/>
              </a:rPr>
              <a:t>ceux</a:t>
            </a:r>
            <a:r>
              <a:rPr sz="1200" b="0" i="0" u="none" dirty="0">
                <a:solidFill>
                  <a:srgbClr val="000000"/>
                </a:solidFill>
                <a:latin typeface="Arial"/>
                <a:ea typeface="Arial"/>
                <a:cs typeface="Arial"/>
              </a:rPr>
              <a:t> des </a:t>
            </a:r>
            <a:r>
              <a:rPr sz="1200" b="0" i="0" u="none" dirty="0" err="1">
                <a:solidFill>
                  <a:srgbClr val="000000"/>
                </a:solidFill>
                <a:latin typeface="Arial"/>
                <a:ea typeface="Arial"/>
                <a:cs typeface="Arial"/>
              </a:rPr>
              <a:t>générations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précédentes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comme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ceux</a:t>
            </a:r>
            <a:r>
              <a:rPr sz="1200" b="0" i="0" u="none" dirty="0">
                <a:solidFill>
                  <a:srgbClr val="000000"/>
                </a:solidFill>
                <a:latin typeface="Arial"/>
                <a:ea typeface="Arial"/>
                <a:cs typeface="Arial"/>
              </a:rPr>
              <a:t> de </a:t>
            </a:r>
            <a:r>
              <a:rPr sz="1200" b="0" i="0" u="none" dirty="0" err="1">
                <a:solidFill>
                  <a:srgbClr val="000000"/>
                </a:solidFill>
                <a:latin typeface="Arial"/>
                <a:ea typeface="Arial"/>
                <a:cs typeface="Arial"/>
              </a:rPr>
              <a:t>maintenant</a:t>
            </a:r>
            <a:r>
              <a:rPr sz="1200" b="0" i="0" u="none" dirty="0">
                <a:solidFill>
                  <a:srgbClr val="000000"/>
                </a:solidFill>
                <a:latin typeface="Arial"/>
                <a:ea typeface="Arial"/>
                <a:cs typeface="Arial"/>
              </a:rPr>
              <a:t>. </a:t>
            </a:r>
            <a:endParaRPr sz="1200" dirty="0"/>
          </a:p>
          <a:p>
            <a:pPr>
              <a:defRPr/>
            </a:pPr>
            <a:r>
              <a:rPr sz="1200" b="0" i="0" u="none" dirty="0">
                <a:solidFill>
                  <a:srgbClr val="000000"/>
                </a:solidFill>
                <a:latin typeface="Arial"/>
                <a:ea typeface="Arial"/>
                <a:cs typeface="Arial"/>
              </a:rPr>
              <a:t>Difficile </a:t>
            </a:r>
            <a:r>
              <a:rPr sz="1200" b="0" i="0" u="none" dirty="0" err="1">
                <a:solidFill>
                  <a:srgbClr val="000000"/>
                </a:solidFill>
                <a:latin typeface="Arial"/>
                <a:ea typeface="Arial"/>
                <a:cs typeface="Arial"/>
              </a:rPr>
              <a:t>donc</a:t>
            </a:r>
            <a:r>
              <a:rPr sz="1200" b="0" i="0" u="none" dirty="0">
                <a:solidFill>
                  <a:srgbClr val="000000"/>
                </a:solidFill>
                <a:latin typeface="Arial"/>
                <a:ea typeface="Arial"/>
                <a:cs typeface="Arial"/>
              </a:rPr>
              <a:t> de </a:t>
            </a:r>
            <a:r>
              <a:rPr sz="1200" b="0" i="0" u="none" dirty="0" err="1">
                <a:solidFill>
                  <a:srgbClr val="000000"/>
                </a:solidFill>
                <a:latin typeface="Arial"/>
                <a:ea typeface="Arial"/>
                <a:cs typeface="Arial"/>
              </a:rPr>
              <a:t>gérer</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l’hétérogénéité</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d’une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classe</a:t>
            </a:r>
            <a:r>
              <a:rPr sz="1200" b="0" i="0" u="none" dirty="0">
                <a:solidFill>
                  <a:srgbClr val="000000"/>
                </a:solidFill>
                <a:latin typeface="Arial"/>
                <a:ea typeface="Arial"/>
                <a:cs typeface="Arial"/>
              </a:rPr>
              <a:t> et de faire la </a:t>
            </a:r>
            <a:r>
              <a:rPr sz="1200" b="0" i="0" u="none" dirty="0" err="1">
                <a:solidFill>
                  <a:srgbClr val="000000"/>
                </a:solidFill>
                <a:latin typeface="Arial"/>
                <a:ea typeface="Arial"/>
                <a:cs typeface="Arial"/>
              </a:rPr>
              <a:t>même</a:t>
            </a:r>
            <a:r>
              <a:rPr sz="1200" b="0" i="0" u="none" dirty="0">
                <a:solidFill>
                  <a:srgbClr val="000000"/>
                </a:solidFill>
                <a:latin typeface="Arial"/>
                <a:ea typeface="Arial"/>
                <a:cs typeface="Arial"/>
              </a:rPr>
              <a:t> chose </a:t>
            </a:r>
            <a:r>
              <a:rPr sz="1200" b="0" i="0" u="none" dirty="0" err="1">
                <a:solidFill>
                  <a:srgbClr val="000000"/>
                </a:solidFill>
                <a:latin typeface="Arial"/>
                <a:ea typeface="Arial"/>
                <a:cs typeface="Arial"/>
              </a:rPr>
              <a:t>à</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tous</a:t>
            </a:r>
            <a:r>
              <a:rPr sz="1200" b="0" i="0" u="none" dirty="0">
                <a:solidFill>
                  <a:srgbClr val="000000"/>
                </a:solidFill>
                <a:latin typeface="Arial"/>
                <a:ea typeface="Arial"/>
                <a:cs typeface="Arial"/>
              </a:rPr>
              <a:t> les </a:t>
            </a:r>
            <a:r>
              <a:rPr sz="1200" b="0" i="0" u="none" dirty="0" err="1">
                <a:solidFill>
                  <a:srgbClr val="000000"/>
                </a:solidFill>
                <a:latin typeface="Arial"/>
                <a:ea typeface="Arial"/>
                <a:cs typeface="Arial"/>
              </a:rPr>
              <a:t>élèves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en</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même</a:t>
            </a:r>
            <a:r>
              <a:rPr sz="1200" b="0" i="0" u="none" dirty="0">
                <a:solidFill>
                  <a:srgbClr val="000000"/>
                </a:solidFill>
                <a:latin typeface="Arial"/>
                <a:ea typeface="Arial"/>
                <a:cs typeface="Arial"/>
              </a:rPr>
              <a:t> temps</a:t>
            </a:r>
            <a:r>
              <a:rPr sz="1200" b="0" i="0" u="none" dirty="0">
                <a:solidFill>
                  <a:srgbClr val="0000FF"/>
                </a:solidFill>
                <a:latin typeface="Arial"/>
                <a:ea typeface="Arial"/>
                <a:cs typeface="Arial"/>
              </a:rPr>
              <a:t> </a:t>
            </a:r>
            <a:r>
              <a:rPr sz="1200" b="0" i="0" u="none" dirty="0" err="1">
                <a:solidFill>
                  <a:srgbClr val="0000FF"/>
                </a:solidFill>
                <a:latin typeface="Arial"/>
                <a:ea typeface="Arial"/>
                <a:cs typeface="Arial"/>
              </a:rPr>
              <a:t>sinon</a:t>
            </a:r>
            <a:r>
              <a:rPr sz="1200" b="0" i="0" u="none" dirty="0">
                <a:solidFill>
                  <a:srgbClr val="0000FF"/>
                </a:solidFill>
                <a:latin typeface="Arial"/>
                <a:ea typeface="Arial"/>
                <a:cs typeface="Arial"/>
              </a:rPr>
              <a:t> mise </a:t>
            </a:r>
            <a:r>
              <a:rPr sz="1200" b="0" i="0" u="none" dirty="0" err="1">
                <a:solidFill>
                  <a:srgbClr val="0000FF"/>
                </a:solidFill>
                <a:latin typeface="Arial"/>
                <a:ea typeface="Arial"/>
                <a:cs typeface="Arial"/>
              </a:rPr>
              <a:t>en</a:t>
            </a:r>
            <a:r>
              <a:rPr sz="1200" b="0" i="0" u="none" dirty="0">
                <a:solidFill>
                  <a:srgbClr val="0000FF"/>
                </a:solidFill>
                <a:latin typeface="Arial"/>
                <a:ea typeface="Arial"/>
                <a:cs typeface="Arial"/>
              </a:rPr>
              <a:t> </a:t>
            </a:r>
            <a:r>
              <a:rPr sz="1200" b="0" i="0" u="none" dirty="0" err="1">
                <a:solidFill>
                  <a:srgbClr val="0000FF"/>
                </a:solidFill>
                <a:latin typeface="Arial"/>
                <a:ea typeface="Arial"/>
                <a:cs typeface="Arial"/>
              </a:rPr>
              <a:t>difficultés</a:t>
            </a:r>
            <a:r>
              <a:rPr sz="1200" b="0" i="0" u="none" dirty="0">
                <a:solidFill>
                  <a:srgbClr val="0000FF"/>
                </a:solidFill>
                <a:latin typeface="Arial"/>
                <a:ea typeface="Arial"/>
                <a:cs typeface="Arial"/>
              </a:rPr>
              <a:t> de </a:t>
            </a:r>
            <a:r>
              <a:rPr sz="1200" b="0" i="0" u="none" dirty="0" err="1">
                <a:solidFill>
                  <a:srgbClr val="0000FF"/>
                </a:solidFill>
                <a:latin typeface="Arial"/>
                <a:ea typeface="Arial"/>
                <a:cs typeface="Arial"/>
              </a:rPr>
              <a:t>celles-ceux</a:t>
            </a:r>
            <a:r>
              <a:rPr sz="1200" b="0" i="0" u="none" dirty="0">
                <a:solidFill>
                  <a:srgbClr val="0000FF"/>
                </a:solidFill>
                <a:latin typeface="Arial"/>
                <a:ea typeface="Arial"/>
                <a:cs typeface="Arial"/>
              </a:rPr>
              <a:t> qui </a:t>
            </a:r>
            <a:r>
              <a:rPr sz="1200" b="0" i="0" u="none" dirty="0" err="1">
                <a:solidFill>
                  <a:srgbClr val="0000FF"/>
                </a:solidFill>
                <a:latin typeface="Arial"/>
                <a:ea typeface="Arial"/>
                <a:cs typeface="Arial"/>
              </a:rPr>
              <a:t>ont</a:t>
            </a:r>
            <a:r>
              <a:rPr sz="1200" b="0" i="0" u="none" dirty="0">
                <a:solidFill>
                  <a:srgbClr val="0000FF"/>
                </a:solidFill>
                <a:latin typeface="Arial"/>
                <a:ea typeface="Arial"/>
                <a:cs typeface="Arial"/>
              </a:rPr>
              <a:t> </a:t>
            </a:r>
            <a:r>
              <a:rPr sz="1200" b="0" i="0" u="none" dirty="0" err="1">
                <a:solidFill>
                  <a:srgbClr val="0000FF"/>
                </a:solidFill>
                <a:latin typeface="Arial"/>
                <a:ea typeface="Arial"/>
                <a:cs typeface="Arial"/>
              </a:rPr>
              <a:t>besoin</a:t>
            </a:r>
            <a:r>
              <a:rPr sz="1200" b="0" i="0" u="none" dirty="0">
                <a:solidFill>
                  <a:srgbClr val="0000FF"/>
                </a:solidFill>
                <a:latin typeface="Arial"/>
                <a:ea typeface="Arial"/>
                <a:cs typeface="Arial"/>
              </a:rPr>
              <a:t> de plus de temps </a:t>
            </a:r>
            <a:r>
              <a:rPr sz="1200" b="0" i="0" u="none" dirty="0" err="1">
                <a:solidFill>
                  <a:srgbClr val="0000FF"/>
                </a:solidFill>
                <a:latin typeface="Arial"/>
                <a:ea typeface="Arial"/>
                <a:cs typeface="Arial"/>
              </a:rPr>
              <a:t>ou</a:t>
            </a:r>
            <a:r>
              <a:rPr sz="1200" b="0" i="0" u="none" dirty="0">
                <a:solidFill>
                  <a:srgbClr val="0000FF"/>
                </a:solidFill>
                <a:latin typeface="Arial"/>
                <a:ea typeface="Arial"/>
                <a:cs typeface="Arial"/>
              </a:rPr>
              <a:t> de </a:t>
            </a:r>
            <a:r>
              <a:rPr sz="1200" b="0" i="0" u="none" dirty="0" err="1">
                <a:solidFill>
                  <a:srgbClr val="0000FF"/>
                </a:solidFill>
                <a:latin typeface="Arial"/>
                <a:ea typeface="Arial"/>
                <a:cs typeface="Arial"/>
              </a:rPr>
              <a:t>celles-ceux</a:t>
            </a:r>
            <a:r>
              <a:rPr sz="1200" b="0" i="0" u="none" dirty="0">
                <a:solidFill>
                  <a:srgbClr val="0000FF"/>
                </a:solidFill>
                <a:latin typeface="Arial"/>
                <a:ea typeface="Arial"/>
                <a:cs typeface="Arial"/>
              </a:rPr>
              <a:t> qui </a:t>
            </a:r>
            <a:r>
              <a:rPr sz="1200" b="0" i="0" u="none" dirty="0" err="1">
                <a:solidFill>
                  <a:srgbClr val="0000FF"/>
                </a:solidFill>
                <a:latin typeface="Arial"/>
                <a:ea typeface="Arial"/>
                <a:cs typeface="Arial"/>
              </a:rPr>
              <a:t>ont</a:t>
            </a:r>
            <a:r>
              <a:rPr sz="1200" b="0" i="0" u="none" dirty="0">
                <a:solidFill>
                  <a:srgbClr val="0000FF"/>
                </a:solidFill>
                <a:latin typeface="Arial"/>
                <a:ea typeface="Arial"/>
                <a:cs typeface="Arial"/>
              </a:rPr>
              <a:t> </a:t>
            </a:r>
            <a:r>
              <a:rPr sz="1200" b="0" i="0" u="none" dirty="0" err="1">
                <a:solidFill>
                  <a:srgbClr val="0000FF"/>
                </a:solidFill>
                <a:latin typeface="Arial"/>
                <a:ea typeface="Arial"/>
                <a:cs typeface="Arial"/>
              </a:rPr>
              <a:t>besoin</a:t>
            </a:r>
            <a:r>
              <a:rPr sz="1200" b="0" i="0" u="none" dirty="0">
                <a:solidFill>
                  <a:srgbClr val="0000FF"/>
                </a:solidFill>
                <a:latin typeface="Arial"/>
                <a:ea typeface="Arial"/>
                <a:cs typeface="Arial"/>
              </a:rPr>
              <a:t> de </a:t>
            </a:r>
            <a:r>
              <a:rPr sz="1200" b="0" i="0" u="none" dirty="0" err="1">
                <a:solidFill>
                  <a:srgbClr val="0000FF"/>
                </a:solidFill>
                <a:latin typeface="Arial"/>
                <a:ea typeface="Arial"/>
                <a:cs typeface="Arial"/>
              </a:rPr>
              <a:t>moins</a:t>
            </a:r>
            <a:r>
              <a:rPr sz="1200" b="0" i="0" u="none" dirty="0">
                <a:solidFill>
                  <a:srgbClr val="0000FF"/>
                </a:solidFill>
                <a:latin typeface="Arial"/>
                <a:ea typeface="Arial"/>
                <a:cs typeface="Arial"/>
              </a:rPr>
              <a:t> de temps. A </a:t>
            </a:r>
            <a:r>
              <a:rPr sz="1200" b="0" i="0" u="none" dirty="0" err="1">
                <a:solidFill>
                  <a:srgbClr val="0000FF"/>
                </a:solidFill>
                <a:latin typeface="Arial"/>
                <a:ea typeface="Arial"/>
                <a:cs typeface="Arial"/>
              </a:rPr>
              <a:t>mettre</a:t>
            </a:r>
            <a:r>
              <a:rPr sz="1200" b="0" i="0" u="none" dirty="0">
                <a:solidFill>
                  <a:srgbClr val="0000FF"/>
                </a:solidFill>
                <a:latin typeface="Arial"/>
                <a:ea typeface="Arial"/>
                <a:cs typeface="Arial"/>
              </a:rPr>
              <a:t> </a:t>
            </a:r>
            <a:r>
              <a:rPr sz="1200" b="0" i="0" u="none" dirty="0" err="1">
                <a:solidFill>
                  <a:srgbClr val="0000FF"/>
                </a:solidFill>
                <a:latin typeface="Arial"/>
                <a:ea typeface="Arial"/>
                <a:cs typeface="Arial"/>
              </a:rPr>
              <a:t>en</a:t>
            </a:r>
            <a:r>
              <a:rPr sz="1200" b="0" i="0" u="none" dirty="0">
                <a:solidFill>
                  <a:srgbClr val="0000FF"/>
                </a:solidFill>
                <a:latin typeface="Arial"/>
                <a:ea typeface="Arial"/>
                <a:cs typeface="Arial"/>
              </a:rPr>
              <a:t> relation avec </a:t>
            </a:r>
            <a:r>
              <a:rPr sz="1200" b="0" i="0" u="none" dirty="0" err="1">
                <a:solidFill>
                  <a:srgbClr val="0000FF"/>
                </a:solidFill>
                <a:latin typeface="Arial"/>
                <a:ea typeface="Arial"/>
                <a:cs typeface="Arial"/>
              </a:rPr>
              <a:t>une</a:t>
            </a:r>
            <a:r>
              <a:rPr sz="1200" b="0" i="0" u="none" dirty="0">
                <a:solidFill>
                  <a:srgbClr val="0000FF"/>
                </a:solidFill>
                <a:latin typeface="Arial"/>
                <a:ea typeface="Arial"/>
                <a:cs typeface="Arial"/>
              </a:rPr>
              <a:t> </a:t>
            </a:r>
            <a:r>
              <a:rPr sz="1200" b="0" i="0" u="none" dirty="0" err="1">
                <a:solidFill>
                  <a:srgbClr val="0000FF"/>
                </a:solidFill>
                <a:latin typeface="Arial"/>
                <a:ea typeface="Arial"/>
                <a:cs typeface="Arial"/>
              </a:rPr>
              <a:t>répartition</a:t>
            </a:r>
            <a:r>
              <a:rPr sz="1200" b="0" i="0" u="none" dirty="0">
                <a:solidFill>
                  <a:srgbClr val="0000FF"/>
                </a:solidFill>
                <a:latin typeface="Arial"/>
                <a:ea typeface="Arial"/>
                <a:cs typeface="Arial"/>
              </a:rPr>
              <a:t> </a:t>
            </a:r>
            <a:r>
              <a:rPr sz="1200" b="0" i="0" u="none" dirty="0" err="1">
                <a:solidFill>
                  <a:srgbClr val="0000FF"/>
                </a:solidFill>
                <a:latin typeface="Arial"/>
                <a:ea typeface="Arial"/>
                <a:cs typeface="Arial"/>
              </a:rPr>
              <a:t>selon</a:t>
            </a:r>
            <a:r>
              <a:rPr sz="1200" b="0" i="0" u="none" dirty="0">
                <a:solidFill>
                  <a:srgbClr val="0000FF"/>
                </a:solidFill>
                <a:latin typeface="Arial"/>
                <a:ea typeface="Arial"/>
                <a:cs typeface="Arial"/>
              </a:rPr>
              <a:t> </a:t>
            </a:r>
            <a:r>
              <a:rPr sz="1200" b="0" i="0" u="none" dirty="0" err="1">
                <a:solidFill>
                  <a:srgbClr val="0000FF"/>
                </a:solidFill>
                <a:latin typeface="Arial"/>
                <a:ea typeface="Arial"/>
                <a:cs typeface="Arial"/>
              </a:rPr>
              <a:t>courbe</a:t>
            </a:r>
            <a:r>
              <a:rPr sz="1200" b="0" i="0" u="none" dirty="0">
                <a:solidFill>
                  <a:srgbClr val="0000FF"/>
                </a:solidFill>
                <a:latin typeface="Arial"/>
                <a:ea typeface="Arial"/>
                <a:cs typeface="Arial"/>
              </a:rPr>
              <a:t> de Gauss.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D’où</a:t>
            </a:r>
            <a:r>
              <a:rPr sz="1200" b="0" i="0" u="none" dirty="0">
                <a:solidFill>
                  <a:srgbClr val="000000"/>
                </a:solidFill>
                <a:latin typeface="Arial"/>
                <a:ea typeface="Arial"/>
                <a:cs typeface="Arial"/>
              </a:rPr>
              <a:t> la </a:t>
            </a:r>
            <a:r>
              <a:rPr sz="1200" b="0" i="0" u="none" dirty="0" err="1">
                <a:solidFill>
                  <a:srgbClr val="000000"/>
                </a:solidFill>
                <a:latin typeface="Arial"/>
                <a:ea typeface="Arial"/>
                <a:cs typeface="Arial"/>
              </a:rPr>
              <a:t>nécessité</a:t>
            </a:r>
            <a:r>
              <a:rPr sz="1200" b="0" i="0" u="none" dirty="0">
                <a:solidFill>
                  <a:srgbClr val="000000"/>
                </a:solidFill>
                <a:latin typeface="Arial"/>
                <a:ea typeface="Arial"/>
                <a:cs typeface="Arial"/>
              </a:rPr>
              <a:t> de changer et de varier les </a:t>
            </a:r>
            <a:r>
              <a:rPr sz="1200" b="0" i="0" u="none" dirty="0" err="1">
                <a:solidFill>
                  <a:srgbClr val="000000"/>
                </a:solidFill>
                <a:latin typeface="Arial"/>
                <a:ea typeface="Arial"/>
                <a:cs typeface="Arial"/>
              </a:rPr>
              <a:t>stratégies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pédagogiques</a:t>
            </a:r>
            <a:r>
              <a:rPr sz="1200" b="0" i="0" u="none" dirty="0">
                <a:solidFill>
                  <a:srgbClr val="000000"/>
                </a:solidFill>
                <a:latin typeface="Arial"/>
                <a:ea typeface="Arial"/>
                <a:cs typeface="Arial"/>
              </a:rPr>
              <a:t>.</a:t>
            </a:r>
            <a:br>
              <a:rPr sz="1200" b="0" i="0" u="none" dirty="0">
                <a:solidFill>
                  <a:srgbClr val="000000"/>
                </a:solidFill>
                <a:latin typeface="Arial"/>
                <a:ea typeface="Arial"/>
                <a:cs typeface="Arial"/>
              </a:rPr>
            </a:br>
            <a:endParaRPr sz="1200" b="0" i="0" u="none" dirty="0">
              <a:solidFill>
                <a:srgbClr val="000000"/>
              </a:solidFill>
              <a:latin typeface="Arial"/>
              <a:ea typeface="Arial"/>
              <a:cs typeface="Arial"/>
            </a:endParaRPr>
          </a:p>
          <a:p>
            <a:pPr>
              <a:defRPr/>
            </a:pPr>
            <a:r>
              <a:rPr sz="1200" b="0" i="0" u="none" dirty="0">
                <a:solidFill>
                  <a:srgbClr val="000000"/>
                </a:solidFill>
                <a:latin typeface="Arial"/>
                <a:ea typeface="Arial"/>
                <a:cs typeface="Arial"/>
              </a:rPr>
              <a:t>Objection possible : dans les classes de </a:t>
            </a:r>
            <a:r>
              <a:rPr sz="1200" b="0" i="0" u="none" dirty="0" err="1">
                <a:solidFill>
                  <a:srgbClr val="000000"/>
                </a:solidFill>
                <a:latin typeface="Arial"/>
                <a:ea typeface="Arial"/>
                <a:cs typeface="Arial"/>
              </a:rPr>
              <a:t>niveau</a:t>
            </a:r>
            <a:r>
              <a:rPr sz="1200" b="0" i="0" u="none" dirty="0">
                <a:solidFill>
                  <a:srgbClr val="000000"/>
                </a:solidFill>
                <a:latin typeface="Arial"/>
                <a:ea typeface="Arial"/>
                <a:cs typeface="Arial"/>
              </a:rPr>
              <a:t> il y a </a:t>
            </a:r>
            <a:r>
              <a:rPr sz="1200" b="0" i="0" u="none" dirty="0" err="1">
                <a:solidFill>
                  <a:srgbClr val="000000"/>
                </a:solidFill>
                <a:latin typeface="Arial"/>
                <a:ea typeface="Arial"/>
                <a:cs typeface="Arial"/>
              </a:rPr>
              <a:t>moins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d’hétérogénéité</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ou</a:t>
            </a:r>
            <a:r>
              <a:rPr sz="1200" b="0" i="0" u="none" dirty="0">
                <a:solidFill>
                  <a:srgbClr val="000000"/>
                </a:solidFill>
                <a:latin typeface="Arial"/>
                <a:ea typeface="Arial"/>
                <a:cs typeface="Arial"/>
              </a:rPr>
              <a:t> pas).</a:t>
            </a:r>
            <a:endParaRPr sz="1200" dirty="0"/>
          </a:p>
          <a:p>
            <a:pPr>
              <a:defRPr/>
            </a:pPr>
            <a:r>
              <a:rPr sz="1200" b="0" i="0" u="none" dirty="0" err="1">
                <a:solidFill>
                  <a:srgbClr val="000000"/>
                </a:solidFill>
                <a:latin typeface="Arial"/>
                <a:ea typeface="Arial"/>
                <a:cs typeface="Arial"/>
              </a:rPr>
              <a:t>c’est</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une</a:t>
            </a:r>
            <a:r>
              <a:rPr sz="1200" b="0" i="0" u="none" dirty="0">
                <a:solidFill>
                  <a:srgbClr val="000000"/>
                </a:solidFill>
                <a:latin typeface="Arial"/>
                <a:ea typeface="Arial"/>
                <a:cs typeface="Arial"/>
              </a:rPr>
              <a:t> illusion. Si on </a:t>
            </a:r>
            <a:r>
              <a:rPr sz="1200" b="0" i="0" u="none" dirty="0" err="1">
                <a:solidFill>
                  <a:srgbClr val="000000"/>
                </a:solidFill>
                <a:latin typeface="Arial"/>
                <a:ea typeface="Arial"/>
                <a:cs typeface="Arial"/>
              </a:rPr>
              <a:t>demande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à</a:t>
            </a:r>
            <a:r>
              <a:rPr sz="1200" b="0" i="0" u="none" dirty="0">
                <a:solidFill>
                  <a:srgbClr val="000000"/>
                </a:solidFill>
                <a:latin typeface="Arial"/>
                <a:ea typeface="Arial"/>
                <a:cs typeface="Arial"/>
              </a:rPr>
              <a:t> un </a:t>
            </a:r>
            <a:r>
              <a:rPr sz="1200" b="0" i="0" u="none" dirty="0" err="1">
                <a:solidFill>
                  <a:srgbClr val="000000"/>
                </a:solidFill>
                <a:latin typeface="Arial"/>
                <a:ea typeface="Arial"/>
                <a:cs typeface="Arial"/>
              </a:rPr>
              <a:t>enseignant</a:t>
            </a:r>
            <a:r>
              <a:rPr sz="1200" b="0" i="0" u="none" dirty="0">
                <a:solidFill>
                  <a:srgbClr val="000000"/>
                </a:solidFill>
                <a:latin typeface="Arial"/>
                <a:ea typeface="Arial"/>
                <a:cs typeface="Arial"/>
              </a:rPr>
              <a:t> de CPGE il </a:t>
            </a:r>
            <a:r>
              <a:rPr sz="1200" b="0" i="0" u="none" dirty="0" err="1">
                <a:solidFill>
                  <a:srgbClr val="000000"/>
                </a:solidFill>
                <a:latin typeface="Arial"/>
                <a:ea typeface="Arial"/>
                <a:cs typeface="Arial"/>
              </a:rPr>
              <a:t>va</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trouver</a:t>
            </a:r>
            <a:r>
              <a:rPr sz="1200" b="0" i="0" u="none" dirty="0">
                <a:solidFill>
                  <a:srgbClr val="000000"/>
                </a:solidFill>
                <a:latin typeface="Arial"/>
                <a:ea typeface="Arial"/>
                <a:cs typeface="Arial"/>
              </a:rPr>
              <a:t> que </a:t>
            </a:r>
            <a:r>
              <a:rPr sz="1200" b="0" i="0" u="none" dirty="0" err="1">
                <a:solidFill>
                  <a:srgbClr val="000000"/>
                </a:solidFill>
                <a:latin typeface="Arial"/>
                <a:ea typeface="Arial"/>
                <a:cs typeface="Arial"/>
              </a:rPr>
              <a:t>parmi</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ceux</a:t>
            </a:r>
            <a:r>
              <a:rPr sz="1200" b="0" i="0" u="none" dirty="0">
                <a:solidFill>
                  <a:srgbClr val="000000"/>
                </a:solidFill>
                <a:latin typeface="Arial"/>
                <a:ea typeface="Arial"/>
                <a:cs typeface="Arial"/>
              </a:rPr>
              <a:t> que nous </a:t>
            </a:r>
            <a:r>
              <a:rPr sz="1200" b="0" i="0" u="none" dirty="0" err="1">
                <a:solidFill>
                  <a:srgbClr val="000000"/>
                </a:solidFill>
                <a:latin typeface="Arial"/>
                <a:ea typeface="Arial"/>
                <a:cs typeface="Arial"/>
              </a:rPr>
              <a:t>considérons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tous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comme</a:t>
            </a:r>
            <a:r>
              <a:rPr sz="1200" b="0" i="0" u="none" dirty="0">
                <a:solidFill>
                  <a:srgbClr val="000000"/>
                </a:solidFill>
                <a:latin typeface="Arial"/>
                <a:ea typeface="Arial"/>
                <a:cs typeface="Arial"/>
              </a:rPr>
              <a:t> des </a:t>
            </a:r>
            <a:r>
              <a:rPr sz="1200" b="0" i="0" u="none" dirty="0" err="1">
                <a:solidFill>
                  <a:srgbClr val="000000"/>
                </a:solidFill>
                <a:latin typeface="Arial"/>
                <a:ea typeface="Arial"/>
                <a:cs typeface="Arial"/>
              </a:rPr>
              <a:t>excellents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élèves</a:t>
            </a:r>
            <a:r>
              <a:rPr sz="1200" b="0" i="0" u="none" dirty="0">
                <a:solidFill>
                  <a:srgbClr val="000000"/>
                </a:solidFill>
                <a:latin typeface="Arial"/>
                <a:ea typeface="Arial"/>
                <a:cs typeface="Arial"/>
              </a:rPr>
              <a:t>, il y a </a:t>
            </a:r>
            <a:r>
              <a:rPr sz="1200" b="0" i="0" u="none" dirty="0" err="1">
                <a:solidFill>
                  <a:srgbClr val="000000"/>
                </a:solidFill>
                <a:latin typeface="Arial"/>
                <a:ea typeface="Arial"/>
                <a:cs typeface="Arial"/>
              </a:rPr>
              <a:t>une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grande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hétérogénéité</a:t>
            </a:r>
            <a:r>
              <a:rPr sz="1200" b="0" i="0" u="none" dirty="0">
                <a:solidFill>
                  <a:srgbClr val="000000"/>
                </a:solidFill>
                <a:latin typeface="Arial"/>
                <a:ea typeface="Arial"/>
                <a:cs typeface="Arial"/>
              </a:rPr>
              <a:t>. Il </a:t>
            </a:r>
            <a:r>
              <a:rPr sz="1200" b="0" i="0" u="none" dirty="0" err="1">
                <a:solidFill>
                  <a:srgbClr val="000000"/>
                </a:solidFill>
                <a:latin typeface="Arial"/>
                <a:ea typeface="Arial"/>
                <a:cs typeface="Arial"/>
              </a:rPr>
              <a:t>n’y</a:t>
            </a:r>
            <a:r>
              <a:rPr sz="1200" b="0" i="0" u="none" dirty="0">
                <a:solidFill>
                  <a:srgbClr val="000000"/>
                </a:solidFill>
                <a:latin typeface="Arial"/>
                <a:ea typeface="Arial"/>
                <a:cs typeface="Arial"/>
              </a:rPr>
              <a:t> a de classes </a:t>
            </a:r>
            <a:r>
              <a:rPr sz="1200" b="0" i="0" u="none" dirty="0" err="1">
                <a:solidFill>
                  <a:srgbClr val="000000"/>
                </a:solidFill>
                <a:latin typeface="Arial"/>
                <a:ea typeface="Arial"/>
                <a:cs typeface="Arial"/>
              </a:rPr>
              <a:t>qu’hétérogènes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même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si</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évidemment</a:t>
            </a:r>
            <a:r>
              <a:rPr sz="1200" b="0" i="0" u="none" dirty="0">
                <a:solidFill>
                  <a:srgbClr val="000000"/>
                </a:solidFill>
                <a:latin typeface="Arial"/>
                <a:ea typeface="Arial"/>
                <a:cs typeface="Arial"/>
              </a:rPr>
              <a:t> la </a:t>
            </a:r>
            <a:r>
              <a:rPr sz="1200" b="0" i="0" u="none" dirty="0" err="1">
                <a:solidFill>
                  <a:srgbClr val="000000"/>
                </a:solidFill>
                <a:latin typeface="Arial"/>
                <a:ea typeface="Arial"/>
                <a:cs typeface="Arial"/>
              </a:rPr>
              <a:t>diversité</a:t>
            </a:r>
            <a:r>
              <a:rPr sz="1200" b="0" i="0" u="none" dirty="0">
                <a:solidFill>
                  <a:srgbClr val="000000"/>
                </a:solidFill>
                <a:latin typeface="Arial"/>
                <a:ea typeface="Arial"/>
                <a:cs typeface="Arial"/>
              </a:rPr>
              <a:t> des </a:t>
            </a:r>
            <a:r>
              <a:rPr sz="1200" b="0" i="0" u="none" dirty="0" err="1">
                <a:solidFill>
                  <a:srgbClr val="000000"/>
                </a:solidFill>
                <a:latin typeface="Arial"/>
                <a:ea typeface="Arial"/>
                <a:cs typeface="Arial"/>
              </a:rPr>
              <a:t>profils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est</a:t>
            </a:r>
            <a:r>
              <a:rPr sz="1200" b="0" i="0" u="none" dirty="0">
                <a:solidFill>
                  <a:srgbClr val="000000"/>
                </a:solidFill>
                <a:latin typeface="Arial"/>
                <a:ea typeface="Arial"/>
                <a:cs typeface="Arial"/>
              </a:rPr>
              <a:t> + </a:t>
            </a:r>
            <a:r>
              <a:rPr sz="1200" b="0" i="0" u="none" dirty="0" err="1">
                <a:solidFill>
                  <a:srgbClr val="000000"/>
                </a:solidFill>
                <a:latin typeface="Arial"/>
                <a:ea typeface="Arial"/>
                <a:cs typeface="Arial"/>
              </a:rPr>
              <a:t>ou</a:t>
            </a:r>
            <a:r>
              <a:rPr sz="1200" b="0" i="0" u="none" dirty="0">
                <a:solidFill>
                  <a:srgbClr val="000000"/>
                </a:solidFill>
                <a:latin typeface="Arial"/>
                <a:ea typeface="Arial"/>
                <a:cs typeface="Arial"/>
              </a:rPr>
              <a:t> - </a:t>
            </a:r>
            <a:r>
              <a:rPr sz="1200" b="0" i="0" u="none" dirty="0" err="1">
                <a:solidFill>
                  <a:srgbClr val="000000"/>
                </a:solidFill>
                <a:latin typeface="Arial"/>
                <a:ea typeface="Arial"/>
                <a:cs typeface="Arial"/>
              </a:rPr>
              <a:t>marquée</a:t>
            </a:r>
            <a:r>
              <a:rPr sz="1200" b="0" i="0" u="none" dirty="0">
                <a:solidFill>
                  <a:srgbClr val="000000"/>
                </a:solidFill>
                <a:latin typeface="Arial"/>
                <a:ea typeface="Arial"/>
                <a:cs typeface="Arial"/>
              </a:rPr>
              <a:t>).</a:t>
            </a:r>
            <a:endParaRPr sz="1200" dirty="0"/>
          </a:p>
          <a:p>
            <a:pPr>
              <a:defRPr/>
            </a:pPr>
            <a:r>
              <a:rPr sz="1200" b="0" i="0" u="none" dirty="0">
                <a:solidFill>
                  <a:srgbClr val="000000"/>
                </a:solidFill>
                <a:latin typeface="Arial"/>
                <a:ea typeface="Arial"/>
                <a:cs typeface="Arial"/>
              </a:rPr>
              <a:t>ensuite les classes de </a:t>
            </a:r>
            <a:r>
              <a:rPr sz="1200" b="0" i="0" u="none" dirty="0" err="1">
                <a:solidFill>
                  <a:srgbClr val="000000"/>
                </a:solidFill>
                <a:latin typeface="Arial"/>
                <a:ea typeface="Arial"/>
                <a:cs typeface="Arial"/>
              </a:rPr>
              <a:t>niveau</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n’existe</a:t>
            </a:r>
            <a:r>
              <a:rPr sz="1200" b="0" i="0" u="none" dirty="0">
                <a:solidFill>
                  <a:srgbClr val="000000"/>
                </a:solidFill>
                <a:latin typeface="Arial"/>
                <a:ea typeface="Arial"/>
                <a:cs typeface="Arial"/>
              </a:rPr>
              <a:t> plus dans </a:t>
            </a:r>
            <a:r>
              <a:rPr sz="1200" b="0" i="0" u="none" dirty="0" err="1">
                <a:solidFill>
                  <a:srgbClr val="000000"/>
                </a:solidFill>
                <a:latin typeface="Arial"/>
                <a:ea typeface="Arial"/>
                <a:cs typeface="Arial"/>
              </a:rPr>
              <a:t>l’école</a:t>
            </a:r>
            <a:r>
              <a:rPr sz="1200" b="0" i="0" u="none" dirty="0">
                <a:solidFill>
                  <a:srgbClr val="000000"/>
                </a:solidFill>
                <a:latin typeface="Arial"/>
                <a:ea typeface="Arial"/>
                <a:cs typeface="Arial"/>
              </a:rPr>
              <a:t> française </a:t>
            </a:r>
            <a:r>
              <a:rPr sz="1200" b="0" i="0" u="none" dirty="0" err="1">
                <a:solidFill>
                  <a:srgbClr val="000000"/>
                </a:solidFill>
                <a:latin typeface="Arial"/>
                <a:ea typeface="Arial"/>
                <a:cs typeface="Arial"/>
              </a:rPr>
              <a:t>depuis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lgtps</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maintenant</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C’est</a:t>
            </a:r>
            <a:r>
              <a:rPr sz="1200" b="0" i="0" u="none" dirty="0">
                <a:solidFill>
                  <a:srgbClr val="000000"/>
                </a:solidFill>
                <a:latin typeface="Arial"/>
                <a:ea typeface="Arial"/>
                <a:cs typeface="Arial"/>
              </a:rPr>
              <a:t> un </a:t>
            </a:r>
            <a:r>
              <a:rPr sz="1200" b="0" i="0" u="none" dirty="0" err="1">
                <a:solidFill>
                  <a:srgbClr val="000000"/>
                </a:solidFill>
                <a:latin typeface="Arial"/>
                <a:ea typeface="Arial"/>
                <a:cs typeface="Arial"/>
              </a:rPr>
              <a:t>choix</a:t>
            </a:r>
            <a:r>
              <a:rPr sz="1200" b="0" i="0" u="none" dirty="0">
                <a:solidFill>
                  <a:srgbClr val="000000"/>
                </a:solidFill>
                <a:latin typeface="Arial"/>
                <a:ea typeface="Arial"/>
                <a:cs typeface="Arial"/>
              </a:rPr>
              <a:t> politique, de </a:t>
            </a:r>
            <a:r>
              <a:rPr sz="1200" b="0" i="0" u="none" dirty="0" err="1">
                <a:solidFill>
                  <a:srgbClr val="000000"/>
                </a:solidFill>
                <a:latin typeface="Arial"/>
                <a:ea typeface="Arial"/>
                <a:cs typeface="Arial"/>
              </a:rPr>
              <a:t>société</a:t>
            </a:r>
            <a:r>
              <a:rPr sz="1200" b="0" i="0" u="none" dirty="0">
                <a:solidFill>
                  <a:srgbClr val="000000"/>
                </a:solidFill>
                <a:latin typeface="Arial"/>
                <a:ea typeface="Arial"/>
                <a:cs typeface="Arial"/>
              </a:rPr>
              <a:t> qui </a:t>
            </a:r>
            <a:r>
              <a:rPr sz="1200" b="0" i="0" u="none" dirty="0" err="1">
                <a:solidFill>
                  <a:srgbClr val="000000"/>
                </a:solidFill>
                <a:latin typeface="Arial"/>
                <a:ea typeface="Arial"/>
                <a:cs typeface="Arial"/>
              </a:rPr>
              <a:t>s’est</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appuyé</a:t>
            </a:r>
            <a:r>
              <a:rPr sz="1200" b="0" i="0" u="none" dirty="0">
                <a:solidFill>
                  <a:srgbClr val="000000"/>
                </a:solidFill>
                <a:latin typeface="Arial"/>
                <a:ea typeface="Arial"/>
                <a:cs typeface="Arial"/>
              </a:rPr>
              <a:t> des travaux de recherche, par ex. </a:t>
            </a:r>
            <a:r>
              <a:rPr sz="1200" b="0" i="0" u="none" dirty="0" err="1">
                <a:solidFill>
                  <a:srgbClr val="000000"/>
                </a:solidFill>
                <a:latin typeface="Arial"/>
                <a:ea typeface="Arial"/>
                <a:cs typeface="Arial"/>
              </a:rPr>
              <a:t>ceux</a:t>
            </a:r>
            <a:r>
              <a:rPr sz="1200" b="0" i="0" u="none" dirty="0">
                <a:solidFill>
                  <a:srgbClr val="000000"/>
                </a:solidFill>
                <a:latin typeface="Arial"/>
                <a:ea typeface="Arial"/>
                <a:cs typeface="Arial"/>
              </a:rPr>
              <a:t> de Marie </a:t>
            </a:r>
            <a:r>
              <a:rPr sz="1200" b="0" i="0" u="none" dirty="0" err="1">
                <a:solidFill>
                  <a:srgbClr val="000000"/>
                </a:solidFill>
                <a:latin typeface="Arial"/>
                <a:ea typeface="Arial"/>
                <a:cs typeface="Arial"/>
              </a:rPr>
              <a:t>Duru-Bellat</a:t>
            </a:r>
            <a:r>
              <a:rPr sz="1200" b="0" i="0" u="none" dirty="0">
                <a:solidFill>
                  <a:srgbClr val="000000"/>
                </a:solidFill>
                <a:latin typeface="Arial"/>
                <a:ea typeface="Arial"/>
                <a:cs typeface="Arial"/>
              </a:rPr>
              <a:t> qui a </a:t>
            </a:r>
            <a:r>
              <a:rPr sz="1200" b="0" i="0" u="none" dirty="0" err="1">
                <a:solidFill>
                  <a:srgbClr val="000000"/>
                </a:solidFill>
                <a:latin typeface="Arial"/>
                <a:ea typeface="Arial"/>
                <a:cs typeface="Arial"/>
              </a:rPr>
              <a:t>montré</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l’inefficience</a:t>
            </a:r>
            <a:r>
              <a:rPr sz="1200" b="0" i="0" u="none" dirty="0">
                <a:solidFill>
                  <a:srgbClr val="000000"/>
                </a:solidFill>
                <a:latin typeface="Arial"/>
                <a:ea typeface="Arial"/>
                <a:cs typeface="Arial"/>
              </a:rPr>
              <a:t> des classes </a:t>
            </a:r>
            <a:r>
              <a:rPr sz="1200" b="0" i="0" u="none" dirty="0" err="1">
                <a:solidFill>
                  <a:srgbClr val="000000"/>
                </a:solidFill>
                <a:latin typeface="Arial"/>
                <a:ea typeface="Arial"/>
                <a:cs typeface="Arial"/>
              </a:rPr>
              <a:t>homogènes</a:t>
            </a:r>
            <a:r>
              <a:rPr sz="1200" b="0" i="0" u="none" dirty="0">
                <a:solidFill>
                  <a:srgbClr val="000000"/>
                </a:solidFill>
                <a:latin typeface="Arial"/>
                <a:ea typeface="Arial"/>
                <a:cs typeface="Arial"/>
              </a:rPr>
              <a:t> et des </a:t>
            </a:r>
            <a:r>
              <a:rPr sz="1200" b="0" i="0" u="none" dirty="0" err="1">
                <a:solidFill>
                  <a:srgbClr val="000000"/>
                </a:solidFill>
                <a:latin typeface="Arial"/>
                <a:ea typeface="Arial"/>
                <a:cs typeface="Arial"/>
              </a:rPr>
              <a:t>groupes</a:t>
            </a:r>
            <a:r>
              <a:rPr sz="1200" b="0" i="0" u="none" dirty="0">
                <a:solidFill>
                  <a:srgbClr val="000000"/>
                </a:solidFill>
                <a:latin typeface="Arial"/>
                <a:ea typeface="Arial"/>
                <a:cs typeface="Arial"/>
              </a:rPr>
              <a:t> de </a:t>
            </a:r>
            <a:r>
              <a:rPr sz="1200" b="0" i="0" u="none" dirty="0" err="1">
                <a:solidFill>
                  <a:srgbClr val="000000"/>
                </a:solidFill>
                <a:latin typeface="Arial"/>
                <a:ea typeface="Arial"/>
                <a:cs typeface="Arial"/>
              </a:rPr>
              <a:t>niveaux</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expliquer</a:t>
            </a:r>
            <a:r>
              <a:rPr sz="1200" b="0" i="0" u="none" dirty="0">
                <a:solidFill>
                  <a:srgbClr val="000000"/>
                </a:solidFill>
                <a:latin typeface="Arial"/>
                <a:ea typeface="Arial"/>
                <a:cs typeface="Arial"/>
              </a:rPr>
              <a:t> la </a:t>
            </a:r>
            <a:r>
              <a:rPr sz="1200" b="0" i="0" u="none" dirty="0" err="1">
                <a:solidFill>
                  <a:srgbClr val="000000"/>
                </a:solidFill>
                <a:latin typeface="Arial"/>
                <a:ea typeface="Arial"/>
                <a:cs typeface="Arial"/>
              </a:rPr>
              <a:t>théorie</a:t>
            </a:r>
            <a:r>
              <a:rPr sz="1200" b="0" i="0" u="none" dirty="0">
                <a:solidFill>
                  <a:srgbClr val="000000"/>
                </a:solidFill>
                <a:latin typeface="Arial"/>
                <a:ea typeface="Arial"/>
                <a:cs typeface="Arial"/>
              </a:rPr>
              <a:t> de </a:t>
            </a:r>
            <a:r>
              <a:rPr sz="1200" b="0" i="0" u="none" dirty="0" err="1">
                <a:solidFill>
                  <a:srgbClr val="000000"/>
                </a:solidFill>
                <a:latin typeface="Arial"/>
                <a:ea typeface="Arial"/>
                <a:cs typeface="Arial"/>
              </a:rPr>
              <a:t>Duru-Bellat</a:t>
            </a:r>
            <a:r>
              <a:rPr sz="1200" b="0" i="0" u="none" dirty="0">
                <a:solidFill>
                  <a:srgbClr val="000000"/>
                </a:solidFill>
                <a:latin typeface="Arial"/>
                <a:ea typeface="Arial"/>
                <a:cs typeface="Arial"/>
              </a:rPr>
              <a:t>).</a:t>
            </a:r>
            <a:br>
              <a:rPr sz="1200" b="0" i="0" u="none" dirty="0">
                <a:solidFill>
                  <a:srgbClr val="000000"/>
                </a:solidFill>
                <a:latin typeface="Arial"/>
                <a:ea typeface="Arial"/>
                <a:cs typeface="Arial"/>
              </a:rPr>
            </a:br>
            <a:endParaRPr sz="1200" b="0" i="0" u="none" dirty="0">
              <a:solidFill>
                <a:srgbClr val="000000"/>
              </a:solidFill>
              <a:latin typeface="Arial"/>
              <a:ea typeface="Arial"/>
              <a:cs typeface="Arial"/>
            </a:endParaRPr>
          </a:p>
          <a:p>
            <a:pPr>
              <a:defRPr/>
            </a:pPr>
            <a:r>
              <a:rPr sz="1200" b="0" i="0" u="none" dirty="0" err="1">
                <a:solidFill>
                  <a:srgbClr val="000000"/>
                </a:solidFill>
                <a:latin typeface="Arial"/>
                <a:ea typeface="Arial"/>
                <a:cs typeface="Arial"/>
              </a:rPr>
              <a:t>Cette</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diversité</a:t>
            </a:r>
            <a:r>
              <a:rPr sz="1200" b="0" i="0" u="none" dirty="0">
                <a:solidFill>
                  <a:srgbClr val="000000"/>
                </a:solidFill>
                <a:latin typeface="Arial"/>
                <a:ea typeface="Arial"/>
                <a:cs typeface="Arial"/>
              </a:rPr>
              <a:t> fait de la </a:t>
            </a:r>
            <a:r>
              <a:rPr sz="1200" b="0" i="0" u="none" dirty="0" err="1">
                <a:solidFill>
                  <a:srgbClr val="000000"/>
                </a:solidFill>
                <a:latin typeface="Arial"/>
                <a:ea typeface="Arial"/>
                <a:cs typeface="Arial"/>
              </a:rPr>
              <a:t>classe</a:t>
            </a:r>
            <a:r>
              <a:rPr sz="1200" b="0" i="0" u="none" dirty="0">
                <a:solidFill>
                  <a:srgbClr val="000000"/>
                </a:solidFill>
                <a:latin typeface="Arial"/>
                <a:ea typeface="Arial"/>
                <a:cs typeface="Arial"/>
              </a:rPr>
              <a:t> un lieu de tensions.</a:t>
            </a:r>
            <a:br>
              <a:rPr sz="1200" b="0" i="0" u="none" dirty="0">
                <a:solidFill>
                  <a:srgbClr val="000000"/>
                </a:solidFill>
                <a:latin typeface="Arial"/>
                <a:ea typeface="Arial"/>
                <a:cs typeface="Arial"/>
              </a:rPr>
            </a:br>
            <a:endParaRPr sz="1200" b="0" i="0" u="none" dirty="0">
              <a:solidFill>
                <a:srgbClr val="000000"/>
              </a:solidFill>
              <a:latin typeface="Arial"/>
              <a:ea typeface="Arial"/>
              <a:cs typeface="Arial"/>
            </a:endParaRPr>
          </a:p>
          <a:p>
            <a:pPr>
              <a:defRPr/>
            </a:pPr>
            <a:r>
              <a:rPr sz="1200" b="0" i="0" u="none" dirty="0" err="1">
                <a:solidFill>
                  <a:srgbClr val="000000"/>
                </a:solidFill>
                <a:latin typeface="Arial"/>
                <a:ea typeface="Arial"/>
                <a:cs typeface="Arial"/>
              </a:rPr>
              <a:t>Dégât</a:t>
            </a:r>
            <a:r>
              <a:rPr sz="1200" b="0" i="0" u="none" dirty="0">
                <a:solidFill>
                  <a:srgbClr val="000000"/>
                </a:solidFill>
                <a:latin typeface="Arial"/>
                <a:ea typeface="Arial"/>
                <a:cs typeface="Arial"/>
              </a:rPr>
              <a:t> dans les classes de </a:t>
            </a:r>
            <a:r>
              <a:rPr sz="1200" b="0" i="0" u="none" dirty="0" err="1">
                <a:solidFill>
                  <a:srgbClr val="000000"/>
                </a:solidFill>
                <a:latin typeface="Arial"/>
                <a:ea typeface="Arial"/>
                <a:cs typeface="Arial"/>
              </a:rPr>
              <a:t>niveau</a:t>
            </a:r>
            <a:r>
              <a:rPr sz="1200" b="0" i="0" u="none" dirty="0">
                <a:solidFill>
                  <a:srgbClr val="000000"/>
                </a:solidFill>
                <a:latin typeface="Arial"/>
                <a:ea typeface="Arial"/>
                <a:cs typeface="Arial"/>
              </a:rPr>
              <a:t> : mise </a:t>
            </a:r>
            <a:r>
              <a:rPr sz="1200" b="0" i="0" u="none" dirty="0" err="1">
                <a:solidFill>
                  <a:srgbClr val="000000"/>
                </a:solidFill>
                <a:latin typeface="Arial"/>
                <a:ea typeface="Arial"/>
                <a:cs typeface="Arial"/>
              </a:rPr>
              <a:t>en</a:t>
            </a:r>
            <a:r>
              <a:rPr sz="1200" b="0" i="0" u="none" dirty="0">
                <a:solidFill>
                  <a:srgbClr val="000000"/>
                </a:solidFill>
                <a:latin typeface="Arial"/>
                <a:ea typeface="Arial"/>
                <a:cs typeface="Arial"/>
              </a:rPr>
              <a:t> </a:t>
            </a:r>
            <a:r>
              <a:rPr sz="1200" b="0" i="0" u="none" dirty="0" err="1">
                <a:solidFill>
                  <a:srgbClr val="000000"/>
                </a:solidFill>
                <a:latin typeface="Arial"/>
                <a:ea typeface="Arial"/>
                <a:cs typeface="Arial"/>
              </a:rPr>
              <a:t>compétition</a:t>
            </a:r>
            <a:r>
              <a:rPr sz="1200" b="0" i="0" u="none" dirty="0">
                <a:solidFill>
                  <a:srgbClr val="000000"/>
                </a:solidFill>
                <a:latin typeface="Arial"/>
                <a:ea typeface="Arial"/>
                <a:cs typeface="Arial"/>
              </a:rPr>
              <a:t>.</a:t>
            </a:r>
            <a:br>
              <a:rPr sz="1200" b="0" i="0" u="none" dirty="0">
                <a:solidFill>
                  <a:srgbClr val="000000"/>
                </a:solidFill>
                <a:latin typeface="Arial"/>
                <a:ea typeface="Arial"/>
                <a:cs typeface="Arial"/>
              </a:rPr>
            </a:br>
            <a:endParaRPr sz="1200" b="0" i="0" u="none" dirty="0">
              <a:solidFill>
                <a:srgbClr val="000000"/>
              </a:solidFill>
              <a:latin typeface="Arial"/>
              <a:ea typeface="Arial"/>
              <a:cs typeface="Arial"/>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lang="fr-FR" sz="1200" b="0" i="1" u="sng" strike="noStrike" cap="none" spc="0">
                <a:latin typeface="Liberation Sans"/>
                <a:ea typeface="Liberation Sans"/>
                <a:cs typeface="Liberation Sans"/>
                <a:hlinkClick r:id="rId3" tooltip="https://view.genial.ly/5eb982c38a39780d0f676e31"/>
              </a:rPr>
              <a:t>https://view.genial.ly/5eb982c38a39780d0f676e31</a:t>
            </a:r>
            <a:endParaRPr sz="1200" b="0" i="1" u="none">
              <a:solidFill>
                <a:srgbClr val="404040"/>
              </a:solidFill>
              <a:latin typeface="Liberation Sans"/>
              <a:ea typeface="Liberation Sans"/>
              <a:cs typeface="Liberation Sans"/>
            </a:endParaRPr>
          </a:p>
          <a:p>
            <a:pPr>
              <a:defRPr/>
            </a:pPr>
            <a:endParaRPr sz="1200" b="0" i="1" u="none">
              <a:solidFill>
                <a:srgbClr val="404040"/>
              </a:solidFill>
              <a:latin typeface="Liberation Sans"/>
              <a:ea typeface="Liberation Sans"/>
              <a:cs typeface="Liberation Sans"/>
            </a:endParaRPr>
          </a:p>
          <a:p>
            <a:pPr>
              <a:defRPr/>
            </a:pPr>
            <a:r>
              <a:rPr sz="1200" b="0" i="0" u="none">
                <a:solidFill>
                  <a:srgbClr val="404040"/>
                </a:solidFill>
                <a:latin typeface="Liberation Sans"/>
                <a:ea typeface="Liberation Sans"/>
                <a:cs typeface="Liberation Sans"/>
              </a:rPr>
              <a:t>“Le feedback est une information (donnée à l'élève) à propos de l’écart entre le niveau courant et le niveau de référence (d’un paramètre du système) ; cette information est utilisée pour modifier l’écart d’une certaine manière”. “Si l’information à propos de l’écart est simplement enregistrée sans être utilisée pour modifier l’écart, ce n’est pas une rétroaction”</a:t>
            </a:r>
            <a:r>
              <a:rPr sz="1200" b="0" i="1" u="none">
                <a:solidFill>
                  <a:srgbClr val="404040"/>
                </a:solidFill>
                <a:latin typeface="Liberation Sans"/>
                <a:ea typeface="Liberation Sans"/>
                <a:cs typeface="Liberation Sans"/>
              </a:rPr>
              <a:t>.</a:t>
            </a:r>
            <a:endParaRPr/>
          </a:p>
          <a:p>
            <a:pPr>
              <a:defRPr/>
            </a:pPr>
            <a:r>
              <a:rPr sz="1200" b="0" i="1" u="none">
                <a:solidFill>
                  <a:srgbClr val="404040"/>
                </a:solidFill>
                <a:latin typeface="Liberation Sans"/>
                <a:ea typeface="Liberation Sans"/>
                <a:cs typeface="Liberation Sans"/>
              </a:rPr>
              <a:t>Donc, un conseil, un encouragement, un commentaire, des évaluations ne sont pas des feedbacks.</a:t>
            </a:r>
            <a:endParaRPr/>
          </a:p>
          <a:p>
            <a:pPr>
              <a:defRPr/>
            </a:pPr>
            <a:r>
              <a:rPr sz="1200" b="0" i="1" u="none">
                <a:solidFill>
                  <a:srgbClr val="404040"/>
                </a:solidFill>
                <a:latin typeface="Liberation Sans"/>
                <a:ea typeface="Liberation Sans"/>
                <a:cs typeface="Liberation Sans"/>
              </a:rPr>
              <a:t>C'est bien = ce n'est pas un FB !</a:t>
            </a:r>
            <a:endParaRPr/>
          </a:p>
          <a:p>
            <a:pPr>
              <a:defRPr/>
            </a:pPr>
            <a:r>
              <a:rPr sz="1200" b="0" i="1" u="none">
                <a:solidFill>
                  <a:srgbClr val="404040"/>
                </a:solidFill>
                <a:latin typeface="Liberation Sans"/>
                <a:ea typeface="Liberation Sans"/>
                <a:cs typeface="Liberation Sans"/>
              </a:rPr>
              <a:t>Un FB peut aussi être non verbal (une grimace) et non intentionnel.</a:t>
            </a:r>
            <a:endParaRPr/>
          </a:p>
          <a:p>
            <a:pPr>
              <a:defRPr/>
            </a:pPr>
            <a:r>
              <a:rPr sz="1200" b="0" i="1" u="none">
                <a:solidFill>
                  <a:srgbClr val="404040"/>
                </a:solidFill>
                <a:latin typeface="Liberation Sans"/>
                <a:ea typeface="Liberation Sans"/>
                <a:cs typeface="Liberation Sans"/>
              </a:rPr>
              <a:t>Donc rôle de l'enseignant sur la perception que l'élève a de son travail et par extension de lui-même.</a:t>
            </a:r>
            <a:endParaRPr/>
          </a:p>
          <a:p>
            <a:pPr>
              <a:defRPr/>
            </a:pPr>
            <a:endParaRPr sz="1200" b="0" i="1" u="none">
              <a:solidFill>
                <a:srgbClr val="404040"/>
              </a:solidFill>
              <a:latin typeface="Liberation Sans"/>
              <a:ea typeface="Liberation Sans"/>
              <a:cs typeface="Liberation Sans"/>
            </a:endParaRPr>
          </a:p>
          <a:p>
            <a:pPr>
              <a:defRPr/>
            </a:pPr>
            <a:r>
              <a:rPr sz="1200" b="0" i="1" u="none">
                <a:solidFill>
                  <a:srgbClr val="404040"/>
                </a:solidFill>
                <a:latin typeface="Liberation Sans"/>
                <a:ea typeface="Liberation Sans"/>
                <a:cs typeface="Liberation Sans"/>
              </a:rPr>
              <a:t>Un bon Feed-back devrait être :</a:t>
            </a:r>
            <a:endParaRPr/>
          </a:p>
          <a:p>
            <a:pPr marL="217793" indent="-217793">
              <a:buFont typeface="Arial"/>
              <a:buChar char="•"/>
              <a:defRPr/>
            </a:pPr>
            <a:r>
              <a:rPr sz="1200" b="0" i="1" u="none">
                <a:solidFill>
                  <a:srgbClr val="404040"/>
                </a:solidFill>
                <a:latin typeface="Liberation Sans"/>
                <a:ea typeface="Liberation Sans"/>
                <a:cs typeface="Liberation Sans"/>
              </a:rPr>
              <a:t>orientée par les buts</a:t>
            </a:r>
            <a:r>
              <a:rPr sz="1200" b="0" i="0" u="none">
                <a:solidFill>
                  <a:srgbClr val="404040"/>
                </a:solidFill>
                <a:latin typeface="Liberation Sans"/>
                <a:ea typeface="Liberation Sans"/>
                <a:cs typeface="Liberation Sans"/>
              </a:rPr>
              <a:t> : le but de l’action qu’on poursuit ou devrait poursuivre est indiqué dans la rétroaction ;</a:t>
            </a:r>
            <a:endParaRPr/>
          </a:p>
          <a:p>
            <a:pPr marL="217793" indent="-217793">
              <a:buFont typeface="Arial"/>
              <a:buChar char="•"/>
              <a:defRPr/>
            </a:pPr>
            <a:r>
              <a:rPr sz="1200" b="0" i="1" u="none">
                <a:solidFill>
                  <a:srgbClr val="404040"/>
                </a:solidFill>
                <a:latin typeface="Liberation Sans"/>
                <a:ea typeface="Liberation Sans"/>
                <a:cs typeface="Liberation Sans"/>
              </a:rPr>
              <a:t>orientée vers l’action</a:t>
            </a:r>
            <a:r>
              <a:rPr sz="1200" b="0" i="0" u="none">
                <a:solidFill>
                  <a:srgbClr val="404040"/>
                </a:solidFill>
                <a:latin typeface="Liberation Sans"/>
                <a:ea typeface="Liberation Sans"/>
                <a:cs typeface="Liberation Sans"/>
              </a:rPr>
              <a:t> : une rétroaction efficace est concrète, spécifique et utile, donc orientée vers l’action. Elle doit présenter, pour cela, des informations les plus objectives possible, neutres qui vont permettre à l’apprenant d’agir efficacement ;</a:t>
            </a:r>
            <a:endParaRPr/>
          </a:p>
          <a:p>
            <a:pPr marL="217793" indent="-217793">
              <a:buFont typeface="Arial"/>
              <a:buChar char="•"/>
              <a:defRPr/>
            </a:pPr>
            <a:r>
              <a:rPr sz="1200" b="0" i="1" u="none">
                <a:solidFill>
                  <a:srgbClr val="404040"/>
                </a:solidFill>
                <a:latin typeface="Liberation Sans"/>
                <a:ea typeface="Liberation Sans"/>
                <a:cs typeface="Liberation Sans"/>
              </a:rPr>
              <a:t>compréhensible par l’apprenant</a:t>
            </a:r>
            <a:r>
              <a:rPr sz="1200" b="0" i="0" u="none">
                <a:solidFill>
                  <a:srgbClr val="404040"/>
                </a:solidFill>
                <a:latin typeface="Liberation Sans"/>
                <a:ea typeface="Liberation Sans"/>
                <a:cs typeface="Liberation Sans"/>
              </a:rPr>
              <a:t> : une rétroaction efficace ne doit pas être obscurcie par un vocabulaire ou des considérations trop techniques ;</a:t>
            </a:r>
            <a:endParaRPr/>
          </a:p>
          <a:p>
            <a:pPr marL="217793" indent="-217793">
              <a:buFont typeface="Arial"/>
              <a:buChar char="•"/>
              <a:defRPr/>
            </a:pPr>
            <a:r>
              <a:rPr sz="1200" b="0" i="1" u="none">
                <a:solidFill>
                  <a:srgbClr val="404040"/>
                </a:solidFill>
                <a:latin typeface="Liberation Sans"/>
                <a:ea typeface="Liberation Sans"/>
                <a:cs typeface="Liberation Sans"/>
              </a:rPr>
              <a:t>présentant des informations claires</a:t>
            </a:r>
            <a:r>
              <a:rPr sz="1200" b="0" i="0" u="none">
                <a:solidFill>
                  <a:srgbClr val="404040"/>
                </a:solidFill>
                <a:latin typeface="Liberation Sans"/>
                <a:ea typeface="Liberation Sans"/>
                <a:cs typeface="Liberation Sans"/>
              </a:rPr>
              <a:t> : la rétroaction sera d’autant plus efficace qu’elle ne sera pas ambiguë pour l’apprenant, et donc qu’il pourra l’interpréter et en tirer profit pour améliorer sa performance ;</a:t>
            </a:r>
            <a:endParaRPr/>
          </a:p>
          <a:p>
            <a:pPr marL="217793" indent="-217793">
              <a:buFont typeface="Arial"/>
              <a:buChar char="•"/>
              <a:defRPr/>
            </a:pPr>
            <a:r>
              <a:rPr sz="1200" b="0" i="1" u="none">
                <a:solidFill>
                  <a:srgbClr val="404040"/>
                </a:solidFill>
                <a:latin typeface="Liberation Sans"/>
                <a:ea typeface="Liberation Sans"/>
                <a:cs typeface="Liberation Sans"/>
              </a:rPr>
              <a:t>juste-à-temps</a:t>
            </a:r>
            <a:r>
              <a:rPr sz="1200" b="0" i="0" u="none">
                <a:solidFill>
                  <a:srgbClr val="404040"/>
                </a:solidFill>
                <a:latin typeface="Liberation Sans"/>
                <a:ea typeface="Liberation Sans"/>
                <a:cs typeface="Liberation Sans"/>
              </a:rPr>
              <a:t> : une rétroaction efficace est fournie “juste-à-temps”, c’est-à-dire le plus tôt possible, sans bien sûr gêner la performance elle-même ;</a:t>
            </a:r>
            <a:endParaRPr/>
          </a:p>
          <a:p>
            <a:pPr marL="217793" indent="-217793">
              <a:buFont typeface="Arial"/>
              <a:buChar char="•"/>
              <a:defRPr/>
            </a:pPr>
            <a:r>
              <a:rPr sz="1200" b="0" i="1" u="none">
                <a:solidFill>
                  <a:srgbClr val="404040"/>
                </a:solidFill>
                <a:latin typeface="Liberation Sans"/>
                <a:ea typeface="Liberation Sans"/>
                <a:cs typeface="Liberation Sans"/>
              </a:rPr>
              <a:t>formative</a:t>
            </a:r>
            <a:r>
              <a:rPr sz="1200" b="0" i="0" u="none">
                <a:solidFill>
                  <a:srgbClr val="404040"/>
                </a:solidFill>
                <a:latin typeface="Liberation Sans"/>
                <a:ea typeface="Liberation Sans"/>
                <a:cs typeface="Liberation Sans"/>
              </a:rPr>
              <a:t> : une rétroaction efficace est inscrite dans un processus qui permet à l’apprenant, une fois qu’il l’a obtenue, de modifier son comportement pour améliorer sa performance, et donc parvenir plus aisément aux buts qu’il s’est donné. L’important est donc qu’il apprenne de ses erreurs en les corrigeant, et les rétroactions peuvent les y aider ;</a:t>
            </a:r>
            <a:endParaRPr/>
          </a:p>
          <a:p>
            <a:pPr marL="217793" indent="-217793">
              <a:buFont typeface="Arial"/>
              <a:buChar char="•"/>
              <a:defRPr/>
            </a:pPr>
            <a:r>
              <a:rPr sz="1200" b="0" i="1" u="none">
                <a:solidFill>
                  <a:srgbClr val="404040"/>
                </a:solidFill>
                <a:latin typeface="Liberation Sans"/>
                <a:ea typeface="Liberation Sans"/>
                <a:cs typeface="Liberation Sans"/>
              </a:rPr>
              <a:t>cohérente</a:t>
            </a:r>
            <a:r>
              <a:rPr sz="1200" b="0" i="0" u="none">
                <a:solidFill>
                  <a:srgbClr val="404040"/>
                </a:solidFill>
                <a:latin typeface="Liberation Sans"/>
                <a:ea typeface="Liberation Sans"/>
                <a:cs typeface="Liberation Sans"/>
              </a:rPr>
              <a:t> : une rétroaction est efficace si elle est apporte des informations cohérentes dans le temps (stables, précises et donc dignes de confiance). L’utilisation de grilles de critères pour donner des rétroactions ayant ces qualités est donc préconisée.</a:t>
            </a:r>
            <a:endParaRPr/>
          </a:p>
          <a:p>
            <a:pPr marL="217793" indent="-217793">
              <a:buFont typeface="Arial"/>
              <a:buChar char="•"/>
              <a:defRPr/>
            </a:pPr>
            <a:endParaRPr sz="1200" b="0" i="0" u="none">
              <a:solidFill>
                <a:srgbClr val="404040"/>
              </a:solidFill>
              <a:latin typeface="Liberation Sans"/>
              <a:ea typeface="Liberation Sans"/>
              <a:cs typeface="Liberation Sans"/>
            </a:endParaRPr>
          </a:p>
          <a:p>
            <a:pPr>
              <a:defRPr/>
            </a:pPr>
            <a:r>
              <a:rPr sz="1200" b="0" i="0" u="none">
                <a:solidFill>
                  <a:srgbClr val="404040"/>
                </a:solidFill>
                <a:latin typeface="Liberation Sans"/>
                <a:ea typeface="Liberation Sans"/>
                <a:cs typeface="Liberation Sans"/>
              </a:rPr>
              <a:t>De nombreuses recherches (cf Méta-analyse de J. Hattie) montrent que l’une des manières les plus sûres d’augmenter l’apprentissage des élèves est de leur procurer de fréquents guidages, individualisés et en temps réel, et que cela est d’autant plus bénéfique pour les élèves de faible niveau.</a:t>
            </a:r>
            <a:endParaRPr/>
          </a:p>
          <a:p>
            <a:pPr>
              <a:defRPr/>
            </a:pPr>
            <a:r>
              <a:rPr sz="1200" b="0" i="0" u="none">
                <a:solidFill>
                  <a:srgbClr val="404040"/>
                </a:solidFill>
                <a:latin typeface="Liberation Sans"/>
                <a:ea typeface="Liberation Sans"/>
                <a:cs typeface="Liberation Sans"/>
              </a:rPr>
              <a:t>Toutefois, procurer un tel guidage est coûteux en temps, en énergie, et assez souvent se centre beaucoup plus sur des aspects </a:t>
            </a:r>
            <a:r>
              <a:rPr sz="1200" b="0" i="1" u="none">
                <a:solidFill>
                  <a:srgbClr val="404040"/>
                </a:solidFill>
                <a:latin typeface="Liberation Sans"/>
                <a:ea typeface="Liberation Sans"/>
                <a:cs typeface="Liberation Sans"/>
              </a:rPr>
              <a:t>sommatifs</a:t>
            </a:r>
            <a:r>
              <a:rPr sz="1200" b="0" i="0" u="none">
                <a:solidFill>
                  <a:srgbClr val="404040"/>
                </a:solidFill>
                <a:latin typeface="Liberation Sans"/>
                <a:ea typeface="Liberation Sans"/>
                <a:cs typeface="Liberation Sans"/>
              </a:rPr>
              <a:t> (rendre compte de la performance des élèves à des exercices ou des tests) plutôt que </a:t>
            </a:r>
            <a:r>
              <a:rPr sz="1200" b="0" i="1" u="none">
                <a:solidFill>
                  <a:srgbClr val="404040"/>
                </a:solidFill>
                <a:latin typeface="Liberation Sans"/>
                <a:ea typeface="Liberation Sans"/>
                <a:cs typeface="Liberation Sans"/>
              </a:rPr>
              <a:t>formatifs</a:t>
            </a:r>
            <a:r>
              <a:rPr sz="1200" b="0" i="0" u="none">
                <a:solidFill>
                  <a:srgbClr val="404040"/>
                </a:solidFill>
                <a:latin typeface="Liberation Sans"/>
                <a:ea typeface="Liberation Sans"/>
                <a:cs typeface="Liberation Sans"/>
              </a:rPr>
              <a:t> (d’aider les élèves à réaliser cette performance, les étayer).</a:t>
            </a:r>
            <a:endParaRPr/>
          </a:p>
          <a:p>
            <a:pPr>
              <a:defRPr/>
            </a:pPr>
            <a:endParaRPr sz="1200" b="0" i="0" u="none">
              <a:solidFill>
                <a:srgbClr val="404040"/>
              </a:solidFill>
              <a:latin typeface="Liberation Sans"/>
              <a:ea typeface="Liberation Sans"/>
              <a:cs typeface="Liberation Sans"/>
            </a:endParaRPr>
          </a:p>
          <a:p>
            <a:pPr>
              <a:defRPr/>
            </a:pPr>
            <a:r>
              <a:rPr sz="1200" b="1" i="0" u="sng">
                <a:solidFill>
                  <a:srgbClr val="404040"/>
                </a:solidFill>
                <a:latin typeface="Liberation Sans"/>
                <a:ea typeface="Liberation Sans"/>
                <a:cs typeface="Liberation Sans"/>
              </a:rPr>
              <a:t>Les caractéristiques des rétroactions efficaces pour l’apprentissage : elles doivent guider l’auto-régulation des élèves :</a:t>
            </a:r>
            <a:endParaRPr/>
          </a:p>
          <a:p>
            <a:pPr marL="217793" indent="-217793">
              <a:buFont typeface="Arial"/>
              <a:buChar char="•"/>
              <a:defRPr/>
            </a:pPr>
            <a:r>
              <a:rPr sz="1200" b="0" i="0" u="none">
                <a:solidFill>
                  <a:srgbClr val="404040"/>
                </a:solidFill>
                <a:latin typeface="Liberation Sans"/>
                <a:ea typeface="Liberation Sans"/>
                <a:cs typeface="Liberation Sans"/>
              </a:rPr>
              <a:t>Aider à clarifier ce qu’est une bonne performance (buts, critères, standards attendus).</a:t>
            </a:r>
            <a:endParaRPr/>
          </a:p>
          <a:p>
            <a:pPr marL="217793" indent="-217793">
              <a:buFont typeface="Arial"/>
              <a:buChar char="•"/>
              <a:defRPr/>
            </a:pPr>
            <a:r>
              <a:rPr sz="1200" b="0" i="0" u="none">
                <a:solidFill>
                  <a:srgbClr val="404040"/>
                </a:solidFill>
                <a:latin typeface="Liberation Sans"/>
                <a:ea typeface="Liberation Sans"/>
                <a:cs typeface="Liberation Sans"/>
              </a:rPr>
              <a:t>Faciliter le développement de l’apprentissage auto-régulé (réflexion).</a:t>
            </a:r>
            <a:endParaRPr/>
          </a:p>
          <a:p>
            <a:pPr marL="217793" indent="-217793">
              <a:buFont typeface="Arial"/>
              <a:buChar char="•"/>
              <a:defRPr/>
            </a:pPr>
            <a:r>
              <a:rPr sz="1200" b="0" i="0" u="none">
                <a:solidFill>
                  <a:srgbClr val="404040"/>
                </a:solidFill>
                <a:latin typeface="Liberation Sans"/>
                <a:ea typeface="Liberation Sans"/>
                <a:cs typeface="Liberation Sans"/>
              </a:rPr>
              <a:t>Donner aux étudiants une information de haute qualité sur leur apprentissage.</a:t>
            </a:r>
            <a:endParaRPr/>
          </a:p>
          <a:p>
            <a:pPr marL="217793" indent="-217793">
              <a:buFont typeface="Arial"/>
              <a:buChar char="•"/>
              <a:defRPr/>
            </a:pPr>
            <a:r>
              <a:rPr sz="1200" b="0" i="0" u="none">
                <a:solidFill>
                  <a:srgbClr val="404040"/>
                </a:solidFill>
                <a:latin typeface="Liberation Sans"/>
                <a:ea typeface="Liberation Sans"/>
                <a:cs typeface="Liberation Sans"/>
              </a:rPr>
              <a:t>Encourager le dialogue enseignant-élèves et entre élèves à propos de leur apprentissage.</a:t>
            </a:r>
            <a:endParaRPr/>
          </a:p>
          <a:p>
            <a:pPr marL="217793" indent="-217793">
              <a:buFont typeface="Arial"/>
              <a:buChar char="•"/>
              <a:defRPr/>
            </a:pPr>
            <a:r>
              <a:rPr sz="1200" b="0" i="0" u="none">
                <a:solidFill>
                  <a:srgbClr val="404040"/>
                </a:solidFill>
                <a:latin typeface="Liberation Sans"/>
                <a:ea typeface="Liberation Sans"/>
                <a:cs typeface="Liberation Sans"/>
              </a:rPr>
              <a:t>Encourager la motivation et l’estime de soi.</a:t>
            </a:r>
            <a:endParaRPr/>
          </a:p>
          <a:p>
            <a:pPr marL="217793" indent="-217793">
              <a:buFont typeface="Arial"/>
              <a:buChar char="•"/>
              <a:defRPr/>
            </a:pPr>
            <a:r>
              <a:rPr sz="1200" b="0" i="0" u="none">
                <a:solidFill>
                  <a:srgbClr val="404040"/>
                </a:solidFill>
                <a:latin typeface="Liberation Sans"/>
                <a:ea typeface="Liberation Sans"/>
                <a:cs typeface="Liberation Sans"/>
              </a:rPr>
              <a:t>Procurer des opportunités de réduire l’écart entre la performance courante et la performance visée.</a:t>
            </a:r>
            <a:endParaRPr/>
          </a:p>
          <a:p>
            <a:pPr marL="217793" indent="-217793">
              <a:buFont typeface="Arial"/>
              <a:buChar char="•"/>
              <a:defRPr/>
            </a:pPr>
            <a:r>
              <a:rPr sz="1200" b="0" i="0" u="none">
                <a:solidFill>
                  <a:srgbClr val="404040"/>
                </a:solidFill>
                <a:latin typeface="Liberation Sans"/>
                <a:ea typeface="Liberation Sans"/>
                <a:cs typeface="Liberation Sans"/>
              </a:rPr>
              <a:t>Utiliser les rétroactions pour améliorer son enseignement (elles ne servent pas qu’à l’élève).</a:t>
            </a:r>
            <a:endParaRPr/>
          </a:p>
          <a:p>
            <a:pPr marL="217793" indent="-217793">
              <a:buFont typeface="Arial"/>
              <a:buChar char="•"/>
              <a:defRPr/>
            </a:pPr>
            <a:endParaRPr sz="1200" b="0" i="0" u="none">
              <a:solidFill>
                <a:srgbClr val="404040"/>
              </a:solidFill>
              <a:latin typeface="Liberation Sans"/>
              <a:ea typeface="Liberation Sans"/>
              <a:cs typeface="Liberation Sans"/>
            </a:endParaRPr>
          </a:p>
          <a:p>
            <a:pPr>
              <a:defRPr/>
            </a:pPr>
            <a:endParaRPr sz="1200" b="0" i="0" u="none">
              <a:solidFill>
                <a:srgbClr val="404040"/>
              </a:solidFill>
              <a:latin typeface="Liberation Sans"/>
              <a:ea typeface="Liberation Sans"/>
              <a:cs typeface="Liberation Sans"/>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100" b="0" i="0" u="none">
                <a:solidFill>
                  <a:srgbClr val="000000"/>
                </a:solidFill>
                <a:latin typeface="Arial"/>
                <a:ea typeface="Arial"/>
                <a:cs typeface="Arial"/>
              </a:rPr>
              <a:t>Ne rien s’interdire… L’aménagement de la classe peut se faire au service de la différenciation.</a:t>
            </a:r>
            <a:endParaRPr/>
          </a:p>
          <a:p>
            <a:pPr>
              <a:defRPr/>
            </a:pPr>
            <a:r>
              <a:rPr sz="1100" b="0" i="0" u="none">
                <a:solidFill>
                  <a:srgbClr val="000000"/>
                </a:solidFill>
                <a:latin typeface="Arial"/>
                <a:ea typeface="Arial"/>
                <a:cs typeface="Arial"/>
              </a:rPr>
              <a:t>Réf : </a:t>
            </a:r>
            <a:r>
              <a:rPr sz="1100" b="0" i="0" u="sng">
                <a:solidFill>
                  <a:srgbClr val="000000"/>
                </a:solidFill>
                <a:latin typeface="Arial"/>
                <a:ea typeface="Arial"/>
                <a:cs typeface="Arial"/>
                <a:hlinkClick r:id="rId3" tooltip="https://archiclasse.education.fr/"/>
              </a:rPr>
              <a:t>archiclasse</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Prévoir aussi des tables solo et un espace de concentration (ou des casques antibruit).</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La table d’aide est réservée à l’aide entre élèves. Le prof n’intervient pas normalement. A lier avec le tétraaide par ex.</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200" b="0" i="0" u="none">
                <a:solidFill>
                  <a:srgbClr val="000000"/>
                </a:solidFill>
                <a:latin typeface="Arial"/>
                <a:ea typeface="Arial"/>
                <a:cs typeface="Arial"/>
              </a:rPr>
              <a:t>L’</a:t>
            </a:r>
            <a:r>
              <a:rPr sz="1200" b="1" i="0" u="none">
                <a:solidFill>
                  <a:srgbClr val="000000"/>
                </a:solidFill>
                <a:latin typeface="Arial"/>
                <a:ea typeface="Arial"/>
                <a:cs typeface="Arial"/>
              </a:rPr>
              <a:t>hétérogénéité comme FORCE</a:t>
            </a:r>
            <a:r>
              <a:rPr sz="1200" b="0" i="0" u="none">
                <a:solidFill>
                  <a:srgbClr val="000000"/>
                </a:solidFill>
                <a:latin typeface="Arial"/>
                <a:ea typeface="Arial"/>
                <a:cs typeface="Arial"/>
              </a:rPr>
              <a:t>. Chaque élève est capable de progresser. </a:t>
            </a:r>
            <a:endParaRPr/>
          </a:p>
          <a:p>
            <a:pPr>
              <a:defRPr/>
            </a:pPr>
            <a:endParaRPr sz="1200" b="0" i="0" u="none">
              <a:solidFill>
                <a:srgbClr val="000000"/>
              </a:solidFill>
              <a:latin typeface="Arial"/>
              <a:ea typeface="Arial"/>
              <a:cs typeface="Arial"/>
            </a:endParaRPr>
          </a:p>
          <a:p>
            <a:pPr>
              <a:defRPr/>
            </a:pPr>
            <a:r>
              <a:rPr sz="1200" b="0" i="0" u="none">
                <a:solidFill>
                  <a:srgbClr val="000000"/>
                </a:solidFill>
                <a:latin typeface="Arial"/>
                <a:ea typeface="Arial"/>
                <a:cs typeface="Arial"/>
              </a:rPr>
              <a:t>On peut légitimement</a:t>
            </a:r>
            <a:r>
              <a:rPr sz="1200" b="1" i="0" u="none">
                <a:solidFill>
                  <a:srgbClr val="000000"/>
                </a:solidFill>
                <a:latin typeface="Arial"/>
                <a:ea typeface="Arial"/>
                <a:cs typeface="Arial"/>
              </a:rPr>
              <a:t> s’autoriser un pas de côté </a:t>
            </a:r>
            <a:r>
              <a:rPr sz="1200" b="0" i="0" u="none">
                <a:solidFill>
                  <a:srgbClr val="000000"/>
                </a:solidFill>
                <a:latin typeface="Arial"/>
                <a:ea typeface="Arial"/>
                <a:cs typeface="Arial"/>
              </a:rPr>
              <a:t>pour avoir la possibilité de dégager du temps pour ceux qui en ont le plus besoin. Je vais donc m’autoriser à sortir du concept concept d’égalité ou on donne la même chose à tous les élèves pour privilégier le concept d’équité dans lequel on donne plus (de ressources, de temps, d’attention...) à ceux qui ont le plus besoin. Difficile à accepter en France, pays ou l’égalité est gravé au fronton de toutes les mairies</a:t>
            </a:r>
            <a:endParaRPr/>
          </a:p>
          <a:p>
            <a:pPr>
              <a:defRPr/>
            </a:pPr>
            <a:r>
              <a:rPr sz="1200" b="0" i="0" u="none">
                <a:solidFill>
                  <a:srgbClr val="000000"/>
                </a:solidFill>
                <a:latin typeface="Arial"/>
                <a:ea typeface="Arial"/>
                <a:cs typeface="Arial"/>
              </a:rPr>
              <a:t>.</a:t>
            </a:r>
            <a:endParaRPr/>
          </a:p>
          <a:p>
            <a:pPr>
              <a:defRPr/>
            </a:pPr>
            <a:r>
              <a:rPr sz="1200" b="0" i="0" u="none">
                <a:solidFill>
                  <a:srgbClr val="000000"/>
                </a:solidFill>
                <a:latin typeface="Arial"/>
                <a:ea typeface="Arial"/>
                <a:cs typeface="Arial"/>
              </a:rPr>
              <a:t>Insister en permanence sur l’idée </a:t>
            </a:r>
            <a:r>
              <a:rPr sz="1200" b="1" i="0" u="none">
                <a:solidFill>
                  <a:srgbClr val="000000"/>
                </a:solidFill>
                <a:latin typeface="Arial"/>
                <a:ea typeface="Arial"/>
                <a:cs typeface="Arial"/>
              </a:rPr>
              <a:t>de gagner en autonomie</a:t>
            </a:r>
            <a:r>
              <a:rPr sz="1200" b="0" i="0" u="none">
                <a:solidFill>
                  <a:srgbClr val="000000"/>
                </a:solidFill>
                <a:latin typeface="Arial"/>
                <a:ea typeface="Arial"/>
                <a:cs typeface="Arial"/>
              </a:rPr>
              <a:t> : pacte de confiance, de travail. Leur faire comprendre que c’est à leur avantage à tous en leur permettant de travailler sur des éléments juste au dessus de leur niveaux mais atteignables (ZPD). Objectif = pacte de travail en autonomie pour grandir. Permettre aux plus avancé d’aller plus loin : complexifier, challenge, défi…  on joue sur la motivation.</a:t>
            </a:r>
            <a:endParaRPr/>
          </a:p>
          <a:p>
            <a:pPr>
              <a:defRPr/>
            </a:pPr>
            <a:r>
              <a:rPr sz="1200" b="0" i="0" u="none">
                <a:solidFill>
                  <a:srgbClr val="000000"/>
                </a:solidFill>
                <a:latin typeface="Arial"/>
                <a:ea typeface="Arial"/>
                <a:cs typeface="Arial"/>
              </a:rPr>
              <a:t>Viser l’autonomie. Attendu prioritaire au lycée et dans le supérieur.</a:t>
            </a:r>
            <a:endParaRPr/>
          </a:p>
          <a:p>
            <a:pPr>
              <a:defRPr/>
            </a:pPr>
            <a:endParaRPr sz="1200" b="0" i="0" u="none">
              <a:solidFill>
                <a:srgbClr val="000000"/>
              </a:solidFill>
              <a:latin typeface="Arial"/>
              <a:ea typeface="Arial"/>
              <a:cs typeface="Arial"/>
            </a:endParaRPr>
          </a:p>
          <a:p>
            <a:pPr>
              <a:defRPr/>
            </a:pPr>
            <a:r>
              <a:rPr sz="1200" b="0" i="0" u="none">
                <a:solidFill>
                  <a:srgbClr val="000000"/>
                </a:solidFill>
                <a:latin typeface="Arial"/>
                <a:ea typeface="Arial"/>
                <a:cs typeface="Arial"/>
              </a:rPr>
              <a:t>= faire de l’hétérogénéité un atout pour répondre du mieux possible au besoins des élèves, à aider chacun à exploiter son potentiel au maximum. C’est un travail de tous les jours, à mener avec humilité puisqu’il connaît des réussites et des échecs.</a:t>
            </a:r>
            <a:br>
              <a:rPr sz="1200" b="0" i="0" u="none">
                <a:solidFill>
                  <a:srgbClr val="000000"/>
                </a:solidFill>
                <a:latin typeface="Arial"/>
                <a:ea typeface="Arial"/>
                <a:cs typeface="Arial"/>
              </a:rPr>
            </a:br>
            <a:br>
              <a:rPr sz="1200" b="0" i="0" u="none">
                <a:solidFill>
                  <a:srgbClr val="000000"/>
                </a:solidFill>
                <a:latin typeface="Arial"/>
                <a:ea typeface="Arial"/>
                <a:cs typeface="Arial"/>
              </a:rPr>
            </a:br>
            <a:endParaRPr sz="1200" b="0" i="0" u="none">
              <a:solidFill>
                <a:srgbClr val="000000"/>
              </a:solidFill>
              <a:latin typeface="Arial"/>
              <a:ea typeface="Arial"/>
              <a:cs typeface="Arial"/>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b="1" u="sng" strike="noStrike"/>
              <a:t>L'enseignement explicite</a:t>
            </a:r>
            <a:r>
              <a:t>, c'est la formalisation d'une stratégie d'enseignement structurée en quatres étapes séquencées et fortement intégrée. C'est l'une des stratégies les plus efficaces pour les élèves souffrant de troubles des apprentissages.</a:t>
            </a:r>
          </a:p>
          <a:p>
            <a:pPr>
              <a:defRPr/>
            </a:pPr>
            <a:endParaRPr/>
          </a:p>
          <a:p>
            <a:pPr>
              <a:defRPr/>
            </a:pPr>
            <a:r>
              <a:t> A ne pas confondre avec </a:t>
            </a:r>
            <a:r>
              <a:rPr b="1" u="sng"/>
              <a:t>l'explicitation pédagogique</a:t>
            </a:r>
            <a:r>
              <a:t> qui consiste à clarifier au maximum en les ecxpliquant, les concepts, les termes de vocabulaires, les consignes, les objectifs pédagogiques, les critères d'évaluation... tous les éléments qui pourraient générer une mauvaise interprétation de la part de l'élève. C'est rendre visible pour l'élève et ne laisser aucun sous-entenu ou implicite.</a:t>
            </a: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200" b="1" i="0" u="sng">
                <a:solidFill>
                  <a:srgbClr val="000000"/>
                </a:solidFill>
                <a:latin typeface="Carlito"/>
                <a:ea typeface="Carlito"/>
                <a:cs typeface="Carlito"/>
              </a:rPr>
              <a:t>Les six fonctions de l’étayage : d’après J.S Bruner</a:t>
            </a:r>
            <a:endParaRPr sz="1200" b="0" i="0" u="none">
              <a:solidFill>
                <a:srgbClr val="000000"/>
              </a:solidFill>
              <a:latin typeface="Carlito"/>
              <a:ea typeface="Carlito"/>
              <a:cs typeface="Carlito"/>
            </a:endParaRPr>
          </a:p>
          <a:p>
            <a:pPr>
              <a:defRPr/>
            </a:pPr>
            <a:br>
              <a:rPr sz="1200" b="0" i="0" u="none">
                <a:solidFill>
                  <a:srgbClr val="000000"/>
                </a:solidFill>
                <a:latin typeface="Carlito"/>
                <a:ea typeface="Carlito"/>
                <a:cs typeface="Carlito"/>
              </a:rPr>
            </a:br>
            <a:r>
              <a:rPr sz="1200" b="0" i="0" u="none">
                <a:solidFill>
                  <a:srgbClr val="000000"/>
                </a:solidFill>
                <a:latin typeface="Carlito"/>
                <a:ea typeface="Carlito"/>
                <a:cs typeface="Carlito"/>
              </a:rPr>
              <a:t>• Enrôlement : la première tâche évidente du tuteur est d’engager l’intérêt et l’adhésion du novice envers les exigences de la tâche.</a:t>
            </a:r>
            <a:br>
              <a:rPr sz="1200" b="0" i="0" u="none">
                <a:solidFill>
                  <a:srgbClr val="000000"/>
                </a:solidFill>
                <a:latin typeface="Carlito"/>
                <a:ea typeface="Carlito"/>
                <a:cs typeface="Carlito"/>
              </a:rPr>
            </a:br>
            <a:r>
              <a:rPr sz="1200" b="0" i="0" u="none">
                <a:solidFill>
                  <a:srgbClr val="000000"/>
                </a:solidFill>
                <a:latin typeface="Carlito"/>
                <a:ea typeface="Carlito"/>
                <a:cs typeface="Carlito"/>
              </a:rPr>
              <a:t>• Réduction des degrés de liberté : simplification de la tâche par réduction du nombre des actes constitutifs pour atteindre la solution. Exemples de tâche : raconter l’histoire ; pour la simplifier, on va ajouter des questions comme : ça parle de qui ? où cela se passe-t-il ? etc. Autre tâche : puzzle ; pour simplifier, on va proposer : cherche les morceaux qui ont un bord droit pour faire le tour, cherche les pièces de l’ours, etc.</a:t>
            </a:r>
            <a:br>
              <a:rPr sz="1200" b="0" i="0" u="none">
                <a:solidFill>
                  <a:srgbClr val="000000"/>
                </a:solidFill>
                <a:latin typeface="Carlito"/>
                <a:ea typeface="Carlito"/>
                <a:cs typeface="Carlito"/>
              </a:rPr>
            </a:br>
            <a:r>
              <a:rPr sz="1200" b="0" i="0" u="none">
                <a:solidFill>
                  <a:srgbClr val="000000"/>
                </a:solidFill>
                <a:latin typeface="Carlito"/>
                <a:ea typeface="Carlito"/>
                <a:cs typeface="Carlito"/>
              </a:rPr>
              <a:t>• Maintien de l’orientation : les débutants s’attardent et rétrogradent vers d’autres buts, étant donné les limites de leurs intérêts et de leurs capacités. Le tuteur a pour charge de les maintenir à la poursuite d’un objectif défini (maintenir l’enfant « dans le champ » et déployer entrain et sympathie pour maintenir sa motivation).</a:t>
            </a:r>
            <a:br>
              <a:rPr sz="1200" b="0" i="0" u="none">
                <a:solidFill>
                  <a:srgbClr val="000000"/>
                </a:solidFill>
                <a:latin typeface="Carlito"/>
                <a:ea typeface="Carlito"/>
                <a:cs typeface="Carlito"/>
              </a:rPr>
            </a:br>
            <a:r>
              <a:rPr sz="1200" b="0" i="0" u="none">
                <a:solidFill>
                  <a:srgbClr val="000000"/>
                </a:solidFill>
                <a:latin typeface="Carlito"/>
                <a:ea typeface="Carlito"/>
                <a:cs typeface="Carlito"/>
              </a:rPr>
              <a:t>• Signalisation des caractéristiques déterminantes : le fait de les signaler procure une information sur l’écart entre ce que l’enfant a produit et ce que lui-même aurait considéré comme une production correcte (faire comprendre les écarts).</a:t>
            </a:r>
            <a:br>
              <a:rPr sz="1200" b="0" i="0" u="none">
                <a:solidFill>
                  <a:srgbClr val="000000"/>
                </a:solidFill>
                <a:latin typeface="Carlito"/>
                <a:ea typeface="Carlito"/>
                <a:cs typeface="Carlito"/>
              </a:rPr>
            </a:br>
            <a:r>
              <a:rPr sz="1200" b="0" i="0" u="none">
                <a:solidFill>
                  <a:srgbClr val="000000"/>
                </a:solidFill>
                <a:latin typeface="Carlito"/>
                <a:ea typeface="Carlito"/>
                <a:cs typeface="Carlito"/>
              </a:rPr>
              <a:t>• Contrôle de la frustration : la résolution de problème devrait être moins périlleuse ou éprouvante avec un tuteur que sans lui (« sauver la face » pour les erreurs commises, etc.). Le risque majeur est de créer une trop grande dépendance à l’égard du tuteur.</a:t>
            </a:r>
            <a:br>
              <a:rPr sz="1200" b="0" i="0" u="none">
                <a:solidFill>
                  <a:srgbClr val="000000"/>
                </a:solidFill>
                <a:latin typeface="Carlito"/>
                <a:ea typeface="Carlito"/>
                <a:cs typeface="Carlito"/>
              </a:rPr>
            </a:br>
            <a:r>
              <a:rPr sz="1200" b="0" i="0" u="none">
                <a:solidFill>
                  <a:srgbClr val="000000"/>
                </a:solidFill>
                <a:latin typeface="Carlito"/>
                <a:ea typeface="Carlito"/>
                <a:cs typeface="Carlito"/>
              </a:rPr>
              <a:t>• Démonstration : ou « présentation de modèles », de solutions pour une tâche</a:t>
            </a:r>
            <a:br>
              <a:rPr sz="1000" b="0" i="0" u="none">
                <a:solidFill>
                  <a:srgbClr val="000000"/>
                </a:solidFill>
                <a:latin typeface="Liberation Sans"/>
                <a:ea typeface="Liberation Sans"/>
                <a:cs typeface="Liberation Sans"/>
              </a:rPr>
            </a:br>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200" b="0" i="0" u="none">
                <a:solidFill>
                  <a:srgbClr val="000000"/>
                </a:solidFill>
                <a:latin typeface="Arial"/>
                <a:ea typeface="Arial"/>
                <a:cs typeface="Arial"/>
              </a:rPr>
              <a:t>La diversité (et donc la difficulté à la gérer) fait de la classe un lieu de tension.</a:t>
            </a:r>
            <a:endParaRPr/>
          </a:p>
          <a:p>
            <a:pPr>
              <a:defRPr/>
            </a:pPr>
            <a:r>
              <a:rPr sz="1200" b="0" i="0" u="none">
                <a:solidFill>
                  <a:srgbClr val="000000"/>
                </a:solidFill>
                <a:latin typeface="Arial"/>
                <a:ea typeface="Arial"/>
                <a:cs typeface="Arial"/>
              </a:rPr>
              <a:t>S’ajoute aussi , et cela vient renforcer les difficultés autour de la gestion de l’hétérogénéité ::</a:t>
            </a:r>
            <a:endParaRPr/>
          </a:p>
          <a:p>
            <a:pPr>
              <a:defRPr/>
            </a:pPr>
            <a:r>
              <a:rPr sz="1200" b="0" i="0" u="none">
                <a:solidFill>
                  <a:srgbClr val="000000"/>
                </a:solidFill>
                <a:latin typeface="Arial"/>
                <a:ea typeface="Arial"/>
                <a:cs typeface="Arial"/>
              </a:rPr>
              <a:t>la lourdeur des effectifs avec des DHG en baisse</a:t>
            </a:r>
            <a:endParaRPr/>
          </a:p>
          <a:p>
            <a:pPr>
              <a:defRPr/>
            </a:pPr>
            <a:r>
              <a:rPr sz="1200" b="0" i="0" u="none">
                <a:solidFill>
                  <a:srgbClr val="000000"/>
                </a:solidFill>
                <a:latin typeface="Arial"/>
                <a:ea typeface="Arial"/>
                <a:cs typeface="Arial"/>
              </a:rPr>
              <a:t>la densité des programmes </a:t>
            </a:r>
            <a:endParaRPr/>
          </a:p>
          <a:p>
            <a:pPr>
              <a:defRPr/>
            </a:pPr>
            <a:r>
              <a:rPr sz="1200" b="0" i="0" u="none">
                <a:solidFill>
                  <a:srgbClr val="000000"/>
                </a:solidFill>
                <a:latin typeface="Arial"/>
                <a:ea typeface="Arial"/>
                <a:cs typeface="Arial"/>
              </a:rPr>
              <a:t>les multitâches de l’enseignant (Dominique Bucheton) : charge mentale importante et manque de temps.</a:t>
            </a:r>
            <a:br>
              <a:rPr sz="1200" b="0" i="0" u="none">
                <a:solidFill>
                  <a:srgbClr val="000000"/>
                </a:solidFill>
                <a:latin typeface="Arial"/>
                <a:ea typeface="Arial"/>
                <a:cs typeface="Arial"/>
              </a:rPr>
            </a:br>
            <a:endParaRPr sz="1200" b="0" i="0" u="none">
              <a:solidFill>
                <a:srgbClr val="000000"/>
              </a:solidFill>
              <a:latin typeface="Arial"/>
              <a:ea typeface="Arial"/>
              <a:cs typeface="Arial"/>
            </a:endParaRPr>
          </a:p>
          <a:p>
            <a:pPr>
              <a:defRPr/>
            </a:pPr>
            <a:r>
              <a:rPr sz="1200" b="0" i="0" u="none">
                <a:solidFill>
                  <a:srgbClr val="000000"/>
                </a:solidFill>
                <a:latin typeface="Arial"/>
                <a:ea typeface="Arial"/>
                <a:cs typeface="Arial"/>
              </a:rPr>
              <a:t>Tous ces éléments ensemble = sentiment d’inefficacité, de course contre le temps… Le résultat quand on prend le temps de regarder en arrière, les semaines qui viennent de passer depuis les dernières vacances, c’est qu’on se demande où est passé Charlie.</a:t>
            </a:r>
            <a:endParaRPr/>
          </a:p>
          <a:p>
            <a:pPr>
              <a:defRPr/>
            </a:pPr>
            <a:r>
              <a:rPr sz="1200" b="0" i="0" u="none">
                <a:solidFill>
                  <a:srgbClr val="000000"/>
                </a:solidFill>
                <a:latin typeface="Arial"/>
                <a:ea typeface="Arial"/>
                <a:cs typeface="Arial"/>
              </a:rPr>
              <a:t>Charlie, c’est un EBEP ou un élève parmi d’autres. Où sont passés nos élèves en tant que personne dans ces situations épuisantes à gérer. Quel temps leur a-t-on réellement accordé</a:t>
            </a:r>
            <a:br>
              <a:rPr sz="1200" b="0" i="0" u="none">
                <a:solidFill>
                  <a:srgbClr val="000000"/>
                </a:solidFill>
                <a:latin typeface="Arial"/>
                <a:ea typeface="Arial"/>
                <a:cs typeface="Arial"/>
              </a:rPr>
            </a:br>
            <a:endParaRPr sz="1200" b="0" i="0" u="none">
              <a:solidFill>
                <a:srgbClr val="000000"/>
              </a:solidFill>
              <a:latin typeface="Arial"/>
              <a:ea typeface="Arial"/>
              <a:cs typeface="Arial"/>
            </a:endParaRPr>
          </a:p>
          <a:p>
            <a:pPr>
              <a:defRPr/>
            </a:pPr>
            <a:r>
              <a:rPr sz="1200" b="0" i="0" u="none">
                <a:solidFill>
                  <a:srgbClr val="000000"/>
                </a:solidFill>
                <a:latin typeface="Arial"/>
                <a:ea typeface="Arial"/>
                <a:cs typeface="Arial"/>
              </a:rPr>
              <a:t>Alors, une tentation se fait jour : faire avancer tout le monde ensemble en se disant que la plupart vont suivre (ou en ne se posant pas la question d’ailleurs…) et penser retrouver un sentiment de maîtrise : la tentation du cours dialogué !</a:t>
            </a:r>
            <a:br>
              <a:rPr sz="1200" b="0" i="0" u="none">
                <a:solidFill>
                  <a:srgbClr val="000000"/>
                </a:solidFill>
                <a:latin typeface="Arial"/>
                <a:ea typeface="Arial"/>
                <a:cs typeface="Arial"/>
              </a:rPr>
            </a:br>
            <a:endParaRPr sz="1200" b="0" i="0" u="none">
              <a:solidFill>
                <a:srgbClr val="000000"/>
              </a:solidFill>
              <a:latin typeface="Arial"/>
              <a:ea typeface="Arial"/>
              <a:cs typeface="Arial"/>
            </a:endParaRPr>
          </a:p>
          <a:p>
            <a:pPr>
              <a:defRPr/>
            </a:pPr>
            <a:r>
              <a:rPr sz="1200" b="0" i="0" u="none">
                <a:solidFill>
                  <a:srgbClr val="000000"/>
                </a:solidFill>
                <a:latin typeface="Arial"/>
                <a:ea typeface="Arial"/>
                <a:cs typeface="Arial"/>
              </a:rPr>
              <a:t>Oui mais...</a:t>
            </a:r>
            <a:br>
              <a:rPr sz="1200" b="0" i="0" u="none">
                <a:solidFill>
                  <a:srgbClr val="000000"/>
                </a:solidFill>
                <a:latin typeface="Arial"/>
                <a:ea typeface="Arial"/>
                <a:cs typeface="Arial"/>
              </a:rPr>
            </a:br>
            <a:endParaRPr sz="1200" b="0" i="0" u="none">
              <a:solidFill>
                <a:srgbClr val="000000"/>
              </a:solidFill>
              <a:latin typeface="Arial"/>
              <a:ea typeface="Arial"/>
              <a:cs typeface="Arial"/>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100" b="0" i="0" u="none">
                <a:solidFill>
                  <a:srgbClr val="000000"/>
                </a:solidFill>
                <a:latin typeface="Arial"/>
                <a:ea typeface="Arial"/>
                <a:cs typeface="Arial"/>
              </a:rPr>
              <a:t>Quand je pense entraîner tout le monde et tout maîtriser en faisant un cours dialogué, je perds au moins la moitié de ma classe. </a:t>
            </a:r>
            <a:r>
              <a:rPr sz="1100" b="0" i="0" u="none">
                <a:solidFill>
                  <a:srgbClr val="0000FF"/>
                </a:solidFill>
                <a:latin typeface="Arial"/>
                <a:ea typeface="Arial"/>
                <a:cs typeface="Arial"/>
              </a:rPr>
              <a:t>Je peux avoir le silence, le sentiment d’être écouté, certains participent même  mais que se passe-t-il cognitivement pour la majorité des  élèves et plus particulièrement les plus vulnérables ? </a:t>
            </a:r>
            <a:br>
              <a:rPr sz="1100" b="0" i="0" u="none">
                <a:solidFill>
                  <a:srgbClr val="0000FF"/>
                </a:solidFill>
                <a:latin typeface="Arial"/>
                <a:ea typeface="Arial"/>
                <a:cs typeface="Arial"/>
              </a:rPr>
            </a:br>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100" b="1" i="0" u="sng" strike="noStrike">
                <a:solidFill>
                  <a:srgbClr val="000000"/>
                </a:solidFill>
                <a:latin typeface="Arial"/>
                <a:ea typeface="Arial"/>
                <a:cs typeface="Arial"/>
              </a:rPr>
              <a:t>L’enjeu de la différenciation pédagogique, c’est de répondre à la diversité des élèves</a:t>
            </a:r>
            <a:endParaRPr/>
          </a:p>
          <a:p>
            <a:pPr>
              <a:defRPr/>
            </a:pPr>
            <a:r>
              <a:rPr sz="1100" b="0" i="0" u="none">
                <a:solidFill>
                  <a:srgbClr val="000000"/>
                </a:solidFill>
                <a:latin typeface="Arial"/>
                <a:ea typeface="Arial"/>
                <a:cs typeface="Arial"/>
              </a:rPr>
              <a:t>Idée fondamentale : tout élève à la capacité d’avancer, d’apprendre, de progresser. Chacun selon ce qu’il est et ses capacités propres. Ce postulat d’éducabilité est le fondement de la différenciation pédagogique</a:t>
            </a:r>
            <a:r>
              <a:rPr sz="1100" b="0" i="0" u="none">
                <a:solidFill>
                  <a:srgbClr val="0000FF"/>
                </a:solidFill>
                <a:latin typeface="Arial"/>
                <a:ea typeface="Arial"/>
                <a:cs typeface="Arial"/>
              </a:rPr>
              <a:t> et de la loi de 2013 issue elle-même de Salamanque 1994 </a:t>
            </a:r>
            <a:r>
              <a:rPr sz="1050" b="1" i="0" u="none">
                <a:solidFill>
                  <a:srgbClr val="0000FF"/>
                </a:solidFill>
                <a:latin typeface="Georgia"/>
                <a:ea typeface="Georgia"/>
                <a:cs typeface="Georgia"/>
              </a:rPr>
              <a:t>Conférence mondiale sur l’éducation et les besoins éducatifs spéciaux</a:t>
            </a:r>
            <a:endParaRPr/>
          </a:p>
          <a:p>
            <a:pPr>
              <a:defRPr/>
            </a:pPr>
            <a:r>
              <a:rPr sz="1100" b="0" i="0" u="none">
                <a:solidFill>
                  <a:srgbClr val="000000"/>
                </a:solidFill>
                <a:latin typeface="Arial"/>
                <a:ea typeface="Arial"/>
                <a:cs typeface="Arial"/>
              </a:rPr>
              <a:t>Encore une fois, ce n’est pas nouveau : ex de l’Abée de l’Épée au XVIIIe siècle qui pense que les jeunes sourds aussi peuvent apprendre à lire et écrire et que même avec un handicap, on peut accéder à l’éducation. Il crée l’Institut des jeunes sourds.</a:t>
            </a:r>
            <a:endParaRPr/>
          </a:p>
          <a:p>
            <a:pPr>
              <a:defRPr/>
            </a:pPr>
            <a:r>
              <a:rPr sz="1100" b="0" i="0" u="none">
                <a:solidFill>
                  <a:srgbClr val="000000"/>
                </a:solidFill>
                <a:latin typeface="Arial"/>
                <a:ea typeface="Arial"/>
                <a:cs typeface="Arial"/>
              </a:rPr>
              <a:t>Une autre idée de la Péda. diff. est de réduire les différences entre élèves, de lutter contre l’échec en se donnant (en essayant de se donner) les moyens pour faire progresser chaque élève. L’idée de progression est centrale, plus que celle de réussite. La pédagogie différenciée s’intéresse plutôt à la dynamique de chaque individu, à ses progrès, qu’aux résultats proprement dit.</a:t>
            </a:r>
            <a:endParaRPr/>
          </a:p>
          <a:p>
            <a:pPr>
              <a:defRPr/>
            </a:pPr>
            <a:r>
              <a:rPr sz="1100" b="0" i="0" u="none">
                <a:solidFill>
                  <a:srgbClr val="000000"/>
                </a:solidFill>
                <a:latin typeface="Arial"/>
                <a:ea typeface="Arial"/>
                <a:cs typeface="Arial"/>
              </a:rPr>
              <a:t>Cette idée de progrès est essentielle pour les EBEP dont les apprentissages sont entravés par un trouble. Certains élèves (pas forcément à besoins particuliers d’ailleurs) ne pourront pas atteindre certains attendus (et ce n’est pas ce que nous demande la société ni l’Institution : on n’attend pas 100 % de réussites à tous les examens). En revanche, nous avons l’obligation de faire progresser tous les élèves. C’est là que se joue une part essentiel de l’éthique des enseignants.</a:t>
            </a:r>
            <a:endParaRPr/>
          </a:p>
          <a:p>
            <a:pPr>
              <a:defRPr/>
            </a:pPr>
            <a:r>
              <a:rPr sz="1100" b="0" i="0" u="none">
                <a:solidFill>
                  <a:srgbClr val="000000"/>
                </a:solidFill>
                <a:latin typeface="Arial"/>
                <a:ea typeface="Arial"/>
                <a:cs typeface="Arial"/>
              </a:rPr>
              <a:t>Il y a ici deux conceptions de l’école qui s’affronte : pour la norme avec des attendus et tant pis pour ceux qui n’en sont pas capable ou pour le progrès de tous. C’est aussi mettre l’élève dans une meilleure relation à l’école que de les installer dans une dynamique de progrès et de valoriser ces progrès (Quand ma fille dyslexique en CE2 fait 14 fautes d’orthographe à sa dictée et pas une faute de conjugaison alors que la leçon de la semaine portait uniquement sur la conjugaison et qu’elle a 6/20 et que le commentaire de la maîtresse est “14 fautes !”...). C’est aussi une meilleure relation avec l’enseignant à la clé.</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Donc idée maîtresse de la Péda. Diff : amener chaque élève à développer son potentiel et à prendre conscience de sa capacité à progresser.</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1" i="0" u="sng">
                <a:solidFill>
                  <a:srgbClr val="000000"/>
                </a:solidFill>
                <a:latin typeface="Arial"/>
                <a:ea typeface="Arial"/>
                <a:cs typeface="Arial"/>
              </a:rPr>
              <a:t>Une fois qu’on a énoncé ces grands principes ???</a:t>
            </a:r>
            <a:endParaRPr/>
          </a:p>
          <a:p>
            <a:pPr>
              <a:defRPr/>
            </a:pPr>
            <a:r>
              <a:rPr sz="1100" b="0" i="0" u="none">
                <a:solidFill>
                  <a:srgbClr val="000000"/>
                </a:solidFill>
                <a:latin typeface="Arial"/>
                <a:ea typeface="Arial"/>
                <a:cs typeface="Arial"/>
              </a:rPr>
              <a:t>1ère chose, se rassurer et regarder ce que l’on fait déjà ! Dixit Meirieu.</a:t>
            </a:r>
            <a:endParaRPr/>
          </a:p>
          <a:p>
            <a:pPr>
              <a:defRPr/>
            </a:pPr>
            <a:r>
              <a:rPr sz="1100" b="0" i="0" u="none">
                <a:solidFill>
                  <a:srgbClr val="000000"/>
                </a:solidFill>
                <a:latin typeface="Arial"/>
                <a:ea typeface="Arial"/>
                <a:cs typeface="Arial"/>
              </a:rPr>
              <a:t>Finalement, il n’y a de pédagogie que différenciée est l’expression est un pléonasme. Tout enseignant est un “M. Jourdain” de la pédagogie différencié dès qu’il propose plusieurs chemins d’accès aux apprentissages (Le Bourgeois Gentilhomme : un personnage qui fait qqchose sans en être conscient).</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Après la question qui peut se poser est celle du nombre de chemins proposés, de la fréquence de ses propositions, de l’organisation des chemins et des étapes… Nous le faisons donc tous à des degrés divers d’expertise dès qu’on va donner à l’un une explication et à l’autre une explication différente.</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100" b="1" i="0" u="sng">
                <a:solidFill>
                  <a:srgbClr val="000000"/>
                </a:solidFill>
                <a:latin typeface="Arial"/>
                <a:ea typeface="Arial"/>
                <a:cs typeface="Arial"/>
              </a:rPr>
              <a:t>La différenciation, c'est quoi ?</a:t>
            </a:r>
            <a:endParaRPr/>
          </a:p>
          <a:p>
            <a:pPr>
              <a:defRPr/>
            </a:pP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 C’est rompre avec la pédagogie frontale où on va faire les mêmes exercices, les mêmes leçons pour tout le monde. Où on va répéter les même situations d’apprentissages séance après séance, séquence après séance. Dans ce mode là, les élèves ont une tâche, que les - avancés ne finissent jamais. </a:t>
            </a:r>
            <a:endParaRPr/>
          </a:p>
          <a:p>
            <a:pPr>
              <a:defRPr/>
            </a:pP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En différencié, l’idée est de proposer des situations, des tâches variés afin que tout le monde puisse progresser au travers d’activités en autonomie pour les plus avancés par ex (approfondir un exercice, écrire un texte libre, préparer un exposé pour la classe, un quiz, préparer une fiche méthodo pour la classe…) = un cadre souple.</a:t>
            </a:r>
            <a:endParaRPr/>
          </a:p>
          <a:p>
            <a:pPr>
              <a:defRPr/>
            </a:pPr>
            <a:r>
              <a:rPr sz="1100" b="0" i="0" u="none">
                <a:solidFill>
                  <a:srgbClr val="000000"/>
                </a:solidFill>
                <a:latin typeface="Arial"/>
                <a:ea typeface="Arial"/>
                <a:cs typeface="Arial"/>
              </a:rPr>
              <a:t>On va donc </a:t>
            </a:r>
            <a:r>
              <a:rPr lang="fr-FR" sz="1100" b="0" i="0" u="none" strike="noStrike" cap="none" spc="0">
                <a:solidFill>
                  <a:srgbClr val="000000"/>
                </a:solidFill>
                <a:latin typeface="Arial"/>
                <a:ea typeface="Arial"/>
                <a:cs typeface="Arial"/>
              </a:rPr>
              <a:t>proposer des choses différentes, d’un accès varié (niveau de l’élève, diversification)... afin de concerner l’élève et de proposer une activité qui est dans sa ZPD personnelle.</a:t>
            </a: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Donc chacun s’y retrouve et trouve son chemin vers les apprentissages.</a:t>
            </a:r>
            <a:endParaRPr/>
          </a:p>
          <a:p>
            <a:pPr>
              <a:defRPr/>
            </a:pPr>
            <a:r>
              <a:rPr sz="1100" b="0" i="0" u="none">
                <a:solidFill>
                  <a:srgbClr val="0000FF"/>
                </a:solidFill>
                <a:latin typeface="Arial"/>
                <a:ea typeface="Arial"/>
                <a:cs typeface="Arial"/>
              </a:rPr>
              <a:t>A l’attention d’un groupe hétérogène - Objectifs d’apprentissages et évaluations identiques - Atteindre par des voies différentes des objectifs communs</a:t>
            </a:r>
            <a:endParaRPr/>
          </a:p>
          <a:p>
            <a:pPr>
              <a:defRPr/>
            </a:pPr>
            <a:endParaRPr sz="1100" b="0" i="0" u="none">
              <a:solidFill>
                <a:srgbClr val="0000FF"/>
              </a:solidFill>
              <a:latin typeface="Arial"/>
              <a:ea typeface="Arial"/>
              <a:cs typeface="Arial"/>
            </a:endParaRPr>
          </a:p>
          <a:p>
            <a:pPr>
              <a:defRPr/>
            </a:pPr>
            <a:r>
              <a:rPr sz="1100" b="0" i="0" u="none">
                <a:solidFill>
                  <a:srgbClr val="0000FF"/>
                </a:solidFill>
                <a:latin typeface="Arial"/>
                <a:ea typeface="Arial"/>
                <a:cs typeface="Arial"/>
              </a:rPr>
              <a:t>On peut identifier 4 piliers-entrées : contenu -  processus - structures - productions </a:t>
            </a:r>
            <a:br>
              <a:rPr sz="1100" b="0" i="0" u="none">
                <a:solidFill>
                  <a:srgbClr val="0000FF"/>
                </a:solidFill>
                <a:latin typeface="Arial"/>
                <a:ea typeface="Arial"/>
                <a:cs typeface="Arial"/>
              </a:rPr>
            </a:br>
            <a:endParaRPr sz="1100" b="0" i="0" u="none">
              <a:solidFill>
                <a:srgbClr val="0000FF"/>
              </a:solidFill>
              <a:latin typeface="Arial"/>
              <a:ea typeface="Arial"/>
              <a:cs typeface="Arial"/>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100" b="0" i="0" u="none">
                <a:solidFill>
                  <a:srgbClr val="000000"/>
                </a:solidFill>
                <a:latin typeface="Arial"/>
                <a:ea typeface="Arial"/>
                <a:cs typeface="Arial"/>
              </a:rPr>
              <a:t>Pour rassurer également, besoin de clarifier les concepts et les définitions.</a:t>
            </a:r>
            <a:endParaRPr/>
          </a:p>
          <a:p>
            <a:pPr>
              <a:defRPr/>
            </a:pPr>
            <a:r>
              <a:rPr sz="1100" b="0" i="0" u="none">
                <a:solidFill>
                  <a:srgbClr val="000000"/>
                </a:solidFill>
                <a:latin typeface="Arial"/>
                <a:ea typeface="Arial"/>
                <a:cs typeface="Arial"/>
              </a:rPr>
              <a:t>Ce que la pédagogie différenciée n’est pas…</a:t>
            </a:r>
            <a:endParaRPr/>
          </a:p>
          <a:p>
            <a:pPr>
              <a:defRPr/>
            </a:pPr>
            <a:endParaRPr sz="1100" b="0" i="0" u="none">
              <a:solidFill>
                <a:srgbClr val="000000"/>
              </a:solidFill>
              <a:latin typeface="Arial"/>
              <a:ea typeface="Arial"/>
              <a:cs typeface="Arial"/>
            </a:endParaRPr>
          </a:p>
          <a:p>
            <a:pPr>
              <a:defRPr/>
            </a:pPr>
            <a:r>
              <a:rPr sz="1100" b="1" i="0" u="sng">
                <a:solidFill>
                  <a:srgbClr val="000000"/>
                </a:solidFill>
                <a:latin typeface="Arial"/>
                <a:ea typeface="Arial"/>
                <a:cs typeface="Arial"/>
              </a:rPr>
              <a:t>Différencier, ce n'est pas individualiser :</a:t>
            </a:r>
            <a:endParaRPr/>
          </a:p>
          <a:p>
            <a:pPr>
              <a:defRPr/>
            </a:pP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C’est l’idée reçue la plus courante en salle des profs. Différencier, c’est préparer 30 cours pour 30 élèves = individualiser.</a:t>
            </a:r>
            <a:endParaRPr/>
          </a:p>
          <a:p>
            <a:pPr>
              <a:defRPr/>
            </a:pPr>
            <a:r>
              <a:rPr sz="1100" b="0" i="0" u="none">
                <a:solidFill>
                  <a:srgbClr val="000000"/>
                </a:solidFill>
                <a:latin typeface="Arial"/>
                <a:ea typeface="Arial"/>
                <a:cs typeface="Arial"/>
              </a:rPr>
              <a:t>Nous sommes beaucoup à l’avoir cru au début. C’est non seulement utopique mais pas souhaitable (expliquer le tableau et l’enseignement individuel au MA : inefficace au possible).</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1" i="0" u="none">
                <a:solidFill>
                  <a:srgbClr val="000000"/>
                </a:solidFill>
                <a:latin typeface="Arial"/>
                <a:ea typeface="Arial"/>
                <a:cs typeface="Arial"/>
              </a:rPr>
              <a:t>Une classe, c’est un collectif avec des objectif communs, un cadre et une temporalité commune.</a:t>
            </a:r>
            <a:endParaRPr/>
          </a:p>
          <a:p>
            <a:pPr>
              <a:defRPr/>
            </a:pPr>
            <a:r>
              <a:rPr sz="1100" b="0" i="0" u="none">
                <a:solidFill>
                  <a:srgbClr val="000000"/>
                </a:solidFill>
                <a:latin typeface="Arial"/>
                <a:ea typeface="Arial"/>
                <a:cs typeface="Arial"/>
              </a:rPr>
              <a:t>Le problème est que se limiter à cette erreur de perception de la différenciation amène à ne rien tenter, à se limiter au cours dialogué avec une classe en autobus dans laquelle on s’épuise. On s’épuise à vouloir aider tout le monde en passant par la petite explication individuelle. Elle est parfois utile mais à un moment précis.</a:t>
            </a:r>
            <a:endParaRPr/>
          </a:p>
          <a:p>
            <a:pPr>
              <a:defRPr/>
            </a:pPr>
            <a:r>
              <a:rPr sz="1100" b="0" i="0" u="none">
                <a:solidFill>
                  <a:srgbClr val="000000"/>
                </a:solidFill>
                <a:latin typeface="Arial"/>
                <a:ea typeface="Arial"/>
                <a:cs typeface="Arial"/>
              </a:rPr>
              <a:t>Cette idée d’individualisation est aussi très ancré chez les élèves qui aiment avoir un dialogue particulier avec leur prof. Donc ne pas tomber dans le piège de l’individualisation pour ne pas perdre de vue les objectifs communs.</a:t>
            </a:r>
            <a:endParaRPr/>
          </a:p>
          <a:p>
            <a:pPr>
              <a:defRPr/>
            </a:pPr>
            <a:r>
              <a:rPr sz="1100" b="0" i="0" u="none">
                <a:solidFill>
                  <a:srgbClr val="000000"/>
                </a:solidFill>
                <a:latin typeface="Arial"/>
                <a:ea typeface="Arial"/>
                <a:cs typeface="Arial"/>
              </a:rPr>
              <a:t>Il y a d’autres moyens de donner aux élèves ces instants privilégiés avec l’enseignant ou ses camarades, par ex, </a:t>
            </a:r>
            <a:r>
              <a:rPr sz="1100" b="1" i="0" u="none">
                <a:solidFill>
                  <a:srgbClr val="000000"/>
                </a:solidFill>
                <a:latin typeface="Arial"/>
                <a:ea typeface="Arial"/>
                <a:cs typeface="Arial"/>
              </a:rPr>
              <a:t>la personnalisation des apprentissages</a:t>
            </a:r>
            <a:r>
              <a:rPr sz="1100" b="0" i="0" u="none">
                <a:solidFill>
                  <a:srgbClr val="000000"/>
                </a:solidFill>
                <a:latin typeface="Arial"/>
                <a:ea typeface="Arial"/>
                <a:cs typeface="Arial"/>
              </a:rPr>
              <a:t> (expliquer la différence entre individualiser et personnaliser).</a:t>
            </a:r>
            <a:endParaRPr/>
          </a:p>
          <a:p>
            <a:pPr>
              <a:defRPr/>
            </a:pPr>
            <a:endParaRPr sz="1100" b="0" i="0" u="none">
              <a:solidFill>
                <a:srgbClr val="000000"/>
              </a:solidFill>
              <a:latin typeface="Arial"/>
              <a:ea typeface="Arial"/>
              <a:cs typeface="Arial"/>
            </a:endParaRPr>
          </a:p>
          <a:p>
            <a:pPr>
              <a:defRPr/>
            </a:pPr>
            <a:r>
              <a:rPr sz="1100" b="1" i="0" u="sng">
                <a:solidFill>
                  <a:srgbClr val="000000"/>
                </a:solidFill>
                <a:latin typeface="Arial"/>
                <a:ea typeface="Arial"/>
                <a:cs typeface="Arial"/>
              </a:rPr>
              <a:t>La différenciation, ce n’est pas non plus l’adaptation.</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1" i="0" u="none">
                <a:solidFill>
                  <a:srgbClr val="0000FF"/>
                </a:solidFill>
                <a:latin typeface="Arial"/>
                <a:ea typeface="Arial"/>
                <a:cs typeface="Arial"/>
              </a:rPr>
              <a:t>Adaptation : centrée sur un individu, contenus, compétences visées et évaluations peuvent être modifiés ex dispense possible pour certains exercices voire matières lors d’examens</a:t>
            </a:r>
            <a:r>
              <a:rPr sz="1100" b="0" i="0" u="none">
                <a:solidFill>
                  <a:srgbClr val="000000"/>
                </a:solidFill>
                <a:latin typeface="Arial"/>
                <a:ea typeface="Arial"/>
                <a:cs typeface="Arial"/>
              </a:rPr>
              <a:t>. </a:t>
            </a:r>
            <a:r>
              <a:rPr sz="1100" b="1" i="0" u="none">
                <a:solidFill>
                  <a:srgbClr val="0000FF"/>
                </a:solidFill>
                <a:latin typeface="Arial"/>
                <a:ea typeface="Arial"/>
                <a:cs typeface="Arial"/>
              </a:rPr>
              <a:t> PPS : donne droit à des compensations et est opposable en droit si l’enseignant ne met pas en place ce qui est prescrit.</a:t>
            </a:r>
            <a:endParaRPr/>
          </a:p>
          <a:p>
            <a:pPr>
              <a:defRPr/>
            </a:pPr>
            <a:r>
              <a:rPr sz="1100" b="1" i="0" u="none">
                <a:solidFill>
                  <a:srgbClr val="0000FF"/>
                </a:solidFill>
                <a:latin typeface="Arial"/>
                <a:ea typeface="Arial"/>
                <a:cs typeface="Arial"/>
              </a:rPr>
              <a:t>PAP : troubles des apprentissages : en deça du PPS = aménagement pédag.</a:t>
            </a:r>
            <a:endParaRPr/>
          </a:p>
          <a:p>
            <a:pPr>
              <a:defRPr/>
            </a:pPr>
            <a:r>
              <a:rPr sz="1100" b="0" i="0" u="none">
                <a:solidFill>
                  <a:srgbClr val="000000"/>
                </a:solidFill>
                <a:latin typeface="Arial"/>
                <a:ea typeface="Arial"/>
                <a:cs typeface="Arial"/>
              </a:rPr>
              <a:t> L’adaptation est une réponse spécifique pour un besoin particulier à un moment précis. Elle est fixée sur un élève en fonction du trouble qu’il a.</a:t>
            </a:r>
            <a:endParaRPr/>
          </a:p>
          <a:p>
            <a:pPr>
              <a:defRPr/>
            </a:pPr>
            <a:r>
              <a:rPr sz="1100" b="0" i="1" u="none">
                <a:solidFill>
                  <a:srgbClr val="FF0000"/>
                </a:solidFill>
                <a:latin typeface="Arial"/>
                <a:ea typeface="Arial"/>
                <a:cs typeface="Arial"/>
              </a:rPr>
              <a:t>La différenciation n’est pas un dispositif de soutien pour les EBEP</a:t>
            </a:r>
            <a:r>
              <a:rPr sz="1100" b="0" i="0" u="none">
                <a:solidFill>
                  <a:srgbClr val="000000"/>
                </a:solidFill>
                <a:latin typeface="Arial"/>
                <a:ea typeface="Arial"/>
                <a:cs typeface="Arial"/>
              </a:rPr>
              <a:t>. </a:t>
            </a:r>
            <a:r>
              <a:rPr sz="1100" b="0" i="0" u="none">
                <a:solidFill>
                  <a:srgbClr val="0000FF"/>
                </a:solidFill>
                <a:latin typeface="Arial"/>
                <a:ea typeface="Arial"/>
                <a:cs typeface="Arial"/>
              </a:rPr>
              <a:t>Pas un dispositif mais une pratique qui aide tous les élèves mêmes les EBP ça les aide quand même car on ne fait pas la différence entre un gamin qui a 2 écarts types (= ceux qui ont eu un bilan et dont le handicap est reconnu) et un gamin qui a 1,5 ou 1,8 écart type. </a:t>
            </a:r>
            <a:r>
              <a:rPr sz="1100" b="0" i="0" u="none">
                <a:solidFill>
                  <a:srgbClr val="000000"/>
                </a:solidFill>
                <a:latin typeface="Arial"/>
                <a:ea typeface="Arial"/>
                <a:cs typeface="Arial"/>
              </a:rPr>
              <a:t>En plus, on peut aussi différencier vers le haut, donc ne pas se dire que ça ne concerne que les élèves en difficultés (exigence minimale à avoir, celle du prescrit, mais rien n’empêche de donner plus à manger à certain, au contraire).</a:t>
            </a:r>
            <a:endParaRPr/>
          </a:p>
          <a:p>
            <a:pPr>
              <a:defRPr/>
            </a:pPr>
            <a:r>
              <a:rPr sz="1100" b="0" i="0" u="none">
                <a:solidFill>
                  <a:srgbClr val="000000"/>
                </a:solidFill>
                <a:latin typeface="Arial"/>
                <a:ea typeface="Arial"/>
                <a:cs typeface="Arial"/>
              </a:rPr>
              <a:t>La pédagogie différenciée est une approche pour TOUS les élèves de la classe. Une approche globale pour répondre à l’hétérogénéité, pas un dispositif en fonction de profil. </a:t>
            </a:r>
            <a:r>
              <a:rPr sz="1100" b="0" i="0" u="none">
                <a:solidFill>
                  <a:srgbClr val="0000FF"/>
                </a:solidFill>
                <a:latin typeface="Arial"/>
                <a:ea typeface="Arial"/>
                <a:cs typeface="Arial"/>
              </a:rPr>
              <a:t>Donc une approche centrée sur les besoins.</a:t>
            </a:r>
            <a:br>
              <a:rPr sz="1100" b="0" i="0" u="none">
                <a:solidFill>
                  <a:srgbClr val="0000FF"/>
                </a:solidFill>
                <a:latin typeface="Arial"/>
                <a:ea typeface="Arial"/>
                <a:cs typeface="Arial"/>
              </a:rPr>
            </a:br>
            <a:endParaRPr sz="1100" b="0" i="0" u="none">
              <a:solidFill>
                <a:srgbClr val="0000FF"/>
              </a:solidFill>
              <a:latin typeface="Arial"/>
              <a:ea typeface="Arial"/>
              <a:cs typeface="Arial"/>
            </a:endParaRPr>
          </a:p>
          <a:p>
            <a:pPr>
              <a:defRPr/>
            </a:pPr>
            <a:r>
              <a:rPr sz="1100" b="0" i="0" u="none">
                <a:solidFill>
                  <a:srgbClr val="0000FF"/>
                </a:solidFill>
                <a:latin typeface="Arial"/>
                <a:ea typeface="Arial"/>
                <a:cs typeface="Arial"/>
              </a:rPr>
              <a:t>Des élèves avec des troubles différents peuvent avoir les mêmes besoin.</a:t>
            </a:r>
            <a:r>
              <a:rPr sz="1100" b="1" i="0" u="none">
                <a:solidFill>
                  <a:srgbClr val="0000FF"/>
                </a:solidFill>
                <a:latin typeface="Arial"/>
                <a:ea typeface="Arial"/>
                <a:cs typeface="Arial"/>
              </a:rPr>
              <a:t> On rentre donc par le besoin pas par les troubles. Ex 1 autiste asperger peut avoir les  mêmes besoins qu’un TDAH, donc 1 seule adaptation pour le snesoin des 2.</a:t>
            </a:r>
            <a:br>
              <a:rPr sz="1100" b="1" i="0" u="none">
                <a:solidFill>
                  <a:srgbClr val="0000FF"/>
                </a:solidFill>
                <a:latin typeface="Arial"/>
                <a:ea typeface="Arial"/>
                <a:cs typeface="Arial"/>
              </a:rPr>
            </a:br>
            <a:endParaRPr sz="1100" b="1" i="0" u="none">
              <a:solidFill>
                <a:srgbClr val="0000FF"/>
              </a:solidFill>
              <a:latin typeface="Arial"/>
              <a:ea typeface="Arial"/>
              <a:cs typeface="Arial"/>
            </a:endParaRPr>
          </a:p>
          <a:p>
            <a:pPr>
              <a:defRPr/>
            </a:pPr>
            <a:r>
              <a:rPr sz="1100" b="1" i="0" u="none">
                <a:solidFill>
                  <a:srgbClr val="0000FF"/>
                </a:solidFill>
                <a:latin typeface="Arial"/>
                <a:ea typeface="Arial"/>
                <a:cs typeface="Arial"/>
              </a:rPr>
              <a:t>On peut donc avoir des objectifs qui ne sont pas communs avec la classe dans le cadre de l’adaptation. Dans le cadre de la différenciation, les objectifs sont communs.</a:t>
            </a:r>
            <a:endParaRPr/>
          </a:p>
          <a:p>
            <a:pPr>
              <a:defRPr/>
            </a:pPr>
            <a:endParaRPr sz="1100" b="1" i="0" u="none">
              <a:solidFill>
                <a:srgbClr val="0000FF"/>
              </a:solidFill>
              <a:latin typeface="Arial"/>
              <a:ea typeface="Arial"/>
              <a:cs typeface="Arial"/>
            </a:endParaRPr>
          </a:p>
          <a:p>
            <a:pPr>
              <a:defRPr/>
            </a:pPr>
            <a:br>
              <a:rPr sz="1100" b="1" i="0" u="none">
                <a:solidFill>
                  <a:srgbClr val="0000FF"/>
                </a:solidFill>
                <a:latin typeface="Arial"/>
                <a:ea typeface="Arial"/>
                <a:cs typeface="Arial"/>
              </a:rPr>
            </a:br>
            <a:endParaRPr sz="1100" b="1" i="0" u="none">
              <a:solidFill>
                <a:srgbClr val="0000FF"/>
              </a:solidFill>
              <a:latin typeface="Arial"/>
              <a:ea typeface="Arial"/>
              <a:cs typeface="Arial"/>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Diff. successive : nous la faisons tous ! (Stratégies interactives variés : groupe, collectif classe, travail individuel. Lieu : cdi, salle info, dehors...) Demande de la créativité !</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Diff simultanée : plus délicate dans l’organisation : faire travailler en même temps les élèves mais avec des activités diverses dans la classe.</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100" b="0" i="0" u="none">
                <a:solidFill>
                  <a:srgbClr val="000000"/>
                </a:solidFill>
                <a:latin typeface="Arial"/>
                <a:ea typeface="Arial"/>
                <a:cs typeface="Arial"/>
              </a:rPr>
              <a:t>De la théorie à la pratique…</a:t>
            </a:r>
            <a:endParaRPr/>
          </a:p>
          <a:p>
            <a:pPr>
              <a:defRPr/>
            </a:pPr>
            <a:r>
              <a:rPr sz="1100" b="0" i="0" u="none">
                <a:solidFill>
                  <a:srgbClr val="000000"/>
                </a:solidFill>
                <a:latin typeface="Arial"/>
                <a:ea typeface="Arial"/>
                <a:cs typeface="Arial"/>
              </a:rPr>
              <a:t>3 leviers fondamentaux mais qui ne sont en rien des modèles.</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1" i="0" u="none">
                <a:solidFill>
                  <a:srgbClr val="000000"/>
                </a:solidFill>
                <a:latin typeface="Arial"/>
                <a:ea typeface="Arial"/>
                <a:cs typeface="Arial"/>
              </a:rPr>
              <a:t>Être au clair avec les obstacles inhérents à discipline</a:t>
            </a:r>
            <a:r>
              <a:rPr sz="1100" b="0" i="0" u="none">
                <a:solidFill>
                  <a:srgbClr val="000000"/>
                </a:solidFill>
                <a:latin typeface="Arial"/>
                <a:ea typeface="Arial"/>
                <a:cs typeface="Arial"/>
              </a:rPr>
              <a:t> qui sont devenus des évidences pour nous mais pas pour nos élèves (développer les concepts noyaux d’Astolfi !) Ce qui rend quelque chose facile, c’est la proximité, la familiarité qu’on a avec le notion. Rien d’évident à ce que 3,14 soit inférieur à 3,6 ! Les déclinaisons en latin peuvent paraître simples et faciles à apprendre. Mais ça veut dire déconstruire une notion spécifique à notre langue maternelle : en français ce n’est pas la terminaison des mots qui marquent la fonction mais l’ordre des mots dans la phrase. En latin, pas du tout ! Donc réciter des déclinaisons, c’est facile (dixit Brel) mais en comprendre le fonctionnement dans la langue ce n’est pas facile. Toute l’expertise de l’enseignant est là : connaître les obstacles de notre discipline et ceux de la didactique de notre discipline.</a:t>
            </a:r>
            <a:endParaRPr/>
          </a:p>
          <a:p>
            <a:pPr>
              <a:defRPr/>
            </a:pPr>
            <a:r>
              <a:rPr sz="1100" b="1" i="0" u="none">
                <a:solidFill>
                  <a:srgbClr val="000000"/>
                </a:solidFill>
                <a:latin typeface="Arial"/>
                <a:ea typeface="Arial"/>
                <a:cs typeface="Arial"/>
              </a:rPr>
              <a:t>Être au clair avec les obstacles des élèves </a:t>
            </a:r>
            <a:r>
              <a:rPr sz="1100" b="0" i="0" u="none">
                <a:solidFill>
                  <a:srgbClr val="000000"/>
                </a:solidFill>
                <a:latin typeface="Arial"/>
                <a:ea typeface="Arial"/>
                <a:cs typeface="Arial"/>
              </a:rPr>
              <a:t>: langagiers, sociaux, cognitifs, psycho-affectifs (conflit de loyauté entre ce qu’un élève apprend dans sa famille et ce qu’il apprend au collège…). S’informer, observer les difficultés, s’intéresser à la personne. Peut-on le faire quand on fait cours à une masse indifférenciée d’élèves ? Ca suppose donc des évaluations diagnostiques régulières des élèves pour comprendre ces éléments de blocage, notamment après la rentrée pour ensuite faire émerger des stratégies.</a:t>
            </a:r>
            <a:endParaRPr/>
          </a:p>
          <a:p>
            <a:pPr>
              <a:defRPr/>
            </a:pPr>
            <a:r>
              <a:rPr sz="1100" b="1" i="0" u="none">
                <a:solidFill>
                  <a:srgbClr val="000000"/>
                </a:solidFill>
                <a:latin typeface="Arial"/>
                <a:ea typeface="Arial"/>
                <a:cs typeface="Arial"/>
              </a:rPr>
              <a:t>Faire le deuil de l’exhaustivité</a:t>
            </a:r>
            <a:r>
              <a:rPr sz="1100" b="0" i="0" u="none">
                <a:solidFill>
                  <a:srgbClr val="000000"/>
                </a:solidFill>
                <a:latin typeface="Arial"/>
                <a:ea typeface="Arial"/>
                <a:cs typeface="Arial"/>
              </a:rPr>
              <a:t> : le trop est l'ennemi du bien ! Aller à l’essentiel. S’autoriser à passer très vite sur un chapitre et l’assumer. Les programmes sont très lourds, très denses. Il faut aller chercher du temps sur des éléments moins importants, des notions survolées. Les corps d’inspection vont dans ce sens auj (dixit Boyries en histoire). Les IPR sont surtout là pour voir comment les élèves sont mis au travail plutôt que pour juger de la quantité de programme qui aura été vu (plus dur dans les classes à examen quand même).</a:t>
            </a:r>
            <a:endParaRPr/>
          </a:p>
          <a:p>
            <a:pPr>
              <a:defRPr/>
            </a:pPr>
            <a:r>
              <a:rPr sz="1100" b="0" i="0" u="none">
                <a:solidFill>
                  <a:srgbClr val="000000"/>
                </a:solidFill>
                <a:latin typeface="Arial"/>
                <a:ea typeface="Arial"/>
                <a:cs typeface="Arial"/>
              </a:rPr>
              <a:t>Mise en place d’un pacte de confiance enseignant/enseignant et enseignant/élèves. Avoir confiance en soi, en ses choix didactiques pour se libérer de la gestion collective de la classe, du surcontrôle. On PEUT laisser des élèves en autonomies, ce n’est pas parce qu’ils parlent entre eux qu’ils ne travaillent pas et que nous sommes des mauvais profs ! Donc, confiance en nos capacités de maître d’oeuvre, d’organisateur du travail de la classe.</a:t>
            </a:r>
            <a:endParaRPr/>
          </a:p>
          <a:p>
            <a:pPr>
              <a:defRPr/>
            </a:pPr>
            <a:r>
              <a:rPr sz="1100" b="0" i="0" u="none">
                <a:solidFill>
                  <a:srgbClr val="000000"/>
                </a:solidFill>
                <a:latin typeface="Arial"/>
                <a:ea typeface="Arial"/>
                <a:cs typeface="Arial"/>
              </a:rPr>
              <a:t>la confiance de l’élève dans l’enseignant pour inscrire les activités dans un cadre, pour lui donner le droit de tatonner, de faire des erreurs sans qu’elles soient systématiquement sanctionnées par une mauvaise note. + avoir confiance dans les élèves capable d’apprendre = pas de gestion autoritaire.</a:t>
            </a:r>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sz="1100" b="1" i="0" u="sng">
                <a:solidFill>
                  <a:srgbClr val="000000"/>
                </a:solidFill>
                <a:latin typeface="Arial"/>
                <a:ea typeface="Arial"/>
                <a:cs typeface="Arial"/>
              </a:rPr>
              <a:t>Quelques éléments de réflexion sur la différenciation successive :</a:t>
            </a:r>
            <a:endParaRPr/>
          </a:p>
          <a:p>
            <a:pPr>
              <a:defRPr/>
            </a:pPr>
            <a:endParaRPr sz="1100" b="1" i="0" u="sng">
              <a:solidFill>
                <a:srgbClr val="000000"/>
              </a:solidFill>
              <a:latin typeface="Arial"/>
              <a:ea typeface="Arial"/>
              <a:cs typeface="Arial"/>
            </a:endParaRPr>
          </a:p>
          <a:p>
            <a:pPr>
              <a:defRPr/>
            </a:pPr>
            <a:r>
              <a:rPr sz="1100" b="0" i="0" u="none">
                <a:solidFill>
                  <a:srgbClr val="000000"/>
                </a:solidFill>
                <a:latin typeface="Arial"/>
                <a:ea typeface="Arial"/>
                <a:cs typeface="Arial"/>
              </a:rPr>
              <a:t>Niveau le + “expert” de la Diff. Capacité à constituer des groupes dans la classe (homogène dans mon ex, mais aussi hétérogène… en fait tout dépend de l’objectif pédagogique recherché, de la mise en place de tutorat ou pas…).</a:t>
            </a:r>
            <a:endParaRPr/>
          </a:p>
          <a:p>
            <a:pPr>
              <a:defRPr/>
            </a:pPr>
            <a:r>
              <a:rPr sz="1100" b="0" i="0" u="none">
                <a:solidFill>
                  <a:srgbClr val="000000"/>
                </a:solidFill>
                <a:latin typeface="Arial"/>
                <a:ea typeface="Arial"/>
                <a:cs typeface="Arial"/>
              </a:rPr>
              <a:t>Commencer par une petite série de questions/réponses (numérique ou pas : wooclap, plickers, quiz…) pour faire une sorte d’évaluation diagnostique de ma classe (savoir qui est à l’aise ou pas, s’il y a des points d’appui…) </a:t>
            </a:r>
            <a:endParaRPr/>
          </a:p>
          <a:p>
            <a:pPr>
              <a:defRPr/>
            </a:pPr>
            <a:endParaRPr sz="1100" b="0" i="0" u="none">
              <a:solidFill>
                <a:srgbClr val="000000"/>
              </a:solidFill>
              <a:latin typeface="Arial"/>
              <a:ea typeface="Arial"/>
              <a:cs typeface="Arial"/>
            </a:endParaRPr>
          </a:p>
          <a:p>
            <a:pPr>
              <a:defRPr/>
            </a:pPr>
            <a:r>
              <a:rPr sz="1100" b="1" i="0" u="none">
                <a:solidFill>
                  <a:srgbClr val="4A86E8"/>
                </a:solidFill>
                <a:latin typeface="Arial"/>
                <a:ea typeface="Arial"/>
                <a:cs typeface="Arial"/>
              </a:rPr>
              <a:t>A- Groupe "Table d'appui"</a:t>
            </a:r>
            <a:endParaRPr/>
          </a:p>
          <a:p>
            <a:pPr>
              <a:defRPr/>
            </a:pPr>
            <a:r>
              <a:rPr sz="1100" b="0" i="0" u="none">
                <a:solidFill>
                  <a:srgbClr val="000000"/>
                </a:solidFill>
                <a:latin typeface="Arial"/>
                <a:ea typeface="Arial"/>
                <a:cs typeface="Arial"/>
              </a:rPr>
              <a:t>Groupe guidé de manière très serré.</a:t>
            </a:r>
            <a:endParaRPr/>
          </a:p>
          <a:p>
            <a:pPr>
              <a:defRPr/>
            </a:pPr>
            <a:r>
              <a:rPr sz="1100" b="0" i="0" u="sng">
                <a:solidFill>
                  <a:srgbClr val="000000"/>
                </a:solidFill>
                <a:latin typeface="Arial"/>
                <a:ea typeface="Arial"/>
                <a:cs typeface="Arial"/>
              </a:rPr>
              <a:t>Métacognition </a:t>
            </a:r>
            <a:r>
              <a:rPr sz="1100" b="0" i="0" u="none">
                <a:solidFill>
                  <a:srgbClr val="000000"/>
                </a:solidFill>
                <a:latin typeface="Arial"/>
                <a:ea typeface="Arial"/>
                <a:cs typeface="Arial"/>
              </a:rPr>
              <a:t>: comment tu a fait pour arriver à ça, montre moi ou tu bloques. Du coup :</a:t>
            </a:r>
            <a:endParaRPr/>
          </a:p>
          <a:p>
            <a:pPr>
              <a:defRPr/>
            </a:pPr>
            <a:r>
              <a:rPr sz="1100" b="0" i="0" u="sng">
                <a:solidFill>
                  <a:srgbClr val="000000"/>
                </a:solidFill>
                <a:latin typeface="Arial"/>
                <a:ea typeface="Arial"/>
                <a:cs typeface="Arial"/>
              </a:rPr>
              <a:t>Explicitation </a:t>
            </a:r>
            <a:r>
              <a:rPr sz="1100" b="0" i="0" u="none">
                <a:solidFill>
                  <a:srgbClr val="000000"/>
                </a:solidFill>
                <a:latin typeface="Arial"/>
                <a:ea typeface="Arial"/>
                <a:cs typeface="Arial"/>
              </a:rPr>
              <a:t>: je vais montrer comment je fais en décomposant chaque étape en expliquant ce qui se passe dans ma tête pour arriver au résultat (= phase de “modelage” de la pédagogie explicite). </a:t>
            </a:r>
            <a:endParaRPr/>
          </a:p>
          <a:p>
            <a:pPr>
              <a:defRPr/>
            </a:pPr>
            <a:r>
              <a:rPr sz="1100" b="0" i="0" u="none">
                <a:solidFill>
                  <a:srgbClr val="000000"/>
                </a:solidFill>
                <a:latin typeface="Arial"/>
                <a:ea typeface="Arial"/>
                <a:cs typeface="Arial"/>
              </a:rPr>
              <a:t>Insister sur la </a:t>
            </a:r>
            <a:r>
              <a:rPr sz="1100" b="0" i="0" u="sng">
                <a:solidFill>
                  <a:srgbClr val="000000"/>
                </a:solidFill>
                <a:latin typeface="Arial"/>
                <a:ea typeface="Arial"/>
                <a:cs typeface="Arial"/>
              </a:rPr>
              <a:t>systématisation </a:t>
            </a:r>
            <a:r>
              <a:rPr sz="1100" b="0" i="0" u="none">
                <a:solidFill>
                  <a:srgbClr val="000000"/>
                </a:solidFill>
                <a:latin typeface="Arial"/>
                <a:ea typeface="Arial"/>
                <a:cs typeface="Arial"/>
              </a:rPr>
              <a:t>: ce que j’apprends est-il transférable, comment passer de l’ex particulier à la loi générale…</a:t>
            </a:r>
            <a:endParaRPr/>
          </a:p>
          <a:p>
            <a:pPr>
              <a:defRPr/>
            </a:pPr>
            <a:r>
              <a:rPr sz="1100" b="0" i="0" u="none">
                <a:solidFill>
                  <a:srgbClr val="000000"/>
                </a:solidFill>
                <a:latin typeface="Arial"/>
                <a:ea typeface="Arial"/>
                <a:cs typeface="Arial"/>
              </a:rPr>
              <a:t>Feedback : très fort et immédiat à partir des erreurs constatées dans les temps précédents.</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0" i="0" u="sng">
                <a:solidFill>
                  <a:srgbClr val="000000"/>
                </a:solidFill>
                <a:latin typeface="Arial"/>
                <a:ea typeface="Arial"/>
                <a:cs typeface="Arial"/>
              </a:rPr>
              <a:t>Table d’appui</a:t>
            </a:r>
            <a:r>
              <a:rPr sz="1100" b="0" i="0" u="none">
                <a:solidFill>
                  <a:srgbClr val="000000"/>
                </a:solidFill>
                <a:latin typeface="Arial"/>
                <a:ea typeface="Arial"/>
                <a:cs typeface="Arial"/>
              </a:rPr>
              <a:t> : elle repose sur l’idée de matérialiser dans la classe un espace - une table spécifique - où l’enseignant peut réunir un sous-groupe d’élèves dans le besoin. Démarche de métacognition : idée d’aider l’élève à verbaliser le cheminement de sa pensée. La dimension matérielle n’est pas secondaire : interagir avec un élève sur le coin de son bureau n’est pas de même nature que de l’inviter dans un espace consacré à cette fonction. </a:t>
            </a:r>
            <a:endParaRPr/>
          </a:p>
          <a:p>
            <a:pPr>
              <a:defRPr/>
            </a:pPr>
            <a:r>
              <a:rPr sz="1100" b="0" i="0" u="none">
                <a:solidFill>
                  <a:srgbClr val="000000"/>
                </a:solidFill>
                <a:latin typeface="Arial"/>
                <a:ea typeface="Arial"/>
                <a:cs typeface="Arial"/>
              </a:rPr>
              <a:t>Peut servir à tous les temps de la séance : avant, pendant, après</a:t>
            </a:r>
            <a:endParaRPr/>
          </a:p>
          <a:p>
            <a:pPr>
              <a:defRPr/>
            </a:pPr>
            <a:r>
              <a:rPr sz="1100" b="1" i="0" u="none">
                <a:solidFill>
                  <a:srgbClr val="000000"/>
                </a:solidFill>
                <a:latin typeface="Arial"/>
                <a:ea typeface="Arial"/>
                <a:cs typeface="Arial"/>
              </a:rPr>
              <a:t>AVANT </a:t>
            </a:r>
            <a:r>
              <a:rPr sz="1100" b="0" i="0" u="none">
                <a:solidFill>
                  <a:srgbClr val="000000"/>
                </a:solidFill>
                <a:latin typeface="Arial"/>
                <a:ea typeface="Arial"/>
                <a:cs typeface="Arial"/>
              </a:rPr>
              <a:t>l’enseignement d’une notion 1. Tester (oralement) les prérequis : j’aimerais savoir ce que vous savez déjà dire en anglais ; ce que vous avez déjà appris. 2. Réactiver : qui peut m’expliquer ce qu’on a travaillé en géométrie avant le congé ? 3. Préparer (différenciation préalable) : lundi, nous allons commencer à travailler sur l’argumentation. Qui peut me donner un exemple de situation où deux personnes argumentent ? </a:t>
            </a:r>
            <a:endParaRPr/>
          </a:p>
          <a:p>
            <a:pPr>
              <a:defRPr/>
            </a:pPr>
            <a:r>
              <a:rPr sz="1100" b="1" i="0" u="none">
                <a:solidFill>
                  <a:srgbClr val="000000"/>
                </a:solidFill>
                <a:latin typeface="Arial"/>
                <a:ea typeface="Arial"/>
                <a:cs typeface="Arial"/>
              </a:rPr>
              <a:t>PENDANT </a:t>
            </a:r>
            <a:r>
              <a:rPr sz="1100" b="0" i="0" u="none">
                <a:solidFill>
                  <a:srgbClr val="000000"/>
                </a:solidFill>
                <a:latin typeface="Arial"/>
                <a:ea typeface="Arial"/>
                <a:cs typeface="Arial"/>
              </a:rPr>
              <a:t>l’enseignement d’une notion 4. Soutenir : je vous propose résoudre ce problème mais vous n’avez pas à faire les calculs : c’est moi qui m’en charge. Vous vous concentrez sur les opérations. 5. Adapter : je vous propose de faire cet exercice de classement alphabétique avec le dictionnaire. 6. Évaluer (formatif) : nous avons effectué trois expériences sur la vie des plantes (germination) ; je voudrais vous entendre sur la conclusion de nos observations. Le dispositif de TA permet de recueillir des informations précieuses sur les forces et faiblesses des élèves participants, dans une visée d’évaluation formative. Trois procédés complémentaires : 1) l’analyse des erreurs et le classement de ces erreurs pour proposer une régulation adéquate ; 2) l’entretien d’explicitation qui conduit l’élève à commenter ses démarches de résolution a posteriori 3) la méthode de pensée à voix haute (think aloud) qui invite l’élève à décrire en temps réel ses actions à mesure qu'il effectue une tâche.</a:t>
            </a:r>
            <a:endParaRPr/>
          </a:p>
          <a:p>
            <a:pPr>
              <a:defRPr/>
            </a:pPr>
            <a:r>
              <a:rPr sz="1100" b="1" i="0" u="none">
                <a:solidFill>
                  <a:srgbClr val="000000"/>
                </a:solidFill>
                <a:latin typeface="Arial"/>
                <a:ea typeface="Arial"/>
                <a:cs typeface="Arial"/>
              </a:rPr>
              <a:t>APRÈS </a:t>
            </a:r>
            <a:r>
              <a:rPr sz="1100" b="0" i="0" u="none">
                <a:solidFill>
                  <a:srgbClr val="000000"/>
                </a:solidFill>
                <a:latin typeface="Arial"/>
                <a:ea typeface="Arial"/>
                <a:cs typeface="Arial"/>
              </a:rPr>
              <a:t>l’enseignement d’une notion 7. Revoir : j’ai vu dans vos évaluations que vous n’êtes pas encore à l’aise avec la distinction entre angle aigu et angle obtus. Est-ce que quelqu’un peut m’expliquer la différence ? 8. Exercer : on va s’entraîner ensemble à réaliser des opérations de calcul mental sans l’aide de jetons. Je vous donne 10 opérations et chacun de vous effectue les calculs dans sa tête. </a:t>
            </a:r>
            <a:endParaRPr/>
          </a:p>
          <a:p>
            <a:pPr>
              <a:defRPr/>
            </a:pPr>
            <a:r>
              <a:rPr sz="1100" b="0" i="0" u="none">
                <a:solidFill>
                  <a:srgbClr val="000000"/>
                </a:solidFill>
                <a:latin typeface="Arial"/>
                <a:ea typeface="Arial"/>
                <a:cs typeface="Arial"/>
              </a:rPr>
              <a:t>Table d’appui : entre étayage et désétayage Si la TA constitue le lieu par excellence pour l’étayage (Bruner, 1983) par l’adulte, ce dispositif permet aussi d’accompagner l’élève vers l’autonomie (de désétayer). On peut profiter de la TA pour aborder avec les élèves, parallèlement aux contenus, la question des démarches de résolution et des méthodes d’apprentissage. En effet, le but de toute aide consiste à petit à petit disparaître au profit de l’autonomie de l’élève : cette autonomie appelle chez l’élève la prise en charge progressive des dimensions métacognitives. </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1" i="0" u="none">
                <a:solidFill>
                  <a:srgbClr val="000000"/>
                </a:solidFill>
                <a:latin typeface="Arial"/>
                <a:ea typeface="Arial"/>
                <a:cs typeface="Arial"/>
              </a:rPr>
              <a:t>Et les autres pendant ce temps ?</a:t>
            </a:r>
            <a:br>
              <a:rPr sz="1100" b="1" i="0" u="none">
                <a:solidFill>
                  <a:srgbClr val="000000"/>
                </a:solidFill>
                <a:latin typeface="Arial"/>
                <a:ea typeface="Arial"/>
                <a:cs typeface="Arial"/>
              </a:rPr>
            </a:br>
            <a:endParaRPr sz="1100" b="1" i="0" u="none">
              <a:solidFill>
                <a:srgbClr val="000000"/>
              </a:solidFill>
              <a:latin typeface="Arial"/>
              <a:ea typeface="Arial"/>
              <a:cs typeface="Arial"/>
            </a:endParaRPr>
          </a:p>
          <a:p>
            <a:pPr>
              <a:defRPr/>
            </a:pPr>
            <a:r>
              <a:rPr sz="1100" b="1" i="0" u="none">
                <a:solidFill>
                  <a:srgbClr val="4A86E8"/>
                </a:solidFill>
                <a:latin typeface="Arial"/>
                <a:ea typeface="Arial"/>
                <a:cs typeface="Arial"/>
              </a:rPr>
              <a:t>B- Groupe 1 avec parcours de découverte et exercices d’application en autonomie</a:t>
            </a:r>
            <a:endParaRPr/>
          </a:p>
          <a:p>
            <a:pPr>
              <a:defRPr/>
            </a:pPr>
            <a:r>
              <a:rPr sz="1100" b="0" i="0" u="none">
                <a:solidFill>
                  <a:srgbClr val="000000"/>
                </a:solidFill>
                <a:latin typeface="Arial"/>
                <a:ea typeface="Arial"/>
                <a:cs typeface="Arial"/>
              </a:rPr>
              <a:t>Des parcours en autonomie en s’appuyant sur un ou des plans de travail le plus souvent. Permet à l’élève de disposer de toutes les ressources et de savoir ce qu’il a à faire. La, je joue sur l’autodétermination en proposant des choix à l’élève : d’activités, de parcours. Ex : 2 ou 3 chemins différents pour aller à l’objectif.</a:t>
            </a:r>
            <a:endParaRPr/>
          </a:p>
          <a:p>
            <a:pPr>
              <a:defRPr/>
            </a:pPr>
            <a:r>
              <a:rPr sz="1100" b="0" i="0" u="none">
                <a:solidFill>
                  <a:srgbClr val="000000"/>
                </a:solidFill>
                <a:latin typeface="Arial"/>
                <a:ea typeface="Arial"/>
                <a:cs typeface="Arial"/>
              </a:rPr>
              <a:t>Les élèves peuvent coopérer, s’aider, avoir des rôles (verbalisation, explication…)</a:t>
            </a:r>
            <a:endParaRPr/>
          </a:p>
          <a:p>
            <a:pPr>
              <a:defRPr/>
            </a:pPr>
            <a:r>
              <a:rPr sz="1100" b="0" i="0" u="none">
                <a:solidFill>
                  <a:srgbClr val="000000"/>
                </a:solidFill>
                <a:latin typeface="Arial"/>
                <a:ea typeface="Arial"/>
                <a:cs typeface="Arial"/>
              </a:rPr>
              <a:t>= Un groupe en autonomie d’où l’intérêt du pacte de confiance dont on parlait tout à l’heure sans quoi l’autonomie n’est pas possible/</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1" i="0" u="none">
                <a:solidFill>
                  <a:srgbClr val="4A86E8"/>
                </a:solidFill>
                <a:latin typeface="Arial"/>
                <a:ea typeface="Arial"/>
                <a:cs typeface="Arial"/>
              </a:rPr>
              <a:t>C- Groupe 2 avec défis</a:t>
            </a:r>
            <a:endParaRPr/>
          </a:p>
          <a:p>
            <a:pPr>
              <a:defRPr/>
            </a:pPr>
            <a:r>
              <a:rPr sz="1100" b="0" i="0" u="none">
                <a:solidFill>
                  <a:srgbClr val="000000"/>
                </a:solidFill>
                <a:latin typeface="Arial"/>
                <a:ea typeface="Arial"/>
                <a:cs typeface="Arial"/>
              </a:rPr>
              <a:t>Les élèves les plus avancés qui ont tout compris au bout de 5 min et pour lesquels les ex de découvertes ou d’application n’ont aucun intérêt (sauf celui de les ennuyer ! donc différencier c’est aussi faire de la gestion de classe.)</a:t>
            </a:r>
            <a:endParaRPr/>
          </a:p>
          <a:p>
            <a:pPr>
              <a:defRPr/>
            </a:pPr>
            <a:r>
              <a:rPr sz="1100" b="0" i="0" u="none">
                <a:solidFill>
                  <a:srgbClr val="000000"/>
                </a:solidFill>
                <a:latin typeface="Arial"/>
                <a:ea typeface="Arial"/>
                <a:cs typeface="Arial"/>
              </a:rPr>
              <a:t>Donc défis, exercices complexes, tutorat, activité libres sur le sujet, focus particulier à présenter aux autres, construction de ressources pour le groupe (capsules vidéos, quiz, fiche de mémorisation, de synthèse…)</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Temps de mise en commun, mémorisation active, fait de manière différencié aussi.</a:t>
            </a:r>
            <a:endParaRPr/>
          </a:p>
          <a:p>
            <a:pPr>
              <a:defRPr/>
            </a:pPr>
            <a:r>
              <a:rPr sz="1100" b="0" i="0" u="none">
                <a:solidFill>
                  <a:srgbClr val="000000"/>
                </a:solidFill>
                <a:latin typeface="Arial"/>
                <a:ea typeface="Arial"/>
                <a:cs typeface="Arial"/>
              </a:rPr>
              <a:t>Production d’une fiche de synthèse, dire ce qu’ils ont compris à l’oral en binôme, quiz, trace écrite personnelle type cahier de séance.</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En travaillant de cette manière, j’ai aussi varié les approches (groupe classe au début / travail en groupe / travail individuel : Connac dit ⅓ / ⅓ ⅓ sur une séance/séquence.</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Attention, c’est 1 ex de séance. Ca ne veut pas dire qu’il faut travailler comme cela tout le temps. Tout est fonction de l’objectif pédagogique recherché.</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a:p>
            <a:pPr>
              <a:defRPr/>
            </a:pPr>
            <a:r>
              <a:rPr sz="1100" b="0" i="0" u="none">
                <a:solidFill>
                  <a:srgbClr val="000000"/>
                </a:solidFill>
                <a:latin typeface="Arial"/>
                <a:ea typeface="Arial"/>
                <a:cs typeface="Arial"/>
              </a:rPr>
              <a:t>Essayer aussi d’organiser des types d’activités différents pour que les élèves ne soient pas systématiquement dans les groupes A, B ou C.  </a:t>
            </a:r>
            <a:br>
              <a:rPr sz="1100" b="0" i="0" u="none">
                <a:solidFill>
                  <a:srgbClr val="000000"/>
                </a:solidFill>
                <a:latin typeface="Arial"/>
                <a:ea typeface="Arial"/>
                <a:cs typeface="Arial"/>
              </a:rPr>
            </a:br>
            <a:endParaRPr sz="1100" b="0" i="0" u="none">
              <a:solidFill>
                <a:srgbClr val="000000"/>
              </a:solidFill>
              <a:latin typeface="Arial"/>
              <a:ea typeface="Arial"/>
              <a:cs typeface="Arial"/>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4" name="Titre 1"/>
          <p:cNvSpPr>
            <a:spLocks noGrp="1"/>
          </p:cNvSpPr>
          <p:nvPr>
            <p:ph type="ctrTitle"/>
          </p:nvPr>
        </p:nvSpPr>
        <p:spPr bwMode="auto">
          <a:xfrm>
            <a:off x="1524000" y="1122363"/>
            <a:ext cx="9144000" cy="2387600"/>
          </a:xfrm>
        </p:spPr>
        <p:txBody>
          <a:bodyPr anchor="b"/>
          <a:lstStyle>
            <a:lvl1pPr algn="ctr">
              <a:defRPr sz="6000"/>
            </a:lvl1pPr>
          </a:lstStyle>
          <a:p>
            <a:pPr>
              <a:defRPr/>
            </a:pPr>
            <a:r>
              <a:rPr lang="fr-FR"/>
              <a:t>Modifiez le style du titre</a:t>
            </a:r>
            <a:endParaRPr/>
          </a:p>
        </p:txBody>
      </p:sp>
      <p:sp>
        <p:nvSpPr>
          <p:cNvPr id="5" name="Sous-titr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Modifiez le style des sous-titres du masque</a:t>
            </a:r>
            <a:endParaRPr/>
          </a:p>
        </p:txBody>
      </p:sp>
      <p:sp>
        <p:nvSpPr>
          <p:cNvPr id="6" name="Espace réservé de la date 3"/>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7" name="Espace réservé du pied de page 4"/>
          <p:cNvSpPr>
            <a:spLocks noGrp="1"/>
          </p:cNvSpPr>
          <p:nvPr>
            <p:ph type="ftr" sz="quarter" idx="11"/>
          </p:nvPr>
        </p:nvSpPr>
        <p:spPr bwMode="auto"/>
        <p:txBody>
          <a:bodyPr/>
          <a:lstStyle/>
          <a:p>
            <a:pPr>
              <a:defRPr/>
            </a:pPr>
            <a:endParaRPr lang="ru-RU"/>
          </a:p>
        </p:txBody>
      </p:sp>
      <p:sp>
        <p:nvSpPr>
          <p:cNvPr id="8" name="Espace réservé du numéro de diapositive 5"/>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a:t>Modifiez le style du titre</a:t>
            </a:r>
            <a:endParaRPr/>
          </a:p>
        </p:txBody>
      </p:sp>
      <p:sp>
        <p:nvSpPr>
          <p:cNvPr id="5" name="Espace réservé du texte vertical 2"/>
          <p:cNvSpPr>
            <a:spLocks noGrp="1"/>
          </p:cNvSpPr>
          <p:nvPr>
            <p:ph type="body" orient="vert" idx="1"/>
          </p:nvPr>
        </p:nvSpPr>
        <p:spPr bwMode="auto"/>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e la date 3"/>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7" name="Espace réservé du pied de page 4"/>
          <p:cNvSpPr>
            <a:spLocks noGrp="1"/>
          </p:cNvSpPr>
          <p:nvPr>
            <p:ph type="ftr" sz="quarter" idx="11"/>
          </p:nvPr>
        </p:nvSpPr>
        <p:spPr bwMode="auto"/>
        <p:txBody>
          <a:bodyPr/>
          <a:lstStyle/>
          <a:p>
            <a:pPr>
              <a:defRPr/>
            </a:pPr>
            <a:endParaRPr lang="ru-RU"/>
          </a:p>
        </p:txBody>
      </p:sp>
      <p:sp>
        <p:nvSpPr>
          <p:cNvPr id="8" name="Espace réservé du numéro de diapositive 5"/>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4" name="Titre vertical 1"/>
          <p:cNvSpPr>
            <a:spLocks noGrp="1"/>
          </p:cNvSpPr>
          <p:nvPr>
            <p:ph type="title" orient="vert"/>
          </p:nvPr>
        </p:nvSpPr>
        <p:spPr bwMode="auto">
          <a:xfrm>
            <a:off x="8724900" y="365125"/>
            <a:ext cx="2628900" cy="5811838"/>
          </a:xfrm>
        </p:spPr>
        <p:txBody>
          <a:bodyPr vert="eaVert"/>
          <a:lstStyle/>
          <a:p>
            <a:pPr>
              <a:defRPr/>
            </a:pPr>
            <a:r>
              <a:rPr lang="fr-FR"/>
              <a:t>Modifiez le style du titre</a:t>
            </a:r>
            <a:endParaRPr/>
          </a:p>
        </p:txBody>
      </p:sp>
      <p:sp>
        <p:nvSpPr>
          <p:cNvPr id="5" name="Espace réservé du texte vertical 2"/>
          <p:cNvSpPr>
            <a:spLocks noGrp="1"/>
          </p:cNvSpPr>
          <p:nvPr>
            <p:ph type="body" orient="vert" idx="1"/>
          </p:nvPr>
        </p:nvSpPr>
        <p:spPr bwMode="auto">
          <a:xfrm>
            <a:off x="838200" y="365125"/>
            <a:ext cx="7734300" cy="5811838"/>
          </a:xfrm>
        </p:spPr>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e la date 3"/>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7" name="Espace réservé du pied de page 4"/>
          <p:cNvSpPr>
            <a:spLocks noGrp="1"/>
          </p:cNvSpPr>
          <p:nvPr>
            <p:ph type="ftr" sz="quarter" idx="11"/>
          </p:nvPr>
        </p:nvSpPr>
        <p:spPr bwMode="auto"/>
        <p:txBody>
          <a:bodyPr/>
          <a:lstStyle/>
          <a:p>
            <a:pPr>
              <a:defRPr/>
            </a:pPr>
            <a:endParaRPr lang="ru-RU"/>
          </a:p>
        </p:txBody>
      </p:sp>
      <p:sp>
        <p:nvSpPr>
          <p:cNvPr id="8" name="Espace réservé du numéro de diapositive 5"/>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 userDrawn="1">
  <p:cSld name="Title Slide">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523999" y="1122362"/>
            <a:ext cx="9144000" cy="2387599"/>
          </a:xfrm>
        </p:spPr>
        <p:txBody>
          <a:bodyPr anchor="b"/>
          <a:lstStyle>
            <a:lvl1pPr algn="ctr">
              <a:defRPr sz="4500"/>
            </a:lvl1pPr>
          </a:lstStyle>
          <a:p>
            <a:pPr>
              <a:defRPr/>
            </a:pPr>
            <a:r>
              <a:rPr lang="en-US"/>
              <a:t>Click to edit Master title style</a:t>
            </a:r>
            <a:endParaRPr/>
          </a:p>
        </p:txBody>
      </p:sp>
      <p:sp>
        <p:nvSpPr>
          <p:cNvPr id="5" name="Subtitle 2"/>
          <p:cNvSpPr>
            <a:spLocks noGrp="1"/>
          </p:cNvSpPr>
          <p:nvPr>
            <p:ph type="subTitle" idx="1"/>
          </p:nvPr>
        </p:nvSpPr>
        <p:spPr bwMode="auto">
          <a:xfrm>
            <a:off x="1523999" y="3602037"/>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endParaRPr/>
          </a:p>
        </p:txBody>
      </p:sp>
      <p:sp>
        <p:nvSpPr>
          <p:cNvPr id="6" name="Date Placeholder 3"/>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7" name="Footer Placeholder 4"/>
          <p:cNvSpPr>
            <a:spLocks noGrp="1"/>
          </p:cNvSpPr>
          <p:nvPr>
            <p:ph type="ftr" sz="quarter" idx="11"/>
          </p:nvPr>
        </p:nvSpPr>
        <p:spPr bwMode="auto"/>
        <p:txBody>
          <a:bodyPr/>
          <a:lstStyle/>
          <a:p>
            <a:pPr>
              <a:defRPr/>
            </a:pPr>
            <a:endParaRPr lang="ru-RU"/>
          </a:p>
        </p:txBody>
      </p:sp>
      <p:sp>
        <p:nvSpPr>
          <p:cNvPr id="8" name="Slide Number Placeholder 5"/>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7" name="Footer Placeholder 4"/>
          <p:cNvSpPr>
            <a:spLocks noGrp="1"/>
          </p:cNvSpPr>
          <p:nvPr>
            <p:ph type="ftr" sz="quarter" idx="11"/>
          </p:nvPr>
        </p:nvSpPr>
        <p:spPr bwMode="auto"/>
        <p:txBody>
          <a:bodyPr/>
          <a:lstStyle/>
          <a:p>
            <a:pPr>
              <a:defRPr/>
            </a:pPr>
            <a:endParaRPr lang="ru-RU"/>
          </a:p>
        </p:txBody>
      </p:sp>
      <p:sp>
        <p:nvSpPr>
          <p:cNvPr id="8" name="Slide Number Placeholder 5"/>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secHead" userDrawn="1">
  <p:cSld name="Section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1850" y="1709738"/>
            <a:ext cx="10515600" cy="2852737"/>
          </a:xfrm>
        </p:spPr>
        <p:txBody>
          <a:bodyPr anchor="b"/>
          <a:lstStyle>
            <a:lvl1pPr>
              <a:defRPr sz="4500"/>
            </a:lvl1pPr>
          </a:lstStyle>
          <a:p>
            <a:pPr>
              <a:defRPr/>
            </a:pPr>
            <a:r>
              <a:rPr lang="en-US"/>
              <a:t>Click to edit Master title style</a:t>
            </a:r>
            <a:endParaRPr/>
          </a:p>
        </p:txBody>
      </p:sp>
      <p:sp>
        <p:nvSpPr>
          <p:cNvPr id="5" name="Text Placeholder 2"/>
          <p:cNvSpPr>
            <a:spLocks noGrp="1"/>
          </p:cNvSpPr>
          <p:nvPr>
            <p:ph type="body" idx="1"/>
          </p:nvPr>
        </p:nvSpPr>
        <p:spPr bwMode="auto">
          <a:xfrm>
            <a:off x="831850" y="4589463"/>
            <a:ext cx="10515600" cy="150018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rPr lang="en-US"/>
              <a:t>Click to edit Master text styles</a:t>
            </a:r>
            <a:endParaRPr/>
          </a:p>
        </p:txBody>
      </p:sp>
      <p:sp>
        <p:nvSpPr>
          <p:cNvPr id="6" name="Date Placeholder 3"/>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7" name="Footer Placeholder 4"/>
          <p:cNvSpPr>
            <a:spLocks noGrp="1"/>
          </p:cNvSpPr>
          <p:nvPr>
            <p:ph type="ftr" sz="quarter" idx="11"/>
          </p:nvPr>
        </p:nvSpPr>
        <p:spPr bwMode="auto"/>
        <p:txBody>
          <a:bodyPr/>
          <a:lstStyle/>
          <a:p>
            <a:pPr>
              <a:defRPr/>
            </a:pPr>
            <a:endParaRPr lang="ru-RU"/>
          </a:p>
        </p:txBody>
      </p:sp>
      <p:sp>
        <p:nvSpPr>
          <p:cNvPr id="8" name="Slide Number Placeholder 5"/>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twoObj"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838198" y="1825625"/>
            <a:ext cx="5181599"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3"/>
          <p:cNvSpPr>
            <a:spLocks noGrp="1"/>
          </p:cNvSpPr>
          <p:nvPr>
            <p:ph sz="half" idx="2"/>
          </p:nvPr>
        </p:nvSpPr>
        <p:spPr bwMode="auto">
          <a:xfrm>
            <a:off x="6172200" y="1825625"/>
            <a:ext cx="5181599"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4"/>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8" name="Footer Placeholder 5"/>
          <p:cNvSpPr>
            <a:spLocks noGrp="1"/>
          </p:cNvSpPr>
          <p:nvPr>
            <p:ph type="ftr" sz="quarter" idx="11"/>
          </p:nvPr>
        </p:nvSpPr>
        <p:spPr bwMode="auto"/>
        <p:txBody>
          <a:bodyPr/>
          <a:lstStyle/>
          <a:p>
            <a:pPr>
              <a:defRPr/>
            </a:pPr>
            <a:endParaRPr lang="ru-RU"/>
          </a:p>
        </p:txBody>
      </p:sp>
      <p:sp>
        <p:nvSpPr>
          <p:cNvPr id="9" name="Slide Number Placeholder 6"/>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woTxTwoObj" userDrawn="1">
  <p:cSld name="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7" y="365125"/>
            <a:ext cx="10515600" cy="1325562"/>
          </a:xfrm>
        </p:spPr>
        <p:txBody>
          <a:bodyPr/>
          <a:lstStyle/>
          <a:p>
            <a:pPr>
              <a:defRPr/>
            </a:pPr>
            <a:r>
              <a:rPr lang="en-US"/>
              <a:t>Click to edit Master title style</a:t>
            </a:r>
            <a:endParaRPr/>
          </a:p>
        </p:txBody>
      </p:sp>
      <p:sp>
        <p:nvSpPr>
          <p:cNvPr id="5" name="Text Placeholder 2"/>
          <p:cNvSpPr>
            <a:spLocks noGrp="1"/>
          </p:cNvSpPr>
          <p:nvPr>
            <p:ph type="body" idx="1"/>
          </p:nvPr>
        </p:nvSpPr>
        <p:spPr bwMode="auto">
          <a:xfrm>
            <a:off x="839789" y="1681162"/>
            <a:ext cx="5157785" cy="82391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endParaRPr/>
          </a:p>
        </p:txBody>
      </p:sp>
      <p:sp>
        <p:nvSpPr>
          <p:cNvPr id="6" name="Content Placeholder 3"/>
          <p:cNvSpPr>
            <a:spLocks noGrp="1"/>
          </p:cNvSpPr>
          <p:nvPr>
            <p:ph sz="half" idx="2"/>
          </p:nvPr>
        </p:nvSpPr>
        <p:spPr bwMode="auto">
          <a:xfrm>
            <a:off x="839789" y="2505074"/>
            <a:ext cx="5157785" cy="3684587"/>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Text Placeholder 4"/>
          <p:cNvSpPr>
            <a:spLocks noGrp="1"/>
          </p:cNvSpPr>
          <p:nvPr>
            <p:ph type="body" sz="quarter" idx="3"/>
          </p:nvPr>
        </p:nvSpPr>
        <p:spPr bwMode="auto">
          <a:xfrm>
            <a:off x="6172200" y="1681162"/>
            <a:ext cx="5183187" cy="82391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endParaRPr/>
          </a:p>
        </p:txBody>
      </p:sp>
      <p:sp>
        <p:nvSpPr>
          <p:cNvPr id="8" name="Content Placeholder 5"/>
          <p:cNvSpPr>
            <a:spLocks noGrp="1"/>
          </p:cNvSpPr>
          <p:nvPr>
            <p:ph sz="quarter" idx="4"/>
          </p:nvPr>
        </p:nvSpPr>
        <p:spPr bwMode="auto">
          <a:xfrm>
            <a:off x="6172200" y="2505074"/>
            <a:ext cx="5183187" cy="3684587"/>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Date Placeholder 6"/>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10" name="Footer Placeholder 7"/>
          <p:cNvSpPr>
            <a:spLocks noGrp="1"/>
          </p:cNvSpPr>
          <p:nvPr>
            <p:ph type="ftr" sz="quarter" idx="11"/>
          </p:nvPr>
        </p:nvSpPr>
        <p:spPr bwMode="auto"/>
        <p:txBody>
          <a:bodyPr/>
          <a:lstStyle/>
          <a:p>
            <a:pPr>
              <a:defRPr/>
            </a:pPr>
            <a:endParaRPr lang="ru-RU"/>
          </a:p>
        </p:txBody>
      </p:sp>
      <p:sp>
        <p:nvSpPr>
          <p:cNvPr id="11" name="Slide Number Placeholder 8"/>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itleOnly" userDrawn="1">
  <p:cSld name="Title Only">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Date Placeholder 2"/>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6" name="Footer Placeholder 3"/>
          <p:cNvSpPr>
            <a:spLocks noGrp="1"/>
          </p:cNvSpPr>
          <p:nvPr>
            <p:ph type="ftr" sz="quarter" idx="11"/>
          </p:nvPr>
        </p:nvSpPr>
        <p:spPr bwMode="auto"/>
        <p:txBody>
          <a:bodyPr/>
          <a:lstStyle/>
          <a:p>
            <a:pPr>
              <a:defRPr/>
            </a:pPr>
            <a:endParaRPr lang="ru-RU"/>
          </a:p>
        </p:txBody>
      </p:sp>
      <p:sp>
        <p:nvSpPr>
          <p:cNvPr id="7" name="Slide Number Placeholder 4"/>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blank"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5" name="Footer Placeholder 2"/>
          <p:cNvSpPr>
            <a:spLocks noGrp="1"/>
          </p:cNvSpPr>
          <p:nvPr>
            <p:ph type="ftr" sz="quarter" idx="11"/>
          </p:nvPr>
        </p:nvSpPr>
        <p:spPr bwMode="auto"/>
        <p:txBody>
          <a:bodyPr/>
          <a:lstStyle/>
          <a:p>
            <a:pPr>
              <a:defRPr/>
            </a:pPr>
            <a:endParaRPr lang="ru-RU"/>
          </a:p>
        </p:txBody>
      </p:sp>
      <p:sp>
        <p:nvSpPr>
          <p:cNvPr id="6" name="Slide Number Placeholder 3"/>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objTx"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7" y="457200"/>
            <a:ext cx="3932237" cy="1600200"/>
          </a:xfrm>
        </p:spPr>
        <p:txBody>
          <a:bodyPr anchor="b"/>
          <a:lstStyle>
            <a:lvl1pPr>
              <a:defRPr sz="2400"/>
            </a:lvl1pPr>
          </a:lstStyle>
          <a:p>
            <a:pPr>
              <a:defRPr/>
            </a:pPr>
            <a:r>
              <a:rPr lang="en-US"/>
              <a:t>Click to edit Master title style</a:t>
            </a:r>
            <a:endParaRPr/>
          </a:p>
        </p:txBody>
      </p:sp>
      <p:sp>
        <p:nvSpPr>
          <p:cNvPr id="5" name="Content Placeholder 2"/>
          <p:cNvSpPr>
            <a:spLocks noGrp="1"/>
          </p:cNvSpPr>
          <p:nvPr>
            <p:ph idx="1"/>
          </p:nvPr>
        </p:nvSpPr>
        <p:spPr bwMode="auto">
          <a:xfrm>
            <a:off x="5183187"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Text Placeholder 3"/>
          <p:cNvSpPr>
            <a:spLocks noGrp="1"/>
          </p:cNvSpPr>
          <p:nvPr>
            <p:ph type="body" sz="half" idx="2"/>
          </p:nvPr>
        </p:nvSpPr>
        <p:spPr bwMode="auto">
          <a:xfrm>
            <a:off x="839787" y="2057399"/>
            <a:ext cx="3932237" cy="38115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Click to edit Master text styles</a:t>
            </a:r>
            <a:endParaRPr/>
          </a:p>
        </p:txBody>
      </p:sp>
      <p:sp>
        <p:nvSpPr>
          <p:cNvPr id="7" name="Date Placeholder 4"/>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8" name="Footer Placeholder 5"/>
          <p:cNvSpPr>
            <a:spLocks noGrp="1"/>
          </p:cNvSpPr>
          <p:nvPr>
            <p:ph type="ftr" sz="quarter" idx="11"/>
          </p:nvPr>
        </p:nvSpPr>
        <p:spPr bwMode="auto"/>
        <p:txBody>
          <a:bodyPr/>
          <a:lstStyle/>
          <a:p>
            <a:pPr>
              <a:defRPr/>
            </a:pPr>
            <a:endParaRPr lang="ru-RU"/>
          </a:p>
        </p:txBody>
      </p:sp>
      <p:sp>
        <p:nvSpPr>
          <p:cNvPr id="9" name="Slide Number Placeholder 6"/>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a:t>Modifiez le style du titre</a:t>
            </a:r>
            <a:endParaRPr/>
          </a:p>
        </p:txBody>
      </p:sp>
      <p:sp>
        <p:nvSpPr>
          <p:cNvPr id="5"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e la date 3"/>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7" name="Espace réservé du pied de page 4"/>
          <p:cNvSpPr>
            <a:spLocks noGrp="1"/>
          </p:cNvSpPr>
          <p:nvPr>
            <p:ph type="ftr" sz="quarter" idx="11"/>
          </p:nvPr>
        </p:nvSpPr>
        <p:spPr bwMode="auto"/>
        <p:txBody>
          <a:bodyPr/>
          <a:lstStyle/>
          <a:p>
            <a:pPr>
              <a:defRPr/>
            </a:pPr>
            <a:endParaRPr lang="ru-RU"/>
          </a:p>
        </p:txBody>
      </p:sp>
      <p:sp>
        <p:nvSpPr>
          <p:cNvPr id="8" name="Espace réservé du numéro de diapositive 5"/>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picTx" userDrawn="1">
  <p:cSld name="Picture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7" y="457200"/>
            <a:ext cx="3932237" cy="1600200"/>
          </a:xfrm>
        </p:spPr>
        <p:txBody>
          <a:bodyPr anchor="b"/>
          <a:lstStyle>
            <a:lvl1pPr>
              <a:defRPr sz="2400"/>
            </a:lvl1pPr>
          </a:lstStyle>
          <a:p>
            <a:pPr>
              <a:defRPr/>
            </a:pPr>
            <a:r>
              <a:rPr lang="en-US"/>
              <a:t>Click to edit Master title style</a:t>
            </a:r>
            <a:endParaRPr/>
          </a:p>
        </p:txBody>
      </p:sp>
      <p:sp>
        <p:nvSpPr>
          <p:cNvPr id="5" name="Picture Placeholder 2"/>
          <p:cNvSpPr>
            <a:spLocks noGrp="1" noChangeAspect="1"/>
          </p:cNvSpPr>
          <p:nvPr>
            <p:ph type="pic" idx="1"/>
          </p:nvPr>
        </p:nvSpPr>
        <p:spPr bwMode="auto">
          <a:xfrm>
            <a:off x="5183187" y="987425"/>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r>
              <a:rPr lang="en-US"/>
              <a:t>Click icon to add picture</a:t>
            </a:r>
            <a:endParaRPr/>
          </a:p>
        </p:txBody>
      </p:sp>
      <p:sp>
        <p:nvSpPr>
          <p:cNvPr id="6" name="Text Placeholder 3"/>
          <p:cNvSpPr>
            <a:spLocks noGrp="1"/>
          </p:cNvSpPr>
          <p:nvPr>
            <p:ph type="body" sz="half" idx="2"/>
          </p:nvPr>
        </p:nvSpPr>
        <p:spPr bwMode="auto">
          <a:xfrm>
            <a:off x="839787" y="2057399"/>
            <a:ext cx="3932237" cy="38115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Click to edit Master text styles</a:t>
            </a:r>
            <a:endParaRPr/>
          </a:p>
        </p:txBody>
      </p:sp>
      <p:sp>
        <p:nvSpPr>
          <p:cNvPr id="7" name="Date Placeholder 4"/>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8" name="Footer Placeholder 5"/>
          <p:cNvSpPr>
            <a:spLocks noGrp="1"/>
          </p:cNvSpPr>
          <p:nvPr>
            <p:ph type="ftr" sz="quarter" idx="11"/>
          </p:nvPr>
        </p:nvSpPr>
        <p:spPr bwMode="auto"/>
        <p:txBody>
          <a:bodyPr/>
          <a:lstStyle/>
          <a:p>
            <a:pPr>
              <a:defRPr/>
            </a:pPr>
            <a:endParaRPr lang="ru-RU"/>
          </a:p>
        </p:txBody>
      </p:sp>
      <p:sp>
        <p:nvSpPr>
          <p:cNvPr id="9" name="Slide Number Placeholder 6"/>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vertTx"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7" name="Footer Placeholder 4"/>
          <p:cNvSpPr>
            <a:spLocks noGrp="1"/>
          </p:cNvSpPr>
          <p:nvPr>
            <p:ph type="ftr" sz="quarter" idx="11"/>
          </p:nvPr>
        </p:nvSpPr>
        <p:spPr bwMode="auto"/>
        <p:txBody>
          <a:bodyPr/>
          <a:lstStyle/>
          <a:p>
            <a:pPr>
              <a:defRPr/>
            </a:pPr>
            <a:endParaRPr lang="ru-RU"/>
          </a:p>
        </p:txBody>
      </p:sp>
      <p:sp>
        <p:nvSpPr>
          <p:cNvPr id="8" name="Slide Number Placeholder 5"/>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vertTitleAndTx"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p:nvPr>
        </p:nvSpPr>
        <p:spPr bwMode="auto">
          <a:xfrm>
            <a:off x="8724899" y="365125"/>
            <a:ext cx="2628900" cy="5811838"/>
          </a:xfrm>
        </p:spPr>
        <p:txBody>
          <a:bodyPr vert="eaVert"/>
          <a:lstStyle/>
          <a:p>
            <a:pPr>
              <a:defRPr/>
            </a:pPr>
            <a:r>
              <a:rPr lang="en-US"/>
              <a:t>Click to edit Master title style</a:t>
            </a:r>
            <a:endParaRPr/>
          </a:p>
        </p:txBody>
      </p:sp>
      <p:sp>
        <p:nvSpPr>
          <p:cNvPr id="5" name="Vertical Text Placeholder 2"/>
          <p:cNvSpPr>
            <a:spLocks noGrp="1"/>
          </p:cNvSpPr>
          <p:nvPr>
            <p:ph type="body" orient="vert" idx="1"/>
          </p:nvPr>
        </p:nvSpPr>
        <p:spPr bwMode="auto">
          <a:xfrm>
            <a:off x="838198" y="365125"/>
            <a:ext cx="7734299" cy="5811838"/>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7" name="Footer Placeholder 4"/>
          <p:cNvSpPr>
            <a:spLocks noGrp="1"/>
          </p:cNvSpPr>
          <p:nvPr>
            <p:ph type="ftr" sz="quarter" idx="11"/>
          </p:nvPr>
        </p:nvSpPr>
        <p:spPr bwMode="auto"/>
        <p:txBody>
          <a:bodyPr/>
          <a:lstStyle/>
          <a:p>
            <a:pPr>
              <a:defRPr/>
            </a:pPr>
            <a:endParaRPr lang="ru-RU"/>
          </a:p>
        </p:txBody>
      </p:sp>
      <p:sp>
        <p:nvSpPr>
          <p:cNvPr id="8" name="Slide Number Placeholder 5"/>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831850" y="1709738"/>
            <a:ext cx="10515600" cy="2852737"/>
          </a:xfrm>
        </p:spPr>
        <p:txBody>
          <a:bodyPr anchor="b"/>
          <a:lstStyle>
            <a:lvl1pPr>
              <a:defRPr sz="6000"/>
            </a:lvl1pPr>
          </a:lstStyle>
          <a:p>
            <a:pPr>
              <a:defRPr/>
            </a:pPr>
            <a:r>
              <a:rPr lang="fr-FR"/>
              <a:t>Modifiez le style du titre</a:t>
            </a:r>
            <a:endParaRPr/>
          </a:p>
        </p:txBody>
      </p:sp>
      <p:sp>
        <p:nvSpPr>
          <p:cNvPr id="5" name="Espace réservé du text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6" name="Espace réservé de la date 3"/>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7" name="Espace réservé du pied de page 4"/>
          <p:cNvSpPr>
            <a:spLocks noGrp="1"/>
          </p:cNvSpPr>
          <p:nvPr>
            <p:ph type="ftr" sz="quarter" idx="11"/>
          </p:nvPr>
        </p:nvSpPr>
        <p:spPr bwMode="auto"/>
        <p:txBody>
          <a:bodyPr/>
          <a:lstStyle/>
          <a:p>
            <a:pPr>
              <a:defRPr/>
            </a:pPr>
            <a:endParaRPr lang="ru-RU"/>
          </a:p>
        </p:txBody>
      </p:sp>
      <p:sp>
        <p:nvSpPr>
          <p:cNvPr id="8" name="Espace réservé du numéro de diapositive 5"/>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a:t>Modifiez le style du titre</a:t>
            </a:r>
            <a:endParaRPr/>
          </a:p>
        </p:txBody>
      </p:sp>
      <p:sp>
        <p:nvSpPr>
          <p:cNvPr id="5" name="Espace réservé du contenu 2"/>
          <p:cNvSpPr>
            <a:spLocks noGrp="1"/>
          </p:cNvSpPr>
          <p:nvPr>
            <p:ph sz="half" idx="1"/>
          </p:nvPr>
        </p:nvSpPr>
        <p:spPr bwMode="auto">
          <a:xfrm>
            <a:off x="838200" y="1825625"/>
            <a:ext cx="51816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contenu 3"/>
          <p:cNvSpPr>
            <a:spLocks noGrp="1"/>
          </p:cNvSpPr>
          <p:nvPr>
            <p:ph sz="half" idx="2"/>
          </p:nvPr>
        </p:nvSpPr>
        <p:spPr bwMode="auto">
          <a:xfrm>
            <a:off x="6172200" y="1825625"/>
            <a:ext cx="51816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4"/>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8" name="Espace réservé du pied de page 5"/>
          <p:cNvSpPr>
            <a:spLocks noGrp="1"/>
          </p:cNvSpPr>
          <p:nvPr>
            <p:ph type="ftr" sz="quarter" idx="11"/>
          </p:nvPr>
        </p:nvSpPr>
        <p:spPr bwMode="auto"/>
        <p:txBody>
          <a:bodyPr/>
          <a:lstStyle/>
          <a:p>
            <a:pPr>
              <a:defRPr/>
            </a:pPr>
            <a:endParaRPr lang="ru-RU"/>
          </a:p>
        </p:txBody>
      </p:sp>
      <p:sp>
        <p:nvSpPr>
          <p:cNvPr id="9" name="Espace réservé du numéro de diapositive 6"/>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839788" y="365125"/>
            <a:ext cx="10515600" cy="1325563"/>
          </a:xfrm>
        </p:spPr>
        <p:txBody>
          <a:bodyPr/>
          <a:lstStyle/>
          <a:p>
            <a:pPr>
              <a:defRPr/>
            </a:pPr>
            <a:r>
              <a:rPr lang="fr-FR"/>
              <a:t>Modifiez le style du titre</a:t>
            </a:r>
            <a:endParaRPr/>
          </a:p>
        </p:txBody>
      </p:sp>
      <p:sp>
        <p:nvSpPr>
          <p:cNvPr id="5" name="Espace réservé du text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6" name="Espace réservé du contenu 3"/>
          <p:cNvSpPr>
            <a:spLocks noGrp="1"/>
          </p:cNvSpPr>
          <p:nvPr>
            <p:ph sz="half" idx="2"/>
          </p:nvPr>
        </p:nvSpPr>
        <p:spPr bwMode="auto">
          <a:xfrm>
            <a:off x="839788" y="2505074"/>
            <a:ext cx="5157787"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u text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8" name="Espace réservé du contenu 5"/>
          <p:cNvSpPr>
            <a:spLocks noGrp="1"/>
          </p:cNvSpPr>
          <p:nvPr>
            <p:ph sz="quarter" idx="4"/>
          </p:nvPr>
        </p:nvSpPr>
        <p:spPr bwMode="auto">
          <a:xfrm>
            <a:off x="6172200" y="2505074"/>
            <a:ext cx="5183188"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9" name="Espace réservé de la date 6"/>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10" name="Espace réservé du pied de page 7"/>
          <p:cNvSpPr>
            <a:spLocks noGrp="1"/>
          </p:cNvSpPr>
          <p:nvPr>
            <p:ph type="ftr" sz="quarter" idx="11"/>
          </p:nvPr>
        </p:nvSpPr>
        <p:spPr bwMode="auto"/>
        <p:txBody>
          <a:bodyPr/>
          <a:lstStyle/>
          <a:p>
            <a:pPr>
              <a:defRPr/>
            </a:pPr>
            <a:endParaRPr lang="ru-RU"/>
          </a:p>
        </p:txBody>
      </p:sp>
      <p:sp>
        <p:nvSpPr>
          <p:cNvPr id="11" name="Espace réservé du numéro de diapositive 8"/>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a:t>Modifiez le style du titre</a:t>
            </a:r>
            <a:endParaRPr/>
          </a:p>
        </p:txBody>
      </p:sp>
      <p:sp>
        <p:nvSpPr>
          <p:cNvPr id="5" name="Espace réservé de la date 2"/>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6" name="Espace réservé du pied de page 3"/>
          <p:cNvSpPr>
            <a:spLocks noGrp="1"/>
          </p:cNvSpPr>
          <p:nvPr>
            <p:ph type="ftr" sz="quarter" idx="11"/>
          </p:nvPr>
        </p:nvSpPr>
        <p:spPr bwMode="auto"/>
        <p:txBody>
          <a:bodyPr/>
          <a:lstStyle/>
          <a:p>
            <a:pPr>
              <a:defRPr/>
            </a:pPr>
            <a:endParaRPr lang="ru-RU"/>
          </a:p>
        </p:txBody>
      </p:sp>
      <p:sp>
        <p:nvSpPr>
          <p:cNvPr id="7" name="Espace réservé du numéro de diapositive 4"/>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5" name="Espace réservé du pied de page 2"/>
          <p:cNvSpPr>
            <a:spLocks noGrp="1"/>
          </p:cNvSpPr>
          <p:nvPr>
            <p:ph type="ftr" sz="quarter" idx="11"/>
          </p:nvPr>
        </p:nvSpPr>
        <p:spPr bwMode="auto"/>
        <p:txBody>
          <a:bodyPr/>
          <a:lstStyle/>
          <a:p>
            <a:pPr>
              <a:defRPr/>
            </a:pPr>
            <a:endParaRPr lang="ru-RU"/>
          </a:p>
        </p:txBody>
      </p:sp>
      <p:sp>
        <p:nvSpPr>
          <p:cNvPr id="6" name="Espace réservé du numéro de diapositive 3"/>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5" name="Espace réservé du contenu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7" name="Espace réservé de la date 4"/>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8" name="Espace réservé du pied de page 5"/>
          <p:cNvSpPr>
            <a:spLocks noGrp="1"/>
          </p:cNvSpPr>
          <p:nvPr>
            <p:ph type="ftr" sz="quarter" idx="11"/>
          </p:nvPr>
        </p:nvSpPr>
        <p:spPr bwMode="auto"/>
        <p:txBody>
          <a:bodyPr/>
          <a:lstStyle/>
          <a:p>
            <a:pPr>
              <a:defRPr/>
            </a:pPr>
            <a:endParaRPr lang="ru-RU"/>
          </a:p>
        </p:txBody>
      </p:sp>
      <p:sp>
        <p:nvSpPr>
          <p:cNvPr id="9" name="Espace réservé du numéro de diapositive 6"/>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5" name="Espace réservé pour une imag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fr-FR"/>
          </a:p>
        </p:txBody>
      </p:sp>
      <p:sp>
        <p:nvSpPr>
          <p:cNvPr id="6"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7" name="Espace réservé de la date 4"/>
          <p:cNvSpPr>
            <a:spLocks noGrp="1"/>
          </p:cNvSpPr>
          <p:nvPr>
            <p:ph type="dt" sz="half" idx="10"/>
          </p:nvPr>
        </p:nvSpPr>
        <p:spPr bwMode="auto"/>
        <p:txBody>
          <a:bodyPr/>
          <a:lstStyle/>
          <a:p>
            <a:pPr>
              <a:defRPr/>
            </a:pPr>
            <a:fld id="{BCC18F51-09EC-435C-A3BA-64A766E099C0}" type="datetimeFigureOut">
              <a:rPr lang="ru-RU"/>
              <a:t>13.02.2023</a:t>
            </a:fld>
            <a:endParaRPr lang="ru-RU"/>
          </a:p>
        </p:txBody>
      </p:sp>
      <p:sp>
        <p:nvSpPr>
          <p:cNvPr id="8" name="Espace réservé du pied de page 5"/>
          <p:cNvSpPr>
            <a:spLocks noGrp="1"/>
          </p:cNvSpPr>
          <p:nvPr>
            <p:ph type="ftr" sz="quarter" idx="11"/>
          </p:nvPr>
        </p:nvSpPr>
        <p:spPr bwMode="auto"/>
        <p:txBody>
          <a:bodyPr/>
          <a:lstStyle/>
          <a:p>
            <a:pPr>
              <a:defRPr/>
            </a:pPr>
            <a:endParaRPr lang="ru-RU"/>
          </a:p>
        </p:txBody>
      </p:sp>
      <p:sp>
        <p:nvSpPr>
          <p:cNvPr id="9" name="Espace réservé du numéro de diapositive 6"/>
          <p:cNvSpPr>
            <a:spLocks noGrp="1"/>
          </p:cNvSpPr>
          <p:nvPr>
            <p:ph type="sldNum" sz="quarter" idx="12"/>
          </p:nvPr>
        </p:nvSpPr>
        <p:spPr bwMode="auto"/>
        <p:txBody>
          <a:bodyPr/>
          <a:lstStyle/>
          <a:p>
            <a:pPr>
              <a:defRPr/>
            </a:pPr>
            <a:fld id="{08395586-F03A-48D1-94DF-16B239DF4FB5}" type="slidenum">
              <a:rPr lang="ru-RU"/>
              <a:t>‹N°›</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5"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CC18F51-09EC-435C-A3BA-64A766E099C0}" type="datetimeFigureOut">
              <a:rPr lang="ru-RU"/>
              <a:t>13.02.2023</a:t>
            </a:fld>
            <a:endParaRPr lang="ru-RU"/>
          </a:p>
        </p:txBody>
      </p:sp>
      <p:sp>
        <p:nvSpPr>
          <p:cNvPr id="7"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8"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8395586-F03A-48D1-94DF-16B239DF4FB5}" type="slidenum">
              <a:rPr lang="ru-RU"/>
              <a:t>‹N°›</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mailto:Olivier.Ponson@ac-grenoble.fr" TargetMode="Externa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mailto:Lucie.Labede@ac-grenoble.f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0" y="0"/>
            <a:ext cx="12207916" cy="68613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rcRect l="2189" t="57048" r="3105" b="23039"/>
          <a:stretch/>
        </p:blipFill>
        <p:spPr bwMode="auto">
          <a:xfrm>
            <a:off x="449037" y="2397125"/>
            <a:ext cx="11293926" cy="2063750"/>
          </a:xfrm>
          <a:prstGeom prst="rect">
            <a:avLst/>
          </a:prstGeom>
        </p:spPr>
      </p:pic>
      <p:sp>
        <p:nvSpPr>
          <p:cNvPr id="5" name="Rectangle 4"/>
          <p:cNvSpPr/>
          <p:nvPr/>
        </p:nvSpPr>
        <p:spPr bwMode="auto">
          <a:xfrm>
            <a:off x="760146" y="512262"/>
            <a:ext cx="10815031" cy="64007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a:solidFill>
                  <a:srgbClr val="000000"/>
                </a:solidFill>
                <a:latin typeface="Open Sans Extrabold"/>
                <a:ea typeface="Open Sans Extrabold"/>
                <a:cs typeface="Open Sans Extrabold"/>
              </a:rPr>
              <a:t>Différencier : </a:t>
            </a:r>
            <a:r>
              <a:rPr sz="2400" b="1" i="0" u="none">
                <a:solidFill>
                  <a:srgbClr val="2CBF9A"/>
                </a:solidFill>
                <a:latin typeface="Open Sans Extrabold"/>
                <a:ea typeface="Open Sans Extrabold"/>
                <a:cs typeface="Open Sans Extrabold"/>
              </a:rPr>
              <a:t>pour qui ?</a:t>
            </a:r>
            <a:endParaRPr sz="2400">
              <a:latin typeface="Open Sans Extrabold"/>
              <a:ea typeface="Open Sans Extrabold"/>
              <a:cs typeface="Open Sans Extra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661484" y="512262"/>
            <a:ext cx="10815031" cy="64007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a:solidFill>
                  <a:srgbClr val="000000"/>
                </a:solidFill>
                <a:latin typeface="Open Sans Extrabold"/>
                <a:ea typeface="Open Sans Extrabold"/>
                <a:cs typeface="Open Sans Extrabold"/>
              </a:rPr>
              <a:t>Ce que </a:t>
            </a:r>
            <a:r>
              <a:rPr sz="2400" b="1" i="0" u="none">
                <a:solidFill>
                  <a:srgbClr val="FF0000"/>
                </a:solidFill>
                <a:latin typeface="Open Sans Extrabold"/>
                <a:ea typeface="Open Sans Extrabold"/>
                <a:cs typeface="Open Sans Extrabold"/>
              </a:rPr>
              <a:t>n'est pas</a:t>
            </a:r>
            <a:r>
              <a:rPr sz="2400" b="1" i="0" u="none">
                <a:solidFill>
                  <a:srgbClr val="000000"/>
                </a:solidFill>
                <a:latin typeface="Open Sans Extrabold"/>
                <a:ea typeface="Open Sans Extrabold"/>
                <a:cs typeface="Open Sans Extrabold"/>
              </a:rPr>
              <a:t> la différenciation pédagogique :  </a:t>
            </a:r>
            <a:endParaRPr sz="2400">
              <a:latin typeface="Open Sans Extrabold"/>
              <a:ea typeface="Open Sans Extrabold"/>
              <a:cs typeface="Open Sans Extrabold"/>
            </a:endParaRPr>
          </a:p>
        </p:txBody>
      </p:sp>
      <p:sp>
        <p:nvSpPr>
          <p:cNvPr id="5" name=" 4"/>
          <p:cNvSpPr/>
          <p:nvPr/>
        </p:nvSpPr>
        <p:spPr bwMode="auto">
          <a:xfrm>
            <a:off x="556785" y="1265734"/>
            <a:ext cx="4351764" cy="76203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ctr">
              <a:defRPr/>
            </a:pPr>
            <a:r>
              <a:rPr sz="1800" b="1" i="0" u="none">
                <a:solidFill>
                  <a:srgbClr val="37C49E"/>
                </a:solidFill>
                <a:latin typeface="Ubuntu"/>
                <a:ea typeface="Ubuntu"/>
                <a:cs typeface="Ubuntu"/>
              </a:rPr>
              <a:t>28 cours différents pour 28 élèves</a:t>
            </a:r>
            <a:endParaRPr/>
          </a:p>
          <a:p>
            <a:pPr algn="ctr">
              <a:defRPr/>
            </a:pPr>
            <a:r>
              <a:rPr sz="1800" b="1" i="0" u="none">
                <a:solidFill>
                  <a:srgbClr val="FF0000"/>
                </a:solidFill>
                <a:latin typeface="Ubuntu"/>
                <a:ea typeface="Ubuntu"/>
                <a:cs typeface="Ubuntu"/>
              </a:rPr>
              <a:t>INDIVIDUALISER </a:t>
            </a:r>
            <a:endParaRPr sz="1800" b="1" i="0" u="none">
              <a:solidFill>
                <a:srgbClr val="37C49E"/>
              </a:solidFill>
              <a:latin typeface="Ubuntu"/>
              <a:ea typeface="Ubuntu"/>
              <a:cs typeface="Ubuntu"/>
            </a:endParaRPr>
          </a:p>
          <a:p>
            <a:pPr algn="ctr">
              <a:defRPr/>
            </a:pPr>
            <a:endParaRPr sz="1800" b="1" i="0" u="none">
              <a:solidFill>
                <a:srgbClr val="37C49E"/>
              </a:solidFill>
              <a:latin typeface="Ubuntu"/>
              <a:ea typeface="Ubuntu"/>
              <a:cs typeface="Ubuntu"/>
            </a:endParaRPr>
          </a:p>
        </p:txBody>
      </p:sp>
      <p:sp>
        <p:nvSpPr>
          <p:cNvPr id="6" name=" 5"/>
          <p:cNvSpPr/>
          <p:nvPr/>
        </p:nvSpPr>
        <p:spPr bwMode="auto">
          <a:xfrm>
            <a:off x="7938660" y="1265734"/>
            <a:ext cx="3946071" cy="76203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ctr">
              <a:defRPr/>
            </a:pPr>
            <a:r>
              <a:rPr sz="1800" b="1" i="0" u="none">
                <a:solidFill>
                  <a:srgbClr val="37C49E"/>
                </a:solidFill>
                <a:latin typeface="Ubuntu"/>
                <a:ea typeface="Ubuntu"/>
                <a:cs typeface="Ubuntu"/>
              </a:rPr>
              <a:t>Adapter</a:t>
            </a:r>
            <a:endParaRPr/>
          </a:p>
        </p:txBody>
      </p:sp>
      <p:pic>
        <p:nvPicPr>
          <p:cNvPr id="7" name="Image 6"/>
          <p:cNvPicPr>
            <a:picLocks noChangeAspect="1"/>
          </p:cNvPicPr>
          <p:nvPr/>
        </p:nvPicPr>
        <p:blipFill>
          <a:blip r:embed="rId3"/>
          <a:stretch/>
        </p:blipFill>
        <p:spPr bwMode="auto">
          <a:xfrm>
            <a:off x="555624" y="2154862"/>
            <a:ext cx="4352924" cy="3619499"/>
          </a:xfrm>
          <a:prstGeom prst="rect">
            <a:avLst/>
          </a:prstGeom>
        </p:spPr>
      </p:pic>
      <p:pic>
        <p:nvPicPr>
          <p:cNvPr id="8" name="Image 7"/>
          <p:cNvPicPr>
            <a:picLocks noChangeAspect="1"/>
          </p:cNvPicPr>
          <p:nvPr/>
        </p:nvPicPr>
        <p:blipFill>
          <a:blip r:embed="rId4"/>
          <a:stretch/>
        </p:blipFill>
        <p:spPr bwMode="auto">
          <a:xfrm>
            <a:off x="5418817" y="2902857"/>
            <a:ext cx="2351382" cy="1942646"/>
          </a:xfrm>
          <a:prstGeom prst="rect">
            <a:avLst/>
          </a:prstGeom>
        </p:spPr>
      </p:pic>
      <p:pic>
        <p:nvPicPr>
          <p:cNvPr id="9" name="Image 8"/>
          <p:cNvPicPr>
            <a:picLocks noChangeAspect="1"/>
          </p:cNvPicPr>
          <p:nvPr/>
        </p:nvPicPr>
        <p:blipFill>
          <a:blip r:embed="rId5"/>
          <a:stretch/>
        </p:blipFill>
        <p:spPr bwMode="auto">
          <a:xfrm>
            <a:off x="7960178" y="1773844"/>
            <a:ext cx="3981449" cy="4381499"/>
          </a:xfrm>
          <a:prstGeom prst="rect">
            <a:avLst/>
          </a:prstGeom>
        </p:spPr>
      </p:pic>
      <p:sp>
        <p:nvSpPr>
          <p:cNvPr id="10" name=" 9"/>
          <p:cNvSpPr/>
          <p:nvPr/>
        </p:nvSpPr>
        <p:spPr bwMode="auto">
          <a:xfrm>
            <a:off x="5471918" y="4916982"/>
            <a:ext cx="2245178" cy="762034"/>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ctr">
              <a:defRPr/>
            </a:pPr>
            <a:r>
              <a:rPr sz="1800" b="1" i="0" u="none">
                <a:solidFill>
                  <a:srgbClr val="FF0000"/>
                </a:solidFill>
                <a:latin typeface="Ubuntu"/>
                <a:ea typeface="Ubuntu"/>
                <a:cs typeface="Ubuntu"/>
              </a:rPr>
              <a:t>UTOPIQUE </a:t>
            </a:r>
            <a:endParaRPr/>
          </a:p>
          <a:p>
            <a:pPr algn="ctr">
              <a:defRPr/>
            </a:pPr>
            <a:r>
              <a:rPr sz="1800" b="1" i="0" u="none">
                <a:solidFill>
                  <a:srgbClr val="FF0000"/>
                </a:solidFill>
                <a:latin typeface="Ubuntu"/>
                <a:ea typeface="Ubuntu"/>
                <a:cs typeface="Ubuntu"/>
              </a:rPr>
              <a:t>INFAISABLE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tretch/>
        </p:blipFill>
        <p:spPr bwMode="auto">
          <a:xfrm>
            <a:off x="515811" y="1226000"/>
            <a:ext cx="7092270" cy="4901294"/>
          </a:xfrm>
          <a:prstGeom prst="rect">
            <a:avLst/>
          </a:prstGeom>
        </p:spPr>
      </p:pic>
      <p:sp>
        <p:nvSpPr>
          <p:cNvPr id="5" name="Rectangle 4"/>
          <p:cNvSpPr/>
          <p:nvPr/>
        </p:nvSpPr>
        <p:spPr bwMode="auto">
          <a:xfrm>
            <a:off x="661484" y="512262"/>
            <a:ext cx="10815031" cy="64007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a:solidFill>
                  <a:srgbClr val="000000"/>
                </a:solidFill>
                <a:latin typeface="Open Sans Extrabold"/>
                <a:ea typeface="Open Sans Extrabold"/>
                <a:cs typeface="Open Sans Extrabold"/>
              </a:rPr>
              <a:t>Ce </a:t>
            </a:r>
            <a:r>
              <a:rPr sz="2400" b="1" i="0" u="none">
                <a:solidFill>
                  <a:srgbClr val="37C49E"/>
                </a:solidFill>
                <a:latin typeface="Open Sans Extrabold"/>
                <a:ea typeface="Open Sans Extrabold"/>
                <a:cs typeface="Open Sans Extrabold"/>
              </a:rPr>
              <a:t>qu'est </a:t>
            </a:r>
            <a:r>
              <a:rPr sz="2400" b="1" i="0" u="none">
                <a:solidFill>
                  <a:srgbClr val="000000"/>
                </a:solidFill>
                <a:latin typeface="Open Sans Extrabold"/>
                <a:ea typeface="Open Sans Extrabold"/>
                <a:cs typeface="Open Sans Extrabold"/>
              </a:rPr>
              <a:t>la différenciation pédagogique :  </a:t>
            </a:r>
            <a:endParaRPr sz="2400">
              <a:latin typeface="Open Sans Extrabold"/>
              <a:ea typeface="Open Sans Extrabold"/>
              <a:cs typeface="Open Sans Extrabold"/>
            </a:endParaRPr>
          </a:p>
        </p:txBody>
      </p:sp>
      <p:sp>
        <p:nvSpPr>
          <p:cNvPr id="6" name=" 5"/>
          <p:cNvSpPr/>
          <p:nvPr/>
        </p:nvSpPr>
        <p:spPr bwMode="auto">
          <a:xfrm>
            <a:off x="7745892" y="1383573"/>
            <a:ext cx="3991428" cy="118875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ctr">
              <a:defRPr/>
            </a:pPr>
            <a:r>
              <a:rPr sz="1400" b="1" i="0" u="none">
                <a:solidFill>
                  <a:srgbClr val="2CBF9A"/>
                </a:solidFill>
                <a:latin typeface="Ubuntu"/>
                <a:ea typeface="Ubuntu"/>
                <a:cs typeface="Ubuntu"/>
              </a:rPr>
              <a:t>La différenciation successive</a:t>
            </a:r>
            <a:endParaRPr/>
          </a:p>
          <a:p>
            <a:pPr algn="ctr">
              <a:defRPr/>
            </a:pPr>
            <a:endParaRPr sz="1400" b="1" i="0" u="none">
              <a:solidFill>
                <a:srgbClr val="FF0084"/>
              </a:solidFill>
              <a:latin typeface="Ubuntu"/>
              <a:ea typeface="Ubuntu"/>
              <a:cs typeface="Ubuntu"/>
            </a:endParaRPr>
          </a:p>
          <a:p>
            <a:pPr algn="ctr">
              <a:defRPr/>
            </a:pPr>
            <a:r>
              <a:rPr sz="1400" b="0" i="0" u="none">
                <a:solidFill>
                  <a:srgbClr val="000000"/>
                </a:solidFill>
                <a:latin typeface="Ubuntu"/>
                <a:ea typeface="Ubuntu"/>
                <a:cs typeface="Ubuntu"/>
              </a:rPr>
              <a:t>= alterner différents outils et différents situations au cours d’une séance / séquence.</a:t>
            </a:r>
            <a:br>
              <a:rPr sz="1400" b="0" i="0" u="none">
                <a:solidFill>
                  <a:srgbClr val="000000"/>
                </a:solidFill>
                <a:latin typeface="Ubuntu"/>
                <a:ea typeface="Ubuntu"/>
                <a:cs typeface="Ubuntu"/>
              </a:rPr>
            </a:br>
            <a:endParaRPr sz="1400" b="0" i="0" u="none">
              <a:solidFill>
                <a:srgbClr val="000000"/>
              </a:solidFill>
              <a:latin typeface="Ubuntu"/>
              <a:ea typeface="Ubuntu"/>
              <a:cs typeface="Ubuntu"/>
            </a:endParaRPr>
          </a:p>
        </p:txBody>
      </p:sp>
      <p:sp>
        <p:nvSpPr>
          <p:cNvPr id="7" name=" 6"/>
          <p:cNvSpPr/>
          <p:nvPr/>
        </p:nvSpPr>
        <p:spPr bwMode="auto">
          <a:xfrm>
            <a:off x="7881964" y="4524556"/>
            <a:ext cx="3928276" cy="118875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ctr">
              <a:defRPr/>
            </a:pPr>
            <a:r>
              <a:rPr sz="1400" b="1" i="0" u="none">
                <a:solidFill>
                  <a:srgbClr val="2CBF9A"/>
                </a:solidFill>
                <a:latin typeface="Ubuntu"/>
                <a:ea typeface="Ubuntu"/>
                <a:cs typeface="Ubuntu"/>
              </a:rPr>
              <a:t>La différenciation simultanée</a:t>
            </a:r>
            <a:endParaRPr/>
          </a:p>
          <a:p>
            <a:pPr algn="ctr">
              <a:defRPr/>
            </a:pPr>
            <a:endParaRPr sz="1400" b="1" i="0" u="none">
              <a:solidFill>
                <a:srgbClr val="2CBF9A"/>
              </a:solidFill>
              <a:latin typeface="Ubuntu"/>
              <a:ea typeface="Ubuntu"/>
              <a:cs typeface="Ubuntu"/>
            </a:endParaRPr>
          </a:p>
          <a:p>
            <a:pPr algn="ctr">
              <a:defRPr/>
            </a:pPr>
            <a:r>
              <a:rPr sz="1400" b="0" i="0" u="none">
                <a:solidFill>
                  <a:srgbClr val="000000"/>
                </a:solidFill>
                <a:latin typeface="Ubuntu"/>
                <a:ea typeface="Ubuntu"/>
                <a:cs typeface="Ubuntu"/>
              </a:rPr>
              <a:t>= faire travailler en même temps des élèves qui s’adonnent à des activités diverses, avec des ressources variées, différentes </a:t>
            </a:r>
            <a:r>
              <a:rPr sz="1400" b="0" i="0" u="none">
                <a:solidFill>
                  <a:srgbClr val="FF0000"/>
                </a:solidFill>
                <a:latin typeface="Ubuntu"/>
                <a:ea typeface="Ubuntu"/>
                <a:cs typeface="Ubuntu"/>
              </a:rPr>
              <a:t>ou pas</a:t>
            </a:r>
            <a:r>
              <a:rPr sz="1400" b="0" i="0" u="none">
                <a:solidFill>
                  <a:srgbClr val="000000"/>
                </a:solidFill>
                <a:latin typeface="Ubuntu"/>
                <a:ea typeface="Ubuntu"/>
                <a:cs typeface="Ubuntu"/>
              </a:rPr>
              <a:t> mais pour atteindre un objectif commun en termes de construction du savoir</a:t>
            </a:r>
            <a:endParaRPr/>
          </a:p>
        </p:txBody>
      </p:sp>
      <p:sp>
        <p:nvSpPr>
          <p:cNvPr id="8" name="Ellipse 7"/>
          <p:cNvSpPr/>
          <p:nvPr/>
        </p:nvSpPr>
        <p:spPr bwMode="auto">
          <a:xfrm>
            <a:off x="7314999" y="918482"/>
            <a:ext cx="4819196" cy="2539999"/>
          </a:xfrm>
          <a:prstGeom prst="ellipse">
            <a:avLst/>
          </a:prstGeom>
          <a:noFill/>
          <a:ln w="12700" cap="flat" cmpd="sng" algn="ctr">
            <a:solidFill>
              <a:srgbClr val="2CBF9A"/>
            </a:solidFill>
            <a:prstDash val="dashDot"/>
            <a:miter/>
          </a:ln>
        </p:spPr>
        <p:style>
          <a:lnRef idx="2">
            <a:schemeClr val="accent1">
              <a:shade val="50000"/>
            </a:schemeClr>
          </a:lnRef>
          <a:fillRef idx="1">
            <a:schemeClr val="accent1"/>
          </a:fillRef>
          <a:effectRef idx="0">
            <a:schemeClr val="accent1"/>
          </a:effectRef>
          <a:fontRef idx="minor">
            <a:schemeClr val="lt1"/>
          </a:fontRef>
        </p:style>
      </p:sp>
      <p:pic>
        <p:nvPicPr>
          <p:cNvPr id="9" name="Image 8"/>
          <p:cNvPicPr>
            <a:picLocks noChangeAspect="1"/>
          </p:cNvPicPr>
          <p:nvPr/>
        </p:nvPicPr>
        <p:blipFill>
          <a:blip r:embed="rId4"/>
          <a:stretch/>
        </p:blipFill>
        <p:spPr bwMode="auto">
          <a:xfrm>
            <a:off x="9469010" y="2517321"/>
            <a:ext cx="545192" cy="545192"/>
          </a:xfrm>
          <a:prstGeom prst="rect">
            <a:avLst/>
          </a:prstGeom>
        </p:spPr>
      </p:pic>
      <p:sp>
        <p:nvSpPr>
          <p:cNvPr id="10" name="Flèche : bas 9"/>
          <p:cNvSpPr/>
          <p:nvPr/>
        </p:nvSpPr>
        <p:spPr bwMode="auto">
          <a:xfrm>
            <a:off x="9605535" y="3651249"/>
            <a:ext cx="442231" cy="793749"/>
          </a:xfrm>
          <a:prstGeom prst="downArrow">
            <a:avLst>
              <a:gd name="adj1" fmla="val 50000"/>
              <a:gd name="adj2" fmla="val 50000"/>
            </a:avLst>
          </a:prstGeom>
          <a:solidFill>
            <a:srgbClr val="E6A77A"/>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79376" y="116632"/>
            <a:ext cx="4177680" cy="615603"/>
          </a:xfrm>
        </p:spPr>
        <p:txBody>
          <a:bodyPr/>
          <a:lstStyle/>
          <a:p>
            <a:pPr>
              <a:defRPr/>
            </a:pPr>
            <a:r>
              <a:rPr lang="fr-FR" sz="2400" b="1">
                <a:solidFill>
                  <a:srgbClr val="000000"/>
                </a:solidFill>
                <a:latin typeface="Open Sans Extrabold"/>
                <a:ea typeface="Open Sans Extrabold"/>
                <a:cs typeface="Open Sans Extrabold"/>
              </a:rPr>
              <a:t>Focus : la diversification</a:t>
            </a:r>
            <a:endParaRPr/>
          </a:p>
        </p:txBody>
      </p:sp>
      <p:pic>
        <p:nvPicPr>
          <p:cNvPr id="4" name="Image 3"/>
          <p:cNvPicPr>
            <a:picLocks noChangeAspect="1"/>
          </p:cNvPicPr>
          <p:nvPr/>
        </p:nvPicPr>
        <p:blipFill>
          <a:blip r:embed="rId2"/>
          <a:stretch/>
        </p:blipFill>
        <p:spPr bwMode="auto">
          <a:xfrm>
            <a:off x="1967871" y="583244"/>
            <a:ext cx="8256258" cy="62747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p:nvPr/>
        </p:nvSpPr>
        <p:spPr bwMode="auto">
          <a:xfrm>
            <a:off x="551384" y="1556792"/>
            <a:ext cx="6409910" cy="3139321"/>
          </a:xfrm>
          <a:prstGeom prst="rect">
            <a:avLst/>
          </a:prstGeom>
        </p:spPr>
        <p:txBody>
          <a:bodyPr wrap="square">
            <a:spAutoFit/>
          </a:bodyPr>
          <a:lstStyle/>
          <a:p>
            <a:pPr>
              <a:defRPr/>
            </a:pPr>
            <a:r>
              <a:rPr lang="fr-FR" b="1" dirty="0">
                <a:solidFill>
                  <a:srgbClr val="000000"/>
                </a:solidFill>
                <a:latin typeface="Open Sans Extrabold"/>
                <a:ea typeface="Open Sans Extrabold"/>
                <a:cs typeface="Open Sans Extrabold"/>
              </a:rPr>
              <a:t>Atelier  2 : quoi et comment différencier ?  </a:t>
            </a:r>
          </a:p>
          <a:p>
            <a:pPr>
              <a:defRPr/>
            </a:pPr>
            <a:endParaRPr lang="fr-FR" b="1" dirty="0">
              <a:solidFill>
                <a:srgbClr val="FF0000"/>
              </a:solidFill>
              <a:latin typeface="Open Sans Extrabold"/>
              <a:ea typeface="Open Sans Extrabold"/>
              <a:cs typeface="Open Sans Extrabold"/>
            </a:endParaRPr>
          </a:p>
          <a:p>
            <a:pPr>
              <a:defRPr/>
            </a:pPr>
            <a:endParaRPr lang="fr-FR" b="1" dirty="0">
              <a:solidFill>
                <a:srgbClr val="68CDB2"/>
              </a:solidFill>
              <a:latin typeface="Open Sans Extrabold"/>
            </a:endParaRPr>
          </a:p>
          <a:p>
            <a:pPr>
              <a:defRPr/>
            </a:pPr>
            <a:r>
              <a:rPr lang="fr-FR" b="1" dirty="0">
                <a:solidFill>
                  <a:srgbClr val="68CDB2"/>
                </a:solidFill>
                <a:latin typeface="Open Sans Extrabold"/>
              </a:rPr>
              <a:t>Quels sont les éléments sur lesquels jouer pour différencier ?</a:t>
            </a:r>
          </a:p>
          <a:p>
            <a:pPr>
              <a:defRPr/>
            </a:pPr>
            <a:endParaRPr dirty="0"/>
          </a:p>
          <a:p>
            <a:pPr>
              <a:defRPr/>
            </a:pPr>
            <a:r>
              <a:rPr lang="fr-FR" b="1" dirty="0">
                <a:solidFill>
                  <a:srgbClr val="68CDB2"/>
                </a:solidFill>
                <a:latin typeface="Open Sans Extrabold"/>
              </a:rPr>
              <a:t>A quoi fait référence ce type de différenciation :</a:t>
            </a:r>
          </a:p>
          <a:p>
            <a:pPr>
              <a:defRPr/>
            </a:pPr>
            <a:r>
              <a:rPr lang="fr-FR" b="1" dirty="0">
                <a:solidFill>
                  <a:srgbClr val="68CDB2"/>
                </a:solidFill>
                <a:latin typeface="Open Sans Extrabold"/>
              </a:rPr>
              <a:t>Au contenu ? </a:t>
            </a:r>
          </a:p>
          <a:p>
            <a:pPr>
              <a:defRPr/>
            </a:pPr>
            <a:r>
              <a:rPr lang="fr-FR" b="1" dirty="0">
                <a:solidFill>
                  <a:srgbClr val="68CDB2"/>
                </a:solidFill>
                <a:latin typeface="Open Sans Extrabold"/>
              </a:rPr>
              <a:t>A la structure ? </a:t>
            </a:r>
          </a:p>
          <a:p>
            <a:pPr>
              <a:defRPr/>
            </a:pPr>
            <a:r>
              <a:rPr lang="fr-FR" b="1" dirty="0">
                <a:solidFill>
                  <a:srgbClr val="68CDB2"/>
                </a:solidFill>
                <a:latin typeface="Open Sans Extrabold"/>
              </a:rPr>
              <a:t>Au processus ? </a:t>
            </a:r>
          </a:p>
          <a:p>
            <a:pPr>
              <a:defRPr/>
            </a:pPr>
            <a:r>
              <a:rPr lang="fr-FR" b="1" dirty="0">
                <a:solidFill>
                  <a:srgbClr val="68CDB2"/>
                </a:solidFill>
                <a:latin typeface="Open Sans Extrabold"/>
              </a:rPr>
              <a:t>A la production ?</a:t>
            </a:r>
            <a:endParaRPr lang="fr-FR" dirty="0">
              <a:solidFill>
                <a:srgbClr val="68CDB2"/>
              </a:solidFill>
            </a:endParaRPr>
          </a:p>
        </p:txBody>
      </p:sp>
      <p:pic>
        <p:nvPicPr>
          <p:cNvPr id="2052402964" name="Image 2052402963"/>
          <p:cNvPicPr>
            <a:picLocks noChangeAspect="1"/>
          </p:cNvPicPr>
          <p:nvPr/>
        </p:nvPicPr>
        <p:blipFill>
          <a:blip r:embed="rId2"/>
          <a:stretch/>
        </p:blipFill>
        <p:spPr bwMode="auto">
          <a:xfrm rot="692602">
            <a:off x="7356238" y="3502900"/>
            <a:ext cx="3837685" cy="1915540"/>
          </a:xfrm>
          <a:prstGeom prst="rect">
            <a:avLst/>
          </a:prstGeom>
        </p:spPr>
      </p:pic>
      <p:pic>
        <p:nvPicPr>
          <p:cNvPr id="1706140084" name="Image 1706140083"/>
          <p:cNvPicPr>
            <a:picLocks noChangeAspect="1"/>
          </p:cNvPicPr>
          <p:nvPr/>
        </p:nvPicPr>
        <p:blipFill>
          <a:blip r:embed="rId3"/>
          <a:stretch/>
        </p:blipFill>
        <p:spPr bwMode="auto">
          <a:xfrm>
            <a:off x="9088639" y="846396"/>
            <a:ext cx="2247327" cy="22918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73303740" name="Rectangle 4"/>
          <p:cNvSpPr/>
          <p:nvPr/>
        </p:nvSpPr>
        <p:spPr bwMode="auto">
          <a:xfrm>
            <a:off x="760145" y="512262"/>
            <a:ext cx="10815030" cy="64007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a:solidFill>
                  <a:srgbClr val="2CBF9A"/>
                </a:solidFill>
                <a:latin typeface="Open Sans Extrabold"/>
                <a:ea typeface="Open Sans Extrabold"/>
                <a:cs typeface="Open Sans Extrabold"/>
              </a:rPr>
              <a:t>Quoi</a:t>
            </a:r>
            <a:r>
              <a:rPr sz="2400" b="1" i="0" u="none">
                <a:solidFill>
                  <a:srgbClr val="000000"/>
                </a:solidFill>
                <a:latin typeface="Open Sans Extrabold"/>
                <a:ea typeface="Open Sans Extrabold"/>
                <a:cs typeface="Open Sans Extrabold"/>
              </a:rPr>
              <a:t> différencier et </a:t>
            </a:r>
            <a:r>
              <a:rPr sz="2400" b="1" i="0" u="none">
                <a:solidFill>
                  <a:srgbClr val="2CBF9A"/>
                </a:solidFill>
                <a:latin typeface="Open Sans Extrabold"/>
                <a:ea typeface="Open Sans Extrabold"/>
                <a:cs typeface="Open Sans Extrabold"/>
              </a:rPr>
              <a:t>comment  ?</a:t>
            </a:r>
            <a:endParaRPr sz="2400">
              <a:latin typeface="Open Sans Extrabold"/>
              <a:ea typeface="Open Sans Extrabold"/>
              <a:cs typeface="Open Sans Extrabold"/>
            </a:endParaRPr>
          </a:p>
        </p:txBody>
      </p:sp>
      <p:sp>
        <p:nvSpPr>
          <p:cNvPr id="1216172611" name=" 1216172610"/>
          <p:cNvSpPr/>
          <p:nvPr/>
        </p:nvSpPr>
        <p:spPr bwMode="auto">
          <a:xfrm>
            <a:off x="2668322" y="1388631"/>
            <a:ext cx="145167"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1482391312" name="Image 1482391311"/>
          <p:cNvPicPr>
            <a:picLocks noChangeAspect="1"/>
          </p:cNvPicPr>
          <p:nvPr/>
        </p:nvPicPr>
        <p:blipFill>
          <a:blip r:embed="rId2"/>
          <a:stretch/>
        </p:blipFill>
        <p:spPr bwMode="auto">
          <a:xfrm>
            <a:off x="1360096" y="1121945"/>
            <a:ext cx="9709902" cy="551314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661483" y="512262"/>
            <a:ext cx="10815030" cy="64007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a:solidFill>
                  <a:srgbClr val="000000"/>
                </a:solidFill>
                <a:latin typeface="Open Sans Extrabold"/>
                <a:ea typeface="Open Sans Extrabold"/>
                <a:cs typeface="Open Sans Extrabold"/>
              </a:rPr>
              <a:t>Quelques </a:t>
            </a:r>
            <a:r>
              <a:rPr sz="2400" b="1" i="0" u="none">
                <a:solidFill>
                  <a:srgbClr val="2CBF9A"/>
                </a:solidFill>
                <a:latin typeface="Open Sans Extrabold"/>
                <a:ea typeface="Open Sans Extrabold"/>
                <a:cs typeface="Open Sans Extrabold"/>
              </a:rPr>
              <a:t>préalables</a:t>
            </a:r>
            <a:r>
              <a:rPr sz="2400" b="1" i="0" u="none">
                <a:solidFill>
                  <a:srgbClr val="000000"/>
                </a:solidFill>
                <a:latin typeface="Open Sans Extrabold"/>
                <a:ea typeface="Open Sans Extrabold"/>
                <a:cs typeface="Open Sans Extrabold"/>
              </a:rPr>
              <a:t> à la mise en œuvre en classe :  </a:t>
            </a:r>
            <a:endParaRPr sz="2400">
              <a:latin typeface="Open Sans Extrabold"/>
              <a:ea typeface="Open Sans Extrabold"/>
              <a:cs typeface="Open Sans Extrabold"/>
            </a:endParaRPr>
          </a:p>
        </p:txBody>
      </p:sp>
      <p:sp>
        <p:nvSpPr>
          <p:cNvPr id="5" name=" 4"/>
          <p:cNvSpPr/>
          <p:nvPr/>
        </p:nvSpPr>
        <p:spPr bwMode="auto">
          <a:xfrm>
            <a:off x="5274539" y="5454548"/>
            <a:ext cx="4500053" cy="365796"/>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r>
              <a:rPr lang="fr-FR" sz="1800" b="0" i="0" u="none" dirty="0">
                <a:solidFill>
                  <a:schemeClr val="tx1"/>
                </a:solidFill>
                <a:latin typeface="Ubuntu"/>
                <a:ea typeface="Ubuntu"/>
                <a:cs typeface="Ubuntu"/>
              </a:rPr>
              <a:t>Cultiver la </a:t>
            </a:r>
            <a:r>
              <a:rPr sz="1800" b="0" i="0" u="none" dirty="0" err="1">
                <a:solidFill>
                  <a:schemeClr val="tx1"/>
                </a:solidFill>
                <a:latin typeface="Ubuntu"/>
                <a:ea typeface="Ubuntu"/>
                <a:cs typeface="Ubuntu"/>
              </a:rPr>
              <a:t>confiance</a:t>
            </a:r>
            <a:endParaRPr dirty="0"/>
          </a:p>
        </p:txBody>
      </p:sp>
      <p:pic>
        <p:nvPicPr>
          <p:cNvPr id="6" name="Image 5"/>
          <p:cNvPicPr>
            <a:picLocks noChangeAspect="1"/>
          </p:cNvPicPr>
          <p:nvPr/>
        </p:nvPicPr>
        <p:blipFill>
          <a:blip r:embed="rId3"/>
          <a:stretch/>
        </p:blipFill>
        <p:spPr bwMode="auto">
          <a:xfrm>
            <a:off x="854327" y="1531020"/>
            <a:ext cx="2409694" cy="1897980"/>
          </a:xfrm>
          <a:prstGeom prst="rect">
            <a:avLst/>
          </a:prstGeom>
        </p:spPr>
      </p:pic>
      <p:pic>
        <p:nvPicPr>
          <p:cNvPr id="7" name="Image 6"/>
          <p:cNvPicPr>
            <a:picLocks noChangeAspect="1"/>
          </p:cNvPicPr>
          <p:nvPr/>
        </p:nvPicPr>
        <p:blipFill>
          <a:blip r:embed="rId4"/>
          <a:stretch/>
        </p:blipFill>
        <p:spPr bwMode="auto">
          <a:xfrm>
            <a:off x="9019720" y="2721346"/>
            <a:ext cx="2209799" cy="2019299"/>
          </a:xfrm>
          <a:prstGeom prst="rect">
            <a:avLst/>
          </a:prstGeom>
        </p:spPr>
      </p:pic>
      <p:sp>
        <p:nvSpPr>
          <p:cNvPr id="9" name="Rectangle 8"/>
          <p:cNvSpPr/>
          <p:nvPr/>
        </p:nvSpPr>
        <p:spPr bwMode="auto">
          <a:xfrm>
            <a:off x="3581077" y="2401288"/>
            <a:ext cx="1692849" cy="64011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b="0" i="0" u="none" dirty="0" err="1">
                <a:solidFill>
                  <a:schemeClr val="tx1"/>
                </a:solidFill>
                <a:latin typeface="Ubuntu"/>
                <a:ea typeface="Ubuntu"/>
                <a:cs typeface="Ubuntu"/>
              </a:rPr>
              <a:t>Être</a:t>
            </a:r>
            <a:r>
              <a:rPr b="0" i="0" u="none" dirty="0">
                <a:solidFill>
                  <a:schemeClr val="tx1"/>
                </a:solidFill>
                <a:latin typeface="Ubuntu"/>
                <a:ea typeface="Ubuntu"/>
                <a:cs typeface="Ubuntu"/>
              </a:rPr>
              <a:t> au </a:t>
            </a:r>
            <a:r>
              <a:rPr b="0" i="0" u="none" dirty="0" err="1">
                <a:solidFill>
                  <a:schemeClr val="tx1"/>
                </a:solidFill>
                <a:latin typeface="Ubuntu"/>
                <a:ea typeface="Ubuntu"/>
                <a:cs typeface="Ubuntu"/>
              </a:rPr>
              <a:t>clair</a:t>
            </a:r>
            <a:endParaRPr b="0" dirty="0">
              <a:solidFill>
                <a:schemeClr val="tx1"/>
              </a:solidFill>
              <a:latin typeface="Ubuntu"/>
              <a:ea typeface="Ubuntu"/>
              <a:cs typeface="Ubuntu"/>
            </a:endParaRPr>
          </a:p>
        </p:txBody>
      </p:sp>
      <p:sp>
        <p:nvSpPr>
          <p:cNvPr id="10" name="Rectangle 9"/>
          <p:cNvSpPr/>
          <p:nvPr/>
        </p:nvSpPr>
        <p:spPr bwMode="auto">
          <a:xfrm>
            <a:off x="5472368" y="3491456"/>
            <a:ext cx="3547352" cy="41646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b="0" i="0" u="none">
                <a:solidFill>
                  <a:schemeClr val="tx1"/>
                </a:solidFill>
                <a:latin typeface="Ubuntu"/>
                <a:ea typeface="Ubuntu"/>
                <a:cs typeface="Ubuntu"/>
              </a:rPr>
              <a:t>Faire le deuil de l’exhaustivité</a:t>
            </a:r>
            <a:endParaRPr b="0">
              <a:solidFill>
                <a:schemeClr val="tx1"/>
              </a:solidFill>
              <a:latin typeface="Ubuntu"/>
              <a:ea typeface="Ubuntu"/>
              <a:cs typeface="Ubuntu"/>
            </a:endParaRPr>
          </a:p>
        </p:txBody>
      </p:sp>
      <p:pic>
        <p:nvPicPr>
          <p:cNvPr id="1026" name="Picture 2" descr="La CONFIANCE en SOI, un facteur prédictif de bien-être et de bonheur ? |  santé log">
            <a:extLst>
              <a:ext uri="{FF2B5EF4-FFF2-40B4-BE49-F238E27FC236}">
                <a16:creationId xmlns:a16="http://schemas.microsoft.com/office/drawing/2014/main" id="{99BCF950-F0AD-9B34-6405-ADC1A4FC07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731" y="4520503"/>
            <a:ext cx="4064000" cy="1993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p:nvSpPr>
          <p:cNvPr id="4" name="Ellipse 3"/>
          <p:cNvSpPr/>
          <p:nvPr/>
        </p:nvSpPr>
        <p:spPr bwMode="auto">
          <a:xfrm>
            <a:off x="5547753" y="5601605"/>
            <a:ext cx="884463" cy="895802"/>
          </a:xfrm>
          <a:prstGeom prst="ellipse">
            <a:avLst/>
          </a:prstGeom>
          <a:solidFill>
            <a:srgbClr val="2CBF9A"/>
          </a:solidFill>
          <a:ln w="12700" cap="flat" cmpd="sng" algn="ctr">
            <a:no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bg1"/>
              </a:solidFill>
            </a:endParaRPr>
          </a:p>
        </p:txBody>
      </p:sp>
      <p:sp>
        <p:nvSpPr>
          <p:cNvPr id="5" name="Ellipse 4"/>
          <p:cNvSpPr/>
          <p:nvPr/>
        </p:nvSpPr>
        <p:spPr bwMode="auto">
          <a:xfrm>
            <a:off x="6509910" y="5601606"/>
            <a:ext cx="884463" cy="895802"/>
          </a:xfrm>
          <a:prstGeom prst="ellipse">
            <a:avLst/>
          </a:prstGeom>
          <a:solidFill>
            <a:srgbClr val="2CBF9A"/>
          </a:solidFill>
          <a:ln w="12700" cap="flat" cmpd="sng" algn="ctr">
            <a:no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bg1"/>
              </a:solidFill>
            </a:endParaRPr>
          </a:p>
        </p:txBody>
      </p:sp>
      <p:sp>
        <p:nvSpPr>
          <p:cNvPr id="6" name="Ellipse 5"/>
          <p:cNvSpPr/>
          <p:nvPr/>
        </p:nvSpPr>
        <p:spPr bwMode="auto">
          <a:xfrm>
            <a:off x="7439731" y="5601605"/>
            <a:ext cx="884463" cy="895802"/>
          </a:xfrm>
          <a:prstGeom prst="ellipse">
            <a:avLst/>
          </a:prstGeom>
          <a:solidFill>
            <a:srgbClr val="2CBF9A"/>
          </a:solidFill>
          <a:ln w="12700" cap="flat" cmpd="sng" algn="ctr">
            <a:no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bg1"/>
              </a:solidFill>
            </a:endParaRPr>
          </a:p>
        </p:txBody>
      </p:sp>
      <p:sp>
        <p:nvSpPr>
          <p:cNvPr id="7" name="Ellipse 6"/>
          <p:cNvSpPr/>
          <p:nvPr/>
        </p:nvSpPr>
        <p:spPr bwMode="auto">
          <a:xfrm>
            <a:off x="1793961" y="5601604"/>
            <a:ext cx="884462" cy="895801"/>
          </a:xfrm>
          <a:prstGeom prst="ellipse">
            <a:avLst/>
          </a:prstGeom>
          <a:solidFill>
            <a:srgbClr val="2CBF9A"/>
          </a:solidFill>
          <a:ln w="12700" cap="flat" cmpd="sng" algn="ctr">
            <a:no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bg1"/>
              </a:solidFill>
            </a:endParaRPr>
          </a:p>
        </p:txBody>
      </p:sp>
      <p:sp>
        <p:nvSpPr>
          <p:cNvPr id="8" name="Ellipse 7"/>
          <p:cNvSpPr/>
          <p:nvPr/>
        </p:nvSpPr>
        <p:spPr bwMode="auto">
          <a:xfrm>
            <a:off x="2723783" y="5601604"/>
            <a:ext cx="884462" cy="895801"/>
          </a:xfrm>
          <a:prstGeom prst="ellipse">
            <a:avLst/>
          </a:prstGeom>
          <a:solidFill>
            <a:srgbClr val="2CBF9A"/>
          </a:solidFill>
          <a:ln w="12700" cap="flat" cmpd="sng" algn="ctr">
            <a:no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bg1"/>
              </a:solidFill>
            </a:endParaRPr>
          </a:p>
        </p:txBody>
      </p:sp>
      <p:sp>
        <p:nvSpPr>
          <p:cNvPr id="9" name="Ellipse 8"/>
          <p:cNvSpPr/>
          <p:nvPr/>
        </p:nvSpPr>
        <p:spPr bwMode="auto">
          <a:xfrm>
            <a:off x="3703921" y="5601606"/>
            <a:ext cx="884462" cy="895801"/>
          </a:xfrm>
          <a:prstGeom prst="ellipse">
            <a:avLst/>
          </a:prstGeom>
          <a:solidFill>
            <a:srgbClr val="2CBF9A"/>
          </a:solidFill>
          <a:ln w="12700" cap="flat" cmpd="sng" algn="ctr">
            <a:no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bg1"/>
              </a:solidFill>
            </a:endParaRPr>
          </a:p>
        </p:txBody>
      </p:sp>
      <p:pic>
        <p:nvPicPr>
          <p:cNvPr id="10" name="Image 9"/>
          <p:cNvPicPr>
            <a:picLocks noChangeAspect="1"/>
          </p:cNvPicPr>
          <p:nvPr/>
        </p:nvPicPr>
        <p:blipFill>
          <a:blip r:embed="rId2"/>
          <a:stretch/>
        </p:blipFill>
        <p:spPr bwMode="auto">
          <a:xfrm>
            <a:off x="1685855" y="1101378"/>
            <a:ext cx="8700395" cy="1948888"/>
          </a:xfrm>
          <a:prstGeom prst="rect">
            <a:avLst/>
          </a:prstGeom>
        </p:spPr>
      </p:pic>
      <p:sp>
        <p:nvSpPr>
          <p:cNvPr id="11" name="Rectangle 10"/>
          <p:cNvSpPr/>
          <p:nvPr/>
        </p:nvSpPr>
        <p:spPr bwMode="auto">
          <a:xfrm>
            <a:off x="1917499" y="2982232"/>
            <a:ext cx="2483303" cy="2449285"/>
          </a:xfrm>
          <a:prstGeom prst="rect">
            <a:avLst/>
          </a:prstGeom>
          <a:solidFill>
            <a:srgbClr val="FCF1B8"/>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accent4">
                  <a:lumMod val="20000"/>
                  <a:lumOff val="80000"/>
                </a:schemeClr>
              </a:solidFill>
            </a:endParaRPr>
          </a:p>
        </p:txBody>
      </p:sp>
      <p:sp>
        <p:nvSpPr>
          <p:cNvPr id="12" name="Rectangle 11"/>
          <p:cNvSpPr/>
          <p:nvPr/>
        </p:nvSpPr>
        <p:spPr bwMode="auto">
          <a:xfrm>
            <a:off x="4627589" y="2982232"/>
            <a:ext cx="2483302" cy="2449284"/>
          </a:xfrm>
          <a:prstGeom prst="rect">
            <a:avLst/>
          </a:prstGeom>
          <a:solidFill>
            <a:srgbClr val="FCF1B8"/>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accent4">
                  <a:lumMod val="20000"/>
                  <a:lumOff val="80000"/>
                </a:schemeClr>
              </a:solidFill>
            </a:endParaRPr>
          </a:p>
        </p:txBody>
      </p:sp>
      <p:sp>
        <p:nvSpPr>
          <p:cNvPr id="13" name="Rectangle 12"/>
          <p:cNvSpPr/>
          <p:nvPr/>
        </p:nvSpPr>
        <p:spPr bwMode="auto">
          <a:xfrm>
            <a:off x="7337678" y="2982232"/>
            <a:ext cx="2483302" cy="2449284"/>
          </a:xfrm>
          <a:prstGeom prst="rect">
            <a:avLst/>
          </a:prstGeom>
          <a:solidFill>
            <a:srgbClr val="FCF1B8"/>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accent4">
                  <a:lumMod val="20000"/>
                  <a:lumOff val="80000"/>
                </a:schemeClr>
              </a:solidFill>
            </a:endParaRPr>
          </a:p>
        </p:txBody>
      </p:sp>
      <p:sp>
        <p:nvSpPr>
          <p:cNvPr id="14" name=" 13"/>
          <p:cNvSpPr/>
          <p:nvPr/>
        </p:nvSpPr>
        <p:spPr bwMode="auto">
          <a:xfrm>
            <a:off x="1968526" y="3095624"/>
            <a:ext cx="2381249" cy="1920276"/>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just">
              <a:defRPr/>
            </a:pPr>
            <a:r>
              <a:rPr sz="1200" b="0" i="0" u="none">
                <a:solidFill>
                  <a:srgbClr val="000000"/>
                </a:solidFill>
                <a:latin typeface="Open Sans Semibold"/>
                <a:ea typeface="Open Sans Semibold"/>
                <a:cs typeface="Open Sans Semibold"/>
              </a:rPr>
              <a:t>1. Tester : prérequis</a:t>
            </a:r>
            <a:endParaRPr/>
          </a:p>
          <a:p>
            <a:pPr algn="just">
              <a:defRPr/>
            </a:pPr>
            <a:endParaRPr sz="1200" b="0" i="0" u="none">
              <a:solidFill>
                <a:srgbClr val="000000"/>
              </a:solidFill>
              <a:latin typeface="Open Sans Semibold"/>
              <a:ea typeface="Open Sans Semibold"/>
              <a:cs typeface="Open Sans Semibold"/>
            </a:endParaRPr>
          </a:p>
          <a:p>
            <a:pPr algn="just">
              <a:defRPr/>
            </a:pPr>
            <a:r>
              <a:rPr sz="1200" b="0" i="0" u="none">
                <a:solidFill>
                  <a:srgbClr val="000000"/>
                </a:solidFill>
                <a:latin typeface="Open Sans Semibold"/>
                <a:ea typeface="Open Sans Semibold"/>
                <a:cs typeface="Open Sans Semibold"/>
              </a:rPr>
              <a:t>2. Réactiver : notions utiles </a:t>
            </a:r>
            <a:endParaRPr/>
          </a:p>
          <a:p>
            <a:pPr algn="just">
              <a:defRPr/>
            </a:pPr>
            <a:endParaRPr sz="1200" b="0" i="0" u="none">
              <a:solidFill>
                <a:srgbClr val="000000"/>
              </a:solidFill>
              <a:latin typeface="Open Sans Semibold"/>
              <a:ea typeface="Open Sans Semibold"/>
              <a:cs typeface="Open Sans Semibold"/>
            </a:endParaRPr>
          </a:p>
          <a:p>
            <a:pPr algn="just">
              <a:defRPr/>
            </a:pPr>
            <a:r>
              <a:rPr sz="1200" b="0" i="0" u="none">
                <a:solidFill>
                  <a:srgbClr val="000000"/>
                </a:solidFill>
                <a:latin typeface="Open Sans Semibold"/>
                <a:ea typeface="Open Sans Semibold"/>
                <a:cs typeface="Open Sans Semibold"/>
              </a:rPr>
              <a:t>3. Préparer : clés d’accès, des repères avant l’activité </a:t>
            </a:r>
            <a:endParaRPr/>
          </a:p>
        </p:txBody>
      </p:sp>
      <p:sp>
        <p:nvSpPr>
          <p:cNvPr id="15" name=" 14"/>
          <p:cNvSpPr/>
          <p:nvPr/>
        </p:nvSpPr>
        <p:spPr bwMode="auto">
          <a:xfrm>
            <a:off x="4633257" y="3050267"/>
            <a:ext cx="2477633" cy="1920276"/>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r>
              <a:rPr sz="1200" b="0" i="0" u="none">
                <a:solidFill>
                  <a:srgbClr val="000000"/>
                </a:solidFill>
                <a:latin typeface="Open Sans Semibold"/>
                <a:ea typeface="Open Sans Semibold"/>
                <a:cs typeface="Open Sans Semibold"/>
              </a:rPr>
              <a:t>1. Soutenir : étayer, aider (repères complémentaires, consignes allégées)</a:t>
            </a:r>
            <a:endParaRPr/>
          </a:p>
          <a:p>
            <a:pPr>
              <a:defRPr/>
            </a:pPr>
            <a:endParaRPr sz="1200" b="0" i="0" u="none">
              <a:solidFill>
                <a:srgbClr val="000000"/>
              </a:solidFill>
              <a:latin typeface="Open Sans Semibold"/>
              <a:ea typeface="Open Sans Semibold"/>
              <a:cs typeface="Open Sans Semibold"/>
            </a:endParaRPr>
          </a:p>
          <a:p>
            <a:pPr>
              <a:defRPr/>
            </a:pPr>
            <a:r>
              <a:rPr sz="1200" b="0" i="0" u="none">
                <a:solidFill>
                  <a:srgbClr val="000000"/>
                </a:solidFill>
                <a:latin typeface="Open Sans Semibold"/>
                <a:ea typeface="Open Sans Semibold"/>
                <a:cs typeface="Open Sans Semibold"/>
              </a:rPr>
              <a:t>2. Adapter : aménagement des supports (matériel), de la consigne, des exigences, du temps mis à la disposition. </a:t>
            </a:r>
            <a:endParaRPr/>
          </a:p>
          <a:p>
            <a:pPr>
              <a:defRPr/>
            </a:pPr>
            <a:endParaRPr sz="1200" b="0" i="0" u="none">
              <a:solidFill>
                <a:srgbClr val="000000"/>
              </a:solidFill>
              <a:latin typeface="Open Sans Semibold"/>
              <a:ea typeface="Open Sans Semibold"/>
              <a:cs typeface="Open Sans Semibold"/>
            </a:endParaRPr>
          </a:p>
          <a:p>
            <a:pPr>
              <a:defRPr/>
            </a:pPr>
            <a:r>
              <a:rPr sz="1200" b="0" i="0" u="none">
                <a:solidFill>
                  <a:srgbClr val="000000"/>
                </a:solidFill>
                <a:latin typeface="Open Sans Semibold"/>
                <a:ea typeface="Open Sans Semibold"/>
                <a:cs typeface="Open Sans Semibold"/>
              </a:rPr>
              <a:t>3. Évaluer : cibler les élèves dont la progression pose problème. </a:t>
            </a:r>
            <a:endParaRPr/>
          </a:p>
        </p:txBody>
      </p:sp>
      <p:sp>
        <p:nvSpPr>
          <p:cNvPr id="16" name=" 15"/>
          <p:cNvSpPr/>
          <p:nvPr/>
        </p:nvSpPr>
        <p:spPr bwMode="auto">
          <a:xfrm>
            <a:off x="7406424" y="3095624"/>
            <a:ext cx="2414556" cy="45723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r>
              <a:rPr sz="1200" b="0" i="0" u="none">
                <a:solidFill>
                  <a:srgbClr val="000000"/>
                </a:solidFill>
                <a:latin typeface="Open Sans Semibold"/>
                <a:ea typeface="Open Sans Semibold"/>
                <a:cs typeface="Open Sans Semibold"/>
              </a:rPr>
              <a:t>1. Exercer : consolidation</a:t>
            </a:r>
            <a:endParaRPr/>
          </a:p>
          <a:p>
            <a:pPr>
              <a:defRPr/>
            </a:pPr>
            <a:endParaRPr sz="1200" b="0" i="0" u="none">
              <a:solidFill>
                <a:srgbClr val="000000"/>
              </a:solidFill>
              <a:latin typeface="Open Sans Semibold"/>
              <a:ea typeface="Open Sans Semibold"/>
              <a:cs typeface="Open Sans Semibold"/>
            </a:endParaRPr>
          </a:p>
          <a:p>
            <a:pPr>
              <a:defRPr/>
            </a:pPr>
            <a:r>
              <a:rPr sz="1200" b="0" i="0" u="none">
                <a:solidFill>
                  <a:srgbClr val="000000"/>
                </a:solidFill>
                <a:latin typeface="Open Sans Semibold"/>
                <a:ea typeface="Open Sans Semibold"/>
                <a:cs typeface="Open Sans Semibold"/>
              </a:rPr>
              <a:t>2. Revoir : remédier en fonction des besoins</a:t>
            </a:r>
            <a:endParaRPr/>
          </a:p>
        </p:txBody>
      </p:sp>
      <p:sp>
        <p:nvSpPr>
          <p:cNvPr id="17" name="Ellipse 16"/>
          <p:cNvSpPr/>
          <p:nvPr/>
        </p:nvSpPr>
        <p:spPr bwMode="auto">
          <a:xfrm>
            <a:off x="4626130" y="5601606"/>
            <a:ext cx="884463" cy="895802"/>
          </a:xfrm>
          <a:prstGeom prst="ellipse">
            <a:avLst/>
          </a:prstGeom>
          <a:solidFill>
            <a:srgbClr val="2CBF9A"/>
          </a:solidFill>
          <a:ln w="12700" cap="flat" cmpd="sng" algn="ctr">
            <a:no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bg1"/>
              </a:solidFill>
            </a:endParaRPr>
          </a:p>
        </p:txBody>
      </p:sp>
      <p:sp>
        <p:nvSpPr>
          <p:cNvPr id="18" name="Rectangle 17"/>
          <p:cNvSpPr/>
          <p:nvPr/>
        </p:nvSpPr>
        <p:spPr bwMode="auto">
          <a:xfrm>
            <a:off x="4671003" y="5733739"/>
            <a:ext cx="771070" cy="442231"/>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200">
                <a:solidFill>
                  <a:schemeClr val="bg1"/>
                </a:solidFill>
                <a:latin typeface="Open Sans Extrabold"/>
                <a:ea typeface="Open Sans Extrabold"/>
                <a:cs typeface="Open Sans Extrabold"/>
              </a:rPr>
              <a:t>Plans de travail</a:t>
            </a:r>
            <a:endParaRPr/>
          </a:p>
        </p:txBody>
      </p:sp>
      <p:sp>
        <p:nvSpPr>
          <p:cNvPr id="19" name="Rectangle 18"/>
          <p:cNvSpPr/>
          <p:nvPr/>
        </p:nvSpPr>
        <p:spPr bwMode="auto">
          <a:xfrm>
            <a:off x="2654552" y="5714998"/>
            <a:ext cx="997858" cy="44222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200">
                <a:solidFill>
                  <a:schemeClr val="bg1"/>
                </a:solidFill>
                <a:latin typeface="Open Sans Extrabold"/>
                <a:ea typeface="Open Sans Extrabold"/>
                <a:cs typeface="Open Sans Extrabold"/>
              </a:rPr>
              <a:t>Groupes de besoins</a:t>
            </a:r>
            <a:endParaRPr/>
          </a:p>
        </p:txBody>
      </p:sp>
      <p:sp>
        <p:nvSpPr>
          <p:cNvPr id="20" name="Rectangle 19"/>
          <p:cNvSpPr/>
          <p:nvPr/>
        </p:nvSpPr>
        <p:spPr bwMode="auto">
          <a:xfrm>
            <a:off x="5547753" y="5885088"/>
            <a:ext cx="927428" cy="442231"/>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200">
                <a:solidFill>
                  <a:schemeClr val="bg1"/>
                </a:solidFill>
                <a:latin typeface="Open Sans Extrabold"/>
                <a:ea typeface="Open Sans Extrabold"/>
                <a:cs typeface="Open Sans Extrabold"/>
              </a:rPr>
              <a:t>Tutorat</a:t>
            </a:r>
            <a:endParaRPr/>
          </a:p>
        </p:txBody>
      </p:sp>
      <p:sp>
        <p:nvSpPr>
          <p:cNvPr id="21" name="Rectangle 20"/>
          <p:cNvSpPr/>
          <p:nvPr/>
        </p:nvSpPr>
        <p:spPr bwMode="auto">
          <a:xfrm>
            <a:off x="3692097" y="5828391"/>
            <a:ext cx="856116" cy="44222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200">
                <a:solidFill>
                  <a:schemeClr val="bg1"/>
                </a:solidFill>
                <a:latin typeface="Open Sans Extrabold"/>
                <a:ea typeface="Open Sans Extrabold"/>
                <a:cs typeface="Open Sans Extrabold"/>
              </a:rPr>
              <a:t>Feed-back</a:t>
            </a:r>
            <a:endParaRPr/>
          </a:p>
        </p:txBody>
      </p:sp>
      <p:sp>
        <p:nvSpPr>
          <p:cNvPr id="22" name="Rectangle 21"/>
          <p:cNvSpPr/>
          <p:nvPr/>
        </p:nvSpPr>
        <p:spPr bwMode="auto">
          <a:xfrm>
            <a:off x="1724730" y="5771695"/>
            <a:ext cx="986517" cy="442231"/>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200">
                <a:solidFill>
                  <a:schemeClr val="bg1"/>
                </a:solidFill>
                <a:latin typeface="Open Sans Extrabold"/>
                <a:ea typeface="Open Sans Extrabold"/>
                <a:cs typeface="Open Sans Extrabold"/>
              </a:rPr>
              <a:t>Ré</a:t>
            </a:r>
            <a:endParaRPr/>
          </a:p>
          <a:p>
            <a:pPr algn="ctr">
              <a:defRPr/>
            </a:pPr>
            <a:r>
              <a:rPr sz="1200">
                <a:solidFill>
                  <a:schemeClr val="bg1"/>
                </a:solidFill>
                <a:latin typeface="Open Sans Extrabold"/>
                <a:ea typeface="Open Sans Extrabold"/>
                <a:cs typeface="Open Sans Extrabold"/>
              </a:rPr>
              <a:t>activation</a:t>
            </a:r>
            <a:endParaRPr/>
          </a:p>
        </p:txBody>
      </p:sp>
      <p:sp>
        <p:nvSpPr>
          <p:cNvPr id="23" name="Rectangle 22"/>
          <p:cNvSpPr/>
          <p:nvPr/>
        </p:nvSpPr>
        <p:spPr bwMode="auto">
          <a:xfrm>
            <a:off x="6578656" y="5828392"/>
            <a:ext cx="771070" cy="442231"/>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200">
                <a:solidFill>
                  <a:schemeClr val="bg1"/>
                </a:solidFill>
                <a:latin typeface="Open Sans Extrabold"/>
                <a:ea typeface="Open Sans Extrabold"/>
                <a:cs typeface="Open Sans Extrabold"/>
              </a:rPr>
              <a:t>Tables d'appui</a:t>
            </a:r>
            <a:endParaRPr/>
          </a:p>
        </p:txBody>
      </p:sp>
      <p:sp>
        <p:nvSpPr>
          <p:cNvPr id="24" name="Ellipse 23"/>
          <p:cNvSpPr/>
          <p:nvPr/>
        </p:nvSpPr>
        <p:spPr bwMode="auto">
          <a:xfrm>
            <a:off x="8392943" y="5601604"/>
            <a:ext cx="884463" cy="895802"/>
          </a:xfrm>
          <a:prstGeom prst="ellipse">
            <a:avLst/>
          </a:prstGeom>
          <a:solidFill>
            <a:srgbClr val="2CBF9A"/>
          </a:solidFill>
          <a:ln w="12700" cap="flat" cmpd="sng" algn="ctr">
            <a:no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bg1"/>
              </a:solidFill>
            </a:endParaRPr>
          </a:p>
        </p:txBody>
      </p:sp>
      <p:sp>
        <p:nvSpPr>
          <p:cNvPr id="25" name="Rectangle 24"/>
          <p:cNvSpPr/>
          <p:nvPr/>
        </p:nvSpPr>
        <p:spPr bwMode="auto">
          <a:xfrm>
            <a:off x="8392943" y="5714997"/>
            <a:ext cx="895802" cy="442231"/>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200">
                <a:solidFill>
                  <a:schemeClr val="bg1"/>
                </a:solidFill>
                <a:latin typeface="Open Sans Extrabold"/>
                <a:ea typeface="Open Sans Extrabold"/>
                <a:cs typeface="Open Sans Extrabold"/>
              </a:rPr>
              <a:t>Groupes de besoins</a:t>
            </a:r>
            <a:endParaRPr/>
          </a:p>
        </p:txBody>
      </p:sp>
      <p:sp>
        <p:nvSpPr>
          <p:cNvPr id="26" name="Ellipse 25"/>
          <p:cNvSpPr/>
          <p:nvPr/>
        </p:nvSpPr>
        <p:spPr bwMode="auto">
          <a:xfrm>
            <a:off x="9317094" y="5601604"/>
            <a:ext cx="884463" cy="895802"/>
          </a:xfrm>
          <a:prstGeom prst="ellipse">
            <a:avLst/>
          </a:prstGeom>
          <a:solidFill>
            <a:srgbClr val="2CBF9A"/>
          </a:solidFill>
          <a:ln w="12700" cap="flat" cmpd="sng" algn="ctr">
            <a:no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solidFill>
                <a:schemeClr val="bg1"/>
              </a:solidFill>
            </a:endParaRPr>
          </a:p>
        </p:txBody>
      </p:sp>
      <p:sp>
        <p:nvSpPr>
          <p:cNvPr id="27" name="Rectangle 26"/>
          <p:cNvSpPr/>
          <p:nvPr/>
        </p:nvSpPr>
        <p:spPr bwMode="auto">
          <a:xfrm>
            <a:off x="9373791" y="5828391"/>
            <a:ext cx="771070" cy="442231"/>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200">
                <a:solidFill>
                  <a:schemeClr val="bg1"/>
                </a:solidFill>
                <a:latin typeface="Open Sans Extrabold"/>
                <a:ea typeface="Open Sans Extrabold"/>
                <a:cs typeface="Open Sans Extrabold"/>
              </a:rPr>
              <a:t>Feed-back</a:t>
            </a:r>
            <a:endParaRPr/>
          </a:p>
        </p:txBody>
      </p:sp>
      <p:sp>
        <p:nvSpPr>
          <p:cNvPr id="28" name="Rectangle 27"/>
          <p:cNvSpPr/>
          <p:nvPr/>
        </p:nvSpPr>
        <p:spPr bwMode="auto">
          <a:xfrm>
            <a:off x="7406424" y="5771695"/>
            <a:ext cx="986517" cy="442231"/>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200">
                <a:solidFill>
                  <a:schemeClr val="bg1"/>
                </a:solidFill>
                <a:latin typeface="Open Sans Extrabold"/>
                <a:ea typeface="Open Sans Extrabold"/>
                <a:cs typeface="Open Sans Extrabold"/>
              </a:rPr>
              <a:t>Ré</a:t>
            </a:r>
            <a:endParaRPr/>
          </a:p>
          <a:p>
            <a:pPr algn="ctr">
              <a:defRPr/>
            </a:pPr>
            <a:r>
              <a:rPr sz="1200">
                <a:solidFill>
                  <a:schemeClr val="bg1"/>
                </a:solidFill>
                <a:latin typeface="Open Sans Extrabold"/>
                <a:ea typeface="Open Sans Extrabold"/>
                <a:cs typeface="Open Sans Extrabold"/>
              </a:rPr>
              <a:t>activation</a:t>
            </a:r>
            <a:endParaRPr/>
          </a:p>
        </p:txBody>
      </p:sp>
      <p:sp>
        <p:nvSpPr>
          <p:cNvPr id="29" name="Rectangle 28"/>
          <p:cNvSpPr/>
          <p:nvPr/>
        </p:nvSpPr>
        <p:spPr bwMode="auto">
          <a:xfrm>
            <a:off x="760145" y="512262"/>
            <a:ext cx="10815031" cy="64007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a:solidFill>
                  <a:srgbClr val="2CBF9A"/>
                </a:solidFill>
                <a:latin typeface="Open Sans Extrabold"/>
                <a:ea typeface="Open Sans Extrabold"/>
                <a:cs typeface="Open Sans Extrabold"/>
              </a:rPr>
              <a:t>Quand</a:t>
            </a:r>
            <a:r>
              <a:rPr sz="2400" b="1" i="0" u="none">
                <a:solidFill>
                  <a:srgbClr val="000000"/>
                </a:solidFill>
                <a:latin typeface="Open Sans Extrabold"/>
                <a:ea typeface="Open Sans Extrabold"/>
                <a:cs typeface="Open Sans Extrabold"/>
              </a:rPr>
              <a:t> différencier ?</a:t>
            </a:r>
            <a:endParaRPr sz="2400">
              <a:latin typeface="Open Sans Extrabold"/>
              <a:ea typeface="Open Sans Extrabold"/>
              <a:cs typeface="Open Sans Extra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942321" y="877871"/>
            <a:ext cx="10345125" cy="5805464"/>
          </a:xfrm>
          <a:prstGeom prst="rect">
            <a:avLst/>
          </a:prstGeom>
        </p:spPr>
      </p:pic>
      <p:sp>
        <p:nvSpPr>
          <p:cNvPr id="5" name="Rectangle 4"/>
          <p:cNvSpPr/>
          <p:nvPr/>
        </p:nvSpPr>
        <p:spPr bwMode="auto">
          <a:xfrm>
            <a:off x="828927" y="237793"/>
            <a:ext cx="10815031" cy="64007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a:solidFill>
                  <a:srgbClr val="000000"/>
                </a:solidFill>
                <a:latin typeface="Open Sans Extrabold"/>
                <a:ea typeface="Open Sans Extrabold"/>
                <a:cs typeface="Open Sans Extrabold"/>
              </a:rPr>
              <a:t>Concrètement :</a:t>
            </a:r>
            <a:r>
              <a:rPr sz="2400" b="1" i="0" u="none">
                <a:solidFill>
                  <a:srgbClr val="2CBF9A"/>
                </a:solidFill>
                <a:latin typeface="Open Sans Extrabold"/>
                <a:ea typeface="Open Sans Extrabold"/>
                <a:cs typeface="Open Sans Extrabold"/>
              </a:rPr>
              <a:t> un exemple de séquence différencié</a:t>
            </a:r>
            <a:r>
              <a:rPr lang="fr-FR" sz="2400" b="1" i="0" u="none">
                <a:solidFill>
                  <a:srgbClr val="2CBF9A"/>
                </a:solidFill>
                <a:latin typeface="Open Sans Extrabold"/>
                <a:ea typeface="Open Sans Extrabold"/>
                <a:cs typeface="Open Sans Extrabold"/>
              </a:rPr>
              <a:t>e</a:t>
            </a:r>
            <a:endParaRPr sz="2400">
              <a:latin typeface="Open Sans Extrabold"/>
              <a:ea typeface="Open Sans Extrabold"/>
              <a:cs typeface="Open Sans Extrabold"/>
            </a:endParaRPr>
          </a:p>
        </p:txBody>
      </p:sp>
      <p:sp>
        <p:nvSpPr>
          <p:cNvPr id="6" name="Rectangle 5"/>
          <p:cNvSpPr/>
          <p:nvPr/>
        </p:nvSpPr>
        <p:spPr bwMode="auto">
          <a:xfrm>
            <a:off x="10093125" y="1440089"/>
            <a:ext cx="283590"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b="1">
                <a:solidFill>
                  <a:srgbClr val="FF0000"/>
                </a:solidFill>
              </a:rPr>
              <a:t>F</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llipse 34"/>
          <p:cNvSpPr/>
          <p:nvPr/>
        </p:nvSpPr>
        <p:spPr bwMode="auto">
          <a:xfrm>
            <a:off x="4287809" y="4515761"/>
            <a:ext cx="296023" cy="252952"/>
          </a:xfrm>
          <a:prstGeom prst="ellipse">
            <a:avLst/>
          </a:prstGeom>
          <a:solidFill>
            <a:srgbClr val="68CDB2"/>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fr-FR"/>
          </a:p>
        </p:txBody>
      </p:sp>
      <p:sp>
        <p:nvSpPr>
          <p:cNvPr id="5" name="Ellipse 35"/>
          <p:cNvSpPr/>
          <p:nvPr/>
        </p:nvSpPr>
        <p:spPr bwMode="auto">
          <a:xfrm>
            <a:off x="4270816" y="5538413"/>
            <a:ext cx="296023" cy="252952"/>
          </a:xfrm>
          <a:prstGeom prst="ellipse">
            <a:avLst/>
          </a:prstGeom>
          <a:solidFill>
            <a:srgbClr val="68CDB2"/>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fr-FR"/>
          </a:p>
        </p:txBody>
      </p:sp>
      <p:sp>
        <p:nvSpPr>
          <p:cNvPr id="6" name="Ellipse 31"/>
          <p:cNvSpPr/>
          <p:nvPr/>
        </p:nvSpPr>
        <p:spPr bwMode="auto">
          <a:xfrm>
            <a:off x="4298738" y="2060848"/>
            <a:ext cx="296023" cy="252952"/>
          </a:xfrm>
          <a:prstGeom prst="ellipse">
            <a:avLst/>
          </a:prstGeom>
          <a:solidFill>
            <a:srgbClr val="68CDB2"/>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fr-FR"/>
          </a:p>
        </p:txBody>
      </p:sp>
      <p:sp>
        <p:nvSpPr>
          <p:cNvPr id="7" name="Rectangle 3"/>
          <p:cNvSpPr/>
          <p:nvPr/>
        </p:nvSpPr>
        <p:spPr bwMode="auto">
          <a:xfrm>
            <a:off x="824498" y="653723"/>
            <a:ext cx="3356427" cy="5809668"/>
          </a:xfrm>
          <a:prstGeom prst="rect">
            <a:avLst/>
          </a:prstGeom>
          <a:solidFill>
            <a:schemeClr val="bg2"/>
          </a:solidFill>
          <a:ln w="12700" cap="flat" cmpd="sng" algn="ctr">
            <a:solidFill>
              <a:schemeClr val="bg1"/>
            </a:solid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8" name="Rectangle 4"/>
          <p:cNvSpPr/>
          <p:nvPr/>
        </p:nvSpPr>
        <p:spPr bwMode="auto">
          <a:xfrm>
            <a:off x="824500" y="653724"/>
            <a:ext cx="3356428" cy="36579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800" b="1">
                <a:latin typeface="Open Sans Extrabold"/>
                <a:ea typeface="Open Sans Extrabold"/>
                <a:cs typeface="Open Sans Extrabold"/>
              </a:rPr>
              <a:t>Table d'appui</a:t>
            </a:r>
            <a:endParaRPr/>
          </a:p>
        </p:txBody>
      </p:sp>
      <p:sp>
        <p:nvSpPr>
          <p:cNvPr id="9" name="Rectangle 5"/>
          <p:cNvSpPr/>
          <p:nvPr/>
        </p:nvSpPr>
        <p:spPr bwMode="auto">
          <a:xfrm>
            <a:off x="8579954" y="1282812"/>
            <a:ext cx="3356426" cy="1670811"/>
          </a:xfrm>
          <a:prstGeom prst="rect">
            <a:avLst/>
          </a:prstGeom>
          <a:solidFill>
            <a:schemeClr val="bg2"/>
          </a:solidFill>
          <a:ln w="12700" cap="flat" cmpd="sng" algn="ctr">
            <a:solidFill>
              <a:schemeClr val="bg1"/>
            </a:solid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10" name="Rectangle 6"/>
          <p:cNvSpPr/>
          <p:nvPr/>
        </p:nvSpPr>
        <p:spPr bwMode="auto">
          <a:xfrm>
            <a:off x="8540445" y="1282812"/>
            <a:ext cx="3356427" cy="36579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lang="fr-FR" sz="1800" b="1">
                <a:latin typeface="Open Sans Extrabold"/>
                <a:ea typeface="Open Sans Extrabold"/>
                <a:cs typeface="Open Sans Extrabold"/>
              </a:rPr>
              <a:t>Groupe 1 : PDT autonome</a:t>
            </a:r>
            <a:r>
              <a:rPr sz="1800" b="1">
                <a:latin typeface="Open Sans Extrabold"/>
                <a:ea typeface="Open Sans Extrabold"/>
                <a:cs typeface="Open Sans Extrabold"/>
              </a:rPr>
              <a:t> </a:t>
            </a:r>
            <a:endParaRPr/>
          </a:p>
        </p:txBody>
      </p:sp>
      <p:sp>
        <p:nvSpPr>
          <p:cNvPr id="11" name="Rectangle 7"/>
          <p:cNvSpPr/>
          <p:nvPr/>
        </p:nvSpPr>
        <p:spPr bwMode="auto">
          <a:xfrm>
            <a:off x="857400" y="1019518"/>
            <a:ext cx="3330365"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endParaRPr/>
          </a:p>
        </p:txBody>
      </p:sp>
      <p:sp>
        <p:nvSpPr>
          <p:cNvPr id="12" name="Rectangle 9"/>
          <p:cNvSpPr/>
          <p:nvPr/>
        </p:nvSpPr>
        <p:spPr bwMode="auto">
          <a:xfrm>
            <a:off x="191344" y="88878"/>
            <a:ext cx="11448184" cy="64007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2400" b="1" i="0" u="none">
                <a:solidFill>
                  <a:srgbClr val="000000"/>
                </a:solidFill>
                <a:latin typeface="Open Sans Extrabold"/>
                <a:ea typeface="Open Sans Extrabold"/>
                <a:cs typeface="Open Sans Extrabold"/>
              </a:rPr>
              <a:t>Et </a:t>
            </a:r>
            <a:r>
              <a:rPr sz="2400" b="1" i="0" u="none">
                <a:solidFill>
                  <a:srgbClr val="37C49E"/>
                </a:solidFill>
                <a:latin typeface="Open Sans Extrabold"/>
                <a:ea typeface="Open Sans Extrabold"/>
                <a:cs typeface="Open Sans Extrabold"/>
              </a:rPr>
              <a:t>en classe</a:t>
            </a:r>
            <a:r>
              <a:rPr sz="2400" b="1" i="0" u="none">
                <a:solidFill>
                  <a:srgbClr val="000000"/>
                </a:solidFill>
                <a:latin typeface="Open Sans Extrabold"/>
                <a:ea typeface="Open Sans Extrabold"/>
                <a:cs typeface="Open Sans Extrabold"/>
              </a:rPr>
              <a:t>, ça se passe comment ?</a:t>
            </a:r>
            <a:endParaRPr sz="2400">
              <a:latin typeface="Open Sans Extrabold"/>
              <a:ea typeface="Open Sans Extrabold"/>
              <a:cs typeface="Open Sans Extrabold"/>
            </a:endParaRPr>
          </a:p>
        </p:txBody>
      </p:sp>
      <p:sp>
        <p:nvSpPr>
          <p:cNvPr id="13" name="Rectangle 10"/>
          <p:cNvSpPr/>
          <p:nvPr/>
        </p:nvSpPr>
        <p:spPr bwMode="auto">
          <a:xfrm>
            <a:off x="857399" y="1193111"/>
            <a:ext cx="3373960" cy="5352234"/>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400" b="1">
                <a:solidFill>
                  <a:srgbClr val="37C49E"/>
                </a:solidFill>
                <a:latin typeface="Carlito"/>
                <a:ea typeface="Carlito"/>
                <a:cs typeface="Carlito"/>
              </a:rPr>
              <a:t>Au début de la mise au travail : pas de pré-requis ici (organisation)</a:t>
            </a:r>
            <a:endParaRPr/>
          </a:p>
          <a:p>
            <a:pPr>
              <a:defRPr/>
            </a:pPr>
            <a:r>
              <a:rPr sz="1400">
                <a:latin typeface="Carlito"/>
                <a:ea typeface="Carlito"/>
                <a:cs typeface="Carlito"/>
              </a:rPr>
              <a:t>Est-ce-que vous pouvez m'expliquer comment est structuré le document ? </a:t>
            </a:r>
            <a:endParaRPr/>
          </a:p>
          <a:p>
            <a:pPr>
              <a:defRPr/>
            </a:pPr>
            <a:r>
              <a:rPr sz="1400">
                <a:latin typeface="Carlito"/>
                <a:ea typeface="Carlito"/>
                <a:cs typeface="Carlito"/>
              </a:rPr>
              <a:t>Où je trouve les consignes ? </a:t>
            </a:r>
            <a:endParaRPr/>
          </a:p>
          <a:p>
            <a:pPr>
              <a:defRPr/>
            </a:pPr>
            <a:r>
              <a:rPr sz="1400">
                <a:latin typeface="Carlito"/>
                <a:ea typeface="Carlito"/>
                <a:cs typeface="Carlito"/>
              </a:rPr>
              <a:t>Où je trouve les ressources ? </a:t>
            </a:r>
            <a:endParaRPr/>
          </a:p>
          <a:p>
            <a:pPr>
              <a:defRPr/>
            </a:pPr>
            <a:r>
              <a:rPr sz="1400">
                <a:latin typeface="Carlito"/>
                <a:ea typeface="Carlito"/>
                <a:cs typeface="Carlito"/>
              </a:rPr>
              <a:t>Qu'est-ce-qu'on me demande de faire en 1er ? L'ordre du travail à faire ?</a:t>
            </a:r>
            <a:endParaRPr/>
          </a:p>
          <a:p>
            <a:pPr>
              <a:defRPr/>
            </a:pPr>
            <a:r>
              <a:rPr sz="1400">
                <a:latin typeface="Carlito"/>
                <a:ea typeface="Carlito"/>
                <a:cs typeface="Carlito"/>
              </a:rPr>
              <a:t>Que dois-je faire dans le premier exercice ?</a:t>
            </a:r>
            <a:endParaRPr/>
          </a:p>
          <a:p>
            <a:pPr>
              <a:defRPr/>
            </a:pPr>
            <a:r>
              <a:rPr sz="1400">
                <a:latin typeface="Carlito"/>
                <a:ea typeface="Carlito"/>
                <a:cs typeface="Carlito"/>
              </a:rPr>
              <a:t>De quoi je peux m'aider ?</a:t>
            </a:r>
            <a:endParaRPr/>
          </a:p>
          <a:p>
            <a:pPr>
              <a:defRPr/>
            </a:pPr>
            <a:endParaRPr sz="1400" b="1">
              <a:solidFill>
                <a:srgbClr val="37C49E"/>
              </a:solidFill>
              <a:latin typeface="Carlito"/>
              <a:ea typeface="Carlito"/>
              <a:cs typeface="Carlito"/>
            </a:endParaRPr>
          </a:p>
          <a:p>
            <a:pPr>
              <a:defRPr/>
            </a:pPr>
            <a:r>
              <a:rPr sz="1400" b="1">
                <a:solidFill>
                  <a:srgbClr val="37C49E"/>
                </a:solidFill>
                <a:latin typeface="Carlito"/>
                <a:ea typeface="Carlito"/>
                <a:cs typeface="Carlito"/>
              </a:rPr>
              <a:t>Préparer  le "gros" travail : difficulté ++</a:t>
            </a:r>
            <a:endParaRPr/>
          </a:p>
          <a:p>
            <a:pPr>
              <a:defRPr/>
            </a:pPr>
            <a:r>
              <a:rPr sz="1400" b="0">
                <a:solidFill>
                  <a:schemeClr val="tx1"/>
                </a:solidFill>
                <a:latin typeface="Carlito"/>
                <a:ea typeface="Carlito"/>
                <a:cs typeface="Carlito"/>
              </a:rPr>
              <a:t>La prochaine foi</a:t>
            </a:r>
            <a:r>
              <a:rPr lang="fr-FR" sz="1400" b="0">
                <a:solidFill>
                  <a:schemeClr val="tx1"/>
                </a:solidFill>
                <a:latin typeface="Carlito"/>
                <a:ea typeface="Carlito"/>
                <a:cs typeface="Carlito"/>
              </a:rPr>
              <a:t>s</a:t>
            </a:r>
            <a:r>
              <a:rPr sz="1400" b="0">
                <a:solidFill>
                  <a:schemeClr val="tx1"/>
                </a:solidFill>
                <a:latin typeface="Carlito"/>
                <a:ea typeface="Carlito"/>
                <a:cs typeface="Carlito"/>
              </a:rPr>
              <a:t>, vous aurez à choisir </a:t>
            </a:r>
            <a:r>
              <a:rPr lang="fr-FR" sz="1400">
                <a:latin typeface="Carlito"/>
                <a:ea typeface="Carlito"/>
                <a:cs typeface="Carlito"/>
              </a:rPr>
              <a:t>l</a:t>
            </a:r>
            <a:r>
              <a:rPr sz="1400" b="0">
                <a:solidFill>
                  <a:schemeClr val="tx1"/>
                </a:solidFill>
                <a:latin typeface="Carlito"/>
                <a:ea typeface="Carlito"/>
                <a:cs typeface="Carlito"/>
              </a:rPr>
              <a:t>es facteurs d'ambiance pour l'événement Décathlon : qui peut me donner un exemple sur ce document de mobilier indispensable pour l'accueil des clients ?</a:t>
            </a:r>
            <a:endParaRPr/>
          </a:p>
          <a:p>
            <a:pPr>
              <a:defRPr/>
            </a:pPr>
            <a:endParaRPr sz="1400" b="1">
              <a:solidFill>
                <a:srgbClr val="37C49E"/>
              </a:solidFill>
              <a:latin typeface="Carlito"/>
              <a:ea typeface="Carlito"/>
              <a:cs typeface="Carlito"/>
            </a:endParaRPr>
          </a:p>
          <a:p>
            <a:pPr>
              <a:defRPr/>
            </a:pPr>
            <a:r>
              <a:rPr sz="1400" b="1">
                <a:solidFill>
                  <a:srgbClr val="37C49E"/>
                </a:solidFill>
                <a:latin typeface="Carlito"/>
                <a:ea typeface="Carlito"/>
                <a:cs typeface="Carlito"/>
              </a:rPr>
              <a:t>Pendant le travail : soutenir, adapter</a:t>
            </a:r>
            <a:endParaRPr/>
          </a:p>
          <a:p>
            <a:pPr>
              <a:defRPr/>
            </a:pPr>
            <a:r>
              <a:rPr sz="1400" b="1" i="1">
                <a:solidFill>
                  <a:schemeClr val="tx1"/>
                </a:solidFill>
                <a:latin typeface="Carlito"/>
                <a:ea typeface="Carlito"/>
                <a:cs typeface="Carlito"/>
              </a:rPr>
              <a:t>Annexe 5 </a:t>
            </a:r>
            <a:r>
              <a:rPr sz="1400" b="0">
                <a:solidFill>
                  <a:schemeClr val="tx1"/>
                </a:solidFill>
                <a:latin typeface="Carlito"/>
                <a:ea typeface="Carlito"/>
                <a:cs typeface="Carlito"/>
              </a:rPr>
              <a:t>: je te propose de te donner les éléments à sélectionner et toi tu expliques pourquoi je les ai choisi </a:t>
            </a:r>
            <a:endParaRPr/>
          </a:p>
          <a:p>
            <a:pPr>
              <a:defRPr/>
            </a:pPr>
            <a:r>
              <a:rPr sz="1400" b="0">
                <a:solidFill>
                  <a:schemeClr val="tx1"/>
                </a:solidFill>
                <a:latin typeface="Carlito"/>
                <a:ea typeface="Carlito"/>
                <a:cs typeface="Carlito"/>
              </a:rPr>
              <a:t>OU je te donne tous les éléments et tu les replace au bon endroit</a:t>
            </a:r>
            <a:endParaRPr/>
          </a:p>
        </p:txBody>
      </p:sp>
      <p:sp>
        <p:nvSpPr>
          <p:cNvPr id="16" name="Rectangle 13"/>
          <p:cNvSpPr/>
          <p:nvPr/>
        </p:nvSpPr>
        <p:spPr bwMode="auto">
          <a:xfrm>
            <a:off x="3964779" y="2971977"/>
            <a:ext cx="1138357" cy="36579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800" b="1">
                <a:latin typeface="Open Sans Extrabold"/>
                <a:ea typeface="Open Sans Extrabold"/>
                <a:cs typeface="Open Sans Extrabold"/>
              </a:rPr>
              <a:t>Table d'appui</a:t>
            </a:r>
            <a:endParaRPr/>
          </a:p>
        </p:txBody>
      </p:sp>
      <p:sp>
        <p:nvSpPr>
          <p:cNvPr id="17" name="Rectangle 14"/>
          <p:cNvSpPr/>
          <p:nvPr/>
        </p:nvSpPr>
        <p:spPr bwMode="auto">
          <a:xfrm>
            <a:off x="7804551" y="2177996"/>
            <a:ext cx="1138357" cy="36579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800" b="1">
                <a:latin typeface="Open Sans Extrabold"/>
                <a:ea typeface="Open Sans Extrabold"/>
                <a:cs typeface="Open Sans Extrabold"/>
              </a:rPr>
              <a:t>Groupe 1</a:t>
            </a:r>
            <a:endParaRPr/>
          </a:p>
        </p:txBody>
      </p:sp>
      <p:sp>
        <p:nvSpPr>
          <p:cNvPr id="19" name="Flèche : gauche 18"/>
          <p:cNvSpPr/>
          <p:nvPr/>
        </p:nvSpPr>
        <p:spPr bwMode="auto">
          <a:xfrm rot="7173800">
            <a:off x="7257285" y="3954478"/>
            <a:ext cx="1343282" cy="260803"/>
          </a:xfrm>
          <a:prstGeom prst="leftArrow">
            <a:avLst>
              <a:gd name="adj1" fmla="val 50000"/>
              <a:gd name="adj2" fmla="val 50000"/>
            </a:avLst>
          </a:prstGeom>
          <a:solidFill>
            <a:srgbClr val="37C49E"/>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pic>
        <p:nvPicPr>
          <p:cNvPr id="20" name="Graphique 21" descr="Signe du pouce levé "/>
          <p:cNvPicPr>
            <a:picLocks noChangeAspect="1"/>
          </p:cNvPicPr>
          <p:nvPr/>
        </p:nvPicPr>
        <p:blipFill>
          <a:blip r:embed="rId3"/>
          <a:stretch/>
        </p:blipFill>
        <p:spPr bwMode="auto">
          <a:xfrm>
            <a:off x="8209399" y="2823095"/>
            <a:ext cx="328660" cy="328660"/>
          </a:xfrm>
          <a:prstGeom prst="rect">
            <a:avLst/>
          </a:prstGeom>
        </p:spPr>
      </p:pic>
      <p:pic>
        <p:nvPicPr>
          <p:cNvPr id="21" name="Graphique 25" descr="Tchin-tchin"/>
          <p:cNvPicPr>
            <a:picLocks noChangeAspect="1"/>
          </p:cNvPicPr>
          <p:nvPr/>
        </p:nvPicPr>
        <p:blipFill>
          <a:blip r:embed="rId4"/>
          <a:stretch/>
        </p:blipFill>
        <p:spPr bwMode="auto">
          <a:xfrm>
            <a:off x="4342656" y="3624814"/>
            <a:ext cx="457200" cy="457200"/>
          </a:xfrm>
          <a:prstGeom prst="rect">
            <a:avLst/>
          </a:prstGeom>
        </p:spPr>
      </p:pic>
      <p:sp>
        <p:nvSpPr>
          <p:cNvPr id="22" name="Rectangle 26"/>
          <p:cNvSpPr/>
          <p:nvPr/>
        </p:nvSpPr>
        <p:spPr bwMode="auto">
          <a:xfrm>
            <a:off x="4605601" y="714936"/>
            <a:ext cx="3604012" cy="1859315"/>
          </a:xfrm>
          <a:prstGeom prst="rect">
            <a:avLst/>
          </a:prstGeom>
        </p:spPr>
        <p:txBody>
          <a:bodyPr wrap="square">
            <a:spAutoFit/>
          </a:bodyPr>
          <a:lstStyle/>
          <a:p>
            <a:pPr algn="ctr">
              <a:defRPr/>
            </a:pPr>
            <a:r>
              <a:rPr lang="fr-FR" sz="1400" b="1">
                <a:solidFill>
                  <a:srgbClr val="37C49E"/>
                </a:solidFill>
                <a:latin typeface="Carlito"/>
                <a:ea typeface="Carlito"/>
                <a:cs typeface="Carlito"/>
              </a:rPr>
              <a:t>Au début du cours : </a:t>
            </a:r>
            <a:endParaRPr/>
          </a:p>
          <a:p>
            <a:pPr algn="ctr">
              <a:defRPr/>
            </a:pPr>
            <a:r>
              <a:rPr lang="fr-FR" sz="1400">
                <a:latin typeface="Carlito"/>
                <a:ea typeface="Carlito"/>
                <a:cs typeface="Carlito"/>
              </a:rPr>
              <a:t>Qui peut me rappeler ce qui fait qu'un client reste longtemps dans le magasin ?</a:t>
            </a:r>
            <a:endParaRPr/>
          </a:p>
          <a:p>
            <a:pPr algn="ctr">
              <a:defRPr/>
            </a:pPr>
            <a:r>
              <a:rPr lang="fr-FR" sz="1400">
                <a:latin typeface="Carlito"/>
                <a:ea typeface="Carlito"/>
                <a:cs typeface="Carlito"/>
              </a:rPr>
              <a:t>Sur quoi peut-on jouer pour que le client se sente le mieux possible dans le magasin ?</a:t>
            </a:r>
            <a:endParaRPr/>
          </a:p>
          <a:p>
            <a:pPr algn="ctr">
              <a:defRPr/>
            </a:pPr>
            <a:r>
              <a:rPr lang="fr-FR" sz="1400" b="1">
                <a:solidFill>
                  <a:srgbClr val="FF0000"/>
                </a:solidFill>
                <a:latin typeface="Carlito"/>
                <a:ea typeface="Carlito"/>
                <a:cs typeface="Carlito"/>
              </a:rPr>
              <a:t>Donc à quoi sert ce qu'on va faire aujourd’hui</a:t>
            </a:r>
            <a:r>
              <a:rPr lang="fr-FR" sz="1400">
                <a:latin typeface="Carlito"/>
                <a:ea typeface="Carlito"/>
                <a:cs typeface="Carlito"/>
              </a:rPr>
              <a:t> ?</a:t>
            </a:r>
            <a:endParaRPr/>
          </a:p>
          <a:p>
            <a:pPr algn="ctr">
              <a:defRPr/>
            </a:pPr>
            <a:r>
              <a:rPr lang="fr-FR" sz="1400">
                <a:latin typeface="Carlito"/>
                <a:ea typeface="Carlito"/>
                <a:cs typeface="Carlito"/>
              </a:rPr>
              <a:t> </a:t>
            </a:r>
            <a:endParaRPr/>
          </a:p>
        </p:txBody>
      </p:sp>
      <p:sp>
        <p:nvSpPr>
          <p:cNvPr id="23" name="Rectangle 27"/>
          <p:cNvSpPr/>
          <p:nvPr/>
        </p:nvSpPr>
        <p:spPr bwMode="auto">
          <a:xfrm>
            <a:off x="8777597" y="1847620"/>
            <a:ext cx="3154801" cy="738664"/>
          </a:xfrm>
          <a:prstGeom prst="rect">
            <a:avLst/>
          </a:prstGeom>
        </p:spPr>
        <p:txBody>
          <a:bodyPr wrap="square">
            <a:spAutoFit/>
          </a:bodyPr>
          <a:lstStyle/>
          <a:p>
            <a:pPr algn="ctr">
              <a:defRPr/>
            </a:pPr>
            <a:r>
              <a:rPr lang="fr-FR" sz="1400">
                <a:latin typeface="Carlito"/>
                <a:ea typeface="Carlito"/>
                <a:cs typeface="Carlito"/>
              </a:rPr>
              <a:t>Ils réalisent les exercices en autonomie et peuvent aider à la table d’appui, se faire aider </a:t>
            </a:r>
            <a:endParaRPr/>
          </a:p>
        </p:txBody>
      </p:sp>
      <p:sp>
        <p:nvSpPr>
          <p:cNvPr id="24" name="Rectangle 28"/>
          <p:cNvSpPr/>
          <p:nvPr/>
        </p:nvSpPr>
        <p:spPr bwMode="auto">
          <a:xfrm>
            <a:off x="4220382" y="5485994"/>
            <a:ext cx="291682" cy="357790"/>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lang="fr-FR" b="1">
                <a:solidFill>
                  <a:srgbClr val="FF0000"/>
                </a:solidFill>
              </a:rPr>
              <a:t>M</a:t>
            </a:r>
            <a:endParaRPr b="1">
              <a:solidFill>
                <a:srgbClr val="FF0000"/>
              </a:solidFill>
            </a:endParaRPr>
          </a:p>
        </p:txBody>
      </p:sp>
      <p:sp>
        <p:nvSpPr>
          <p:cNvPr id="25" name="Rectangle 29"/>
          <p:cNvSpPr/>
          <p:nvPr/>
        </p:nvSpPr>
        <p:spPr bwMode="auto">
          <a:xfrm>
            <a:off x="4295800" y="4459340"/>
            <a:ext cx="283590"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b="1">
                <a:solidFill>
                  <a:srgbClr val="FF0000"/>
                </a:solidFill>
              </a:rPr>
              <a:t>F</a:t>
            </a:r>
            <a:endParaRPr/>
          </a:p>
        </p:txBody>
      </p:sp>
      <p:sp>
        <p:nvSpPr>
          <p:cNvPr id="26" name="Rectangle 30"/>
          <p:cNvSpPr/>
          <p:nvPr/>
        </p:nvSpPr>
        <p:spPr bwMode="auto">
          <a:xfrm>
            <a:off x="4298738" y="1993871"/>
            <a:ext cx="283590"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lang="fr-FR" b="1">
                <a:solidFill>
                  <a:srgbClr val="FF0000"/>
                </a:solidFill>
              </a:rPr>
              <a:t>E</a:t>
            </a:r>
            <a:endParaRPr b="1">
              <a:solidFill>
                <a:srgbClr val="FF0000"/>
              </a:solidFill>
            </a:endParaRPr>
          </a:p>
        </p:txBody>
      </p:sp>
      <p:sp>
        <p:nvSpPr>
          <p:cNvPr id="27" name="Flèche : gauche 36"/>
          <p:cNvSpPr/>
          <p:nvPr/>
        </p:nvSpPr>
        <p:spPr bwMode="auto">
          <a:xfrm rot="20910868">
            <a:off x="5326659" y="2623497"/>
            <a:ext cx="1640871" cy="260803"/>
          </a:xfrm>
          <a:prstGeom prst="leftArrow">
            <a:avLst>
              <a:gd name="adj1" fmla="val 50000"/>
              <a:gd name="adj2" fmla="val 50000"/>
            </a:avLst>
          </a:prstGeom>
          <a:solidFill>
            <a:srgbClr val="37C49E"/>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pic>
        <p:nvPicPr>
          <p:cNvPr id="28" name="Graphique 38" descr="Professeur"/>
          <p:cNvPicPr>
            <a:picLocks noChangeAspect="1"/>
          </p:cNvPicPr>
          <p:nvPr/>
        </p:nvPicPr>
        <p:blipFill>
          <a:blip r:embed="rId5"/>
          <a:stretch/>
        </p:blipFill>
        <p:spPr bwMode="auto">
          <a:xfrm>
            <a:off x="6339121" y="3601361"/>
            <a:ext cx="914400" cy="914400"/>
          </a:xfrm>
          <a:prstGeom prst="rect">
            <a:avLst/>
          </a:prstGeom>
        </p:spPr>
      </p:pic>
      <p:sp>
        <p:nvSpPr>
          <p:cNvPr id="29" name="Rectangle 39"/>
          <p:cNvSpPr/>
          <p:nvPr/>
        </p:nvSpPr>
        <p:spPr bwMode="auto">
          <a:xfrm>
            <a:off x="7563281" y="5234754"/>
            <a:ext cx="3804221" cy="1303472"/>
          </a:xfrm>
          <a:prstGeom prst="rect">
            <a:avLst/>
          </a:prstGeom>
          <a:solidFill>
            <a:schemeClr val="bg2"/>
          </a:solidFill>
          <a:ln w="12700" cap="flat" cmpd="sng" algn="ctr">
            <a:solidFill>
              <a:schemeClr val="bg1"/>
            </a:solid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30" name="Rectangle 40"/>
          <p:cNvSpPr/>
          <p:nvPr/>
        </p:nvSpPr>
        <p:spPr bwMode="auto">
          <a:xfrm>
            <a:off x="7523773" y="5234753"/>
            <a:ext cx="3804221" cy="36579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lang="fr-FR" sz="1800" b="1">
                <a:latin typeface="Open Sans Extrabold"/>
                <a:ea typeface="Open Sans Extrabold"/>
                <a:cs typeface="Open Sans Extrabold"/>
              </a:rPr>
              <a:t>Groupe 2 : défis</a:t>
            </a:r>
            <a:endParaRPr sz="1800" b="1">
              <a:latin typeface="Open Sans Extrabold"/>
              <a:ea typeface="Open Sans Extrabold"/>
              <a:cs typeface="Open Sans Extrabold"/>
            </a:endParaRPr>
          </a:p>
        </p:txBody>
      </p:sp>
      <p:sp>
        <p:nvSpPr>
          <p:cNvPr id="31" name="Rectangle 41"/>
          <p:cNvSpPr/>
          <p:nvPr/>
        </p:nvSpPr>
        <p:spPr bwMode="auto">
          <a:xfrm>
            <a:off x="7563281" y="5799561"/>
            <a:ext cx="3804221" cy="738664"/>
          </a:xfrm>
          <a:prstGeom prst="rect">
            <a:avLst/>
          </a:prstGeom>
        </p:spPr>
        <p:txBody>
          <a:bodyPr wrap="square">
            <a:spAutoFit/>
          </a:bodyPr>
          <a:lstStyle/>
          <a:p>
            <a:pPr algn="ctr">
              <a:defRPr/>
            </a:pPr>
            <a:r>
              <a:rPr lang="fr-FR" sz="1400">
                <a:latin typeface="Carlito"/>
                <a:ea typeface="Carlito"/>
                <a:cs typeface="Carlito"/>
              </a:rPr>
              <a:t>Ils avancent plus vite, sont à l’aise, peuvent aider à la table d’appui ou au groupe 1 et ont un défi à réaliser (exercice level 3+)</a:t>
            </a:r>
            <a:endParaRPr/>
          </a:p>
        </p:txBody>
      </p:sp>
      <p:sp>
        <p:nvSpPr>
          <p:cNvPr id="32" name="Ellipse 15"/>
          <p:cNvSpPr/>
          <p:nvPr/>
        </p:nvSpPr>
        <p:spPr bwMode="auto">
          <a:xfrm>
            <a:off x="6606289" y="4780487"/>
            <a:ext cx="1247321" cy="1213303"/>
          </a:xfrm>
          <a:prstGeom prst="ellipse">
            <a:avLst/>
          </a:prstGeom>
          <a:solidFill>
            <a:srgbClr val="F5B180"/>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33" name="Rectangle 16"/>
          <p:cNvSpPr/>
          <p:nvPr/>
        </p:nvSpPr>
        <p:spPr bwMode="auto">
          <a:xfrm>
            <a:off x="6658556" y="4836184"/>
            <a:ext cx="1138357" cy="36579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800" b="1">
                <a:latin typeface="Open Sans Extrabold"/>
                <a:ea typeface="Open Sans Extrabold"/>
                <a:cs typeface="Open Sans Extrabold"/>
              </a:rPr>
              <a:t>Groupe 2</a:t>
            </a:r>
            <a:endParaRPr/>
          </a:p>
        </p:txBody>
      </p:sp>
      <p:pic>
        <p:nvPicPr>
          <p:cNvPr id="34" name="Graphique 23" descr="Médaille"/>
          <p:cNvPicPr>
            <a:picLocks noChangeAspect="1"/>
          </p:cNvPicPr>
          <p:nvPr/>
        </p:nvPicPr>
        <p:blipFill>
          <a:blip r:embed="rId6"/>
          <a:stretch/>
        </p:blipFill>
        <p:spPr bwMode="auto">
          <a:xfrm>
            <a:off x="7023406" y="5556264"/>
            <a:ext cx="399468" cy="399468"/>
          </a:xfrm>
          <a:prstGeom prst="rect">
            <a:avLst/>
          </a:prstGeom>
        </p:spPr>
      </p:pic>
      <p:sp>
        <p:nvSpPr>
          <p:cNvPr id="61019415" name=" 61019414"/>
          <p:cNvSpPr/>
          <p:nvPr/>
        </p:nvSpPr>
        <p:spPr bwMode="auto">
          <a:xfrm>
            <a:off x="8579953" y="6070910"/>
            <a:ext cx="65932"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747029395" name="Image 747029394"/>
          <p:cNvPicPr>
            <a:picLocks noChangeAspect="1"/>
          </p:cNvPicPr>
          <p:nvPr/>
        </p:nvPicPr>
        <p:blipFill>
          <a:blip r:embed="rId7"/>
          <a:stretch/>
        </p:blipFill>
        <p:spPr bwMode="auto">
          <a:xfrm>
            <a:off x="5028808" y="2971976"/>
            <a:ext cx="1310312" cy="1047487"/>
          </a:xfrm>
          <a:prstGeom prst="rect">
            <a:avLst/>
          </a:prstGeom>
        </p:spPr>
      </p:pic>
      <p:sp>
        <p:nvSpPr>
          <p:cNvPr id="18" name="Flèche : gauche 17"/>
          <p:cNvSpPr/>
          <p:nvPr/>
        </p:nvSpPr>
        <p:spPr bwMode="auto">
          <a:xfrm rot="2608388">
            <a:off x="5026779" y="4471141"/>
            <a:ext cx="1662065" cy="260803"/>
          </a:xfrm>
          <a:prstGeom prst="leftArrow">
            <a:avLst>
              <a:gd name="adj1" fmla="val 50000"/>
              <a:gd name="adj2" fmla="val 50000"/>
            </a:avLst>
          </a:prstGeom>
          <a:solidFill>
            <a:srgbClr val="37C49E"/>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14" name="Ellipse 11"/>
          <p:cNvSpPr/>
          <p:nvPr/>
        </p:nvSpPr>
        <p:spPr bwMode="auto">
          <a:xfrm>
            <a:off x="3946529" y="2968224"/>
            <a:ext cx="1247321" cy="1213303"/>
          </a:xfrm>
          <a:prstGeom prst="ellipse">
            <a:avLst/>
          </a:prstGeom>
          <a:solidFill>
            <a:srgbClr val="F5B180"/>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656644905" name=" 1656644904"/>
          <p:cNvSpPr/>
          <p:nvPr/>
        </p:nvSpPr>
        <p:spPr bwMode="auto">
          <a:xfrm>
            <a:off x="15507331" y="4585815"/>
            <a:ext cx="139162"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275255098" name="Image 275255097"/>
          <p:cNvPicPr>
            <a:picLocks noChangeAspect="1"/>
          </p:cNvPicPr>
          <p:nvPr/>
        </p:nvPicPr>
        <p:blipFill>
          <a:blip r:embed="rId8"/>
          <a:stretch/>
        </p:blipFill>
        <p:spPr bwMode="auto">
          <a:xfrm>
            <a:off x="10683545" y="4082013"/>
            <a:ext cx="1288896" cy="1772232"/>
          </a:xfrm>
          <a:prstGeom prst="rect">
            <a:avLst/>
          </a:prstGeom>
        </p:spPr>
      </p:pic>
      <p:sp>
        <p:nvSpPr>
          <p:cNvPr id="357620583" name=" 357620582"/>
          <p:cNvSpPr/>
          <p:nvPr/>
        </p:nvSpPr>
        <p:spPr bwMode="auto">
          <a:xfrm>
            <a:off x="13448032" y="4332862"/>
            <a:ext cx="110130"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1942745143" name="Image 1942745142"/>
          <p:cNvPicPr>
            <a:picLocks noChangeAspect="1"/>
          </p:cNvPicPr>
          <p:nvPr/>
        </p:nvPicPr>
        <p:blipFill>
          <a:blip r:embed="rId9"/>
          <a:stretch/>
        </p:blipFill>
        <p:spPr bwMode="auto">
          <a:xfrm>
            <a:off x="8850151" y="2719414"/>
            <a:ext cx="1151463" cy="1266610"/>
          </a:xfrm>
          <a:prstGeom prst="rect">
            <a:avLst/>
          </a:prstGeom>
        </p:spPr>
      </p:pic>
      <p:sp>
        <p:nvSpPr>
          <p:cNvPr id="15" name="Ellipse 12"/>
          <p:cNvSpPr/>
          <p:nvPr/>
        </p:nvSpPr>
        <p:spPr bwMode="auto">
          <a:xfrm>
            <a:off x="7752284" y="2112763"/>
            <a:ext cx="1247321" cy="1213303"/>
          </a:xfrm>
          <a:prstGeom prst="ellipse">
            <a:avLst/>
          </a:prstGeom>
          <a:solidFill>
            <a:srgbClr val="F5B180"/>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67687552" name="Rectangle 567687551"/>
          <p:cNvSpPr/>
          <p:nvPr/>
        </p:nvSpPr>
        <p:spPr bwMode="auto">
          <a:xfrm>
            <a:off x="748846" y="486785"/>
            <a:ext cx="4630615" cy="99646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142609535" name="ZoneTexte 248691568"/>
          <p:cNvSpPr txBox="1"/>
          <p:nvPr/>
        </p:nvSpPr>
        <p:spPr bwMode="auto">
          <a:xfrm>
            <a:off x="6253149" y="3870837"/>
            <a:ext cx="5928834" cy="246891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marL="0" marR="0" lvl="0" indent="0" algn="l" defTabSz="457200">
              <a:lnSpc>
                <a:spcPct val="100000"/>
              </a:lnSpc>
              <a:spcBef>
                <a:spcPts val="0"/>
              </a:spcBef>
              <a:spcAft>
                <a:spcPts val="0"/>
              </a:spcAft>
              <a:buClrTx/>
              <a:buSzTx/>
              <a:buFontTx/>
              <a:buNone/>
              <a:defRPr/>
            </a:pPr>
            <a:r>
              <a:rPr sz="2600" b="1" i="0" u="none" strike="noStrike" cap="none" spc="0">
                <a:ln>
                  <a:noFill/>
                </a:ln>
                <a:solidFill>
                  <a:prstClr val="black"/>
                </a:solidFill>
                <a:latin typeface="Gill Sans MT"/>
                <a:cs typeface="Arial"/>
              </a:rPr>
              <a:t>Olivier PONSON</a:t>
            </a:r>
            <a:endParaRPr sz="1800" b="0" i="0" u="none" strike="noStrike" cap="none" spc="0">
              <a:ln>
                <a:noFill/>
              </a:ln>
              <a:solidFill>
                <a:prstClr val="black"/>
              </a:solidFill>
              <a:latin typeface="Gill Sans MT"/>
              <a:cs typeface="Arial"/>
            </a:endParaRPr>
          </a:p>
          <a:p>
            <a:pPr marL="0" marR="0" lvl="0" indent="0" algn="l" defTabSz="457200">
              <a:lnSpc>
                <a:spcPct val="100000"/>
              </a:lnSpc>
              <a:spcBef>
                <a:spcPts val="0"/>
              </a:spcBef>
              <a:spcAft>
                <a:spcPts val="0"/>
              </a:spcAft>
              <a:buClrTx/>
              <a:buSzTx/>
              <a:buFontTx/>
              <a:buNone/>
              <a:defRPr/>
            </a:pPr>
            <a:r>
              <a:rPr sz="2600" b="1" i="0" u="none" strike="noStrike" cap="none" spc="0">
                <a:ln>
                  <a:noFill/>
                </a:ln>
                <a:solidFill>
                  <a:srgbClr val="00B050"/>
                </a:solidFill>
                <a:latin typeface="Gill Sans MT"/>
                <a:cs typeface="Arial"/>
              </a:rPr>
              <a:t>Professeur de Lettres-Histoire</a:t>
            </a:r>
            <a:endParaRPr sz="1800" b="0" i="0" u="none" strike="noStrike" cap="none" spc="0">
              <a:ln>
                <a:noFill/>
              </a:ln>
              <a:solidFill>
                <a:prstClr val="black"/>
              </a:solidFill>
              <a:latin typeface="Gill Sans MT"/>
              <a:cs typeface="Arial"/>
            </a:endParaRPr>
          </a:p>
          <a:p>
            <a:pPr marL="0" marR="0" lvl="0" indent="0" algn="l" defTabSz="457200">
              <a:lnSpc>
                <a:spcPct val="100000"/>
              </a:lnSpc>
              <a:spcBef>
                <a:spcPts val="0"/>
              </a:spcBef>
              <a:spcAft>
                <a:spcPts val="0"/>
              </a:spcAft>
              <a:buClrTx/>
              <a:buSzTx/>
              <a:buFontTx/>
              <a:buNone/>
              <a:defRPr/>
            </a:pPr>
            <a:endParaRPr sz="2600" b="1" i="0" u="none" strike="noStrike" cap="none" spc="0">
              <a:ln>
                <a:noFill/>
              </a:ln>
              <a:solidFill>
                <a:srgbClr val="00B050"/>
              </a:solidFill>
              <a:latin typeface="Gill Sans MT"/>
              <a:cs typeface="Arial"/>
            </a:endParaRPr>
          </a:p>
          <a:p>
            <a:pPr marL="0" marR="0" lvl="0" indent="0" algn="l" defTabSz="457200">
              <a:lnSpc>
                <a:spcPct val="100000"/>
              </a:lnSpc>
              <a:spcBef>
                <a:spcPts val="0"/>
              </a:spcBef>
              <a:spcAft>
                <a:spcPts val="0"/>
              </a:spcAft>
              <a:buClrTx/>
              <a:buSzTx/>
              <a:buFontTx/>
              <a:buNone/>
              <a:defRPr/>
            </a:pPr>
            <a:r>
              <a:rPr sz="2600" b="1" i="0" u="sng" strike="noStrike" cap="none" spc="0">
                <a:ln>
                  <a:noFill/>
                </a:ln>
                <a:solidFill>
                  <a:prstClr val="black"/>
                </a:solidFill>
                <a:latin typeface="Gill Sans MT"/>
                <a:cs typeface="Arial"/>
                <a:hlinkClick r:id="rId2" tooltip="mailto:Olivier.Ponson@ac-grenoble.fr"/>
              </a:rPr>
              <a:t>Olivier.Ponson@ac-grenoble.fr</a:t>
            </a:r>
            <a:endParaRPr sz="2600" b="1" i="0" u="none" strike="noStrike" cap="none" spc="0">
              <a:ln>
                <a:noFill/>
              </a:ln>
              <a:solidFill>
                <a:srgbClr val="00B050"/>
              </a:solidFill>
              <a:latin typeface="Gill Sans MT"/>
              <a:cs typeface="Arial"/>
            </a:endParaRPr>
          </a:p>
          <a:p>
            <a:pPr marL="0" marR="0" lvl="0" indent="0" algn="l" defTabSz="457200">
              <a:lnSpc>
                <a:spcPct val="100000"/>
              </a:lnSpc>
              <a:spcBef>
                <a:spcPts val="0"/>
              </a:spcBef>
              <a:spcAft>
                <a:spcPts val="0"/>
              </a:spcAft>
              <a:buClrTx/>
              <a:buSzTx/>
              <a:buFontTx/>
              <a:buNone/>
              <a:defRPr/>
            </a:pPr>
            <a:endParaRPr sz="2600" b="1" i="0" u="none" strike="noStrike" cap="none" spc="0">
              <a:ln>
                <a:noFill/>
              </a:ln>
              <a:solidFill>
                <a:srgbClr val="00B050"/>
              </a:solidFill>
              <a:latin typeface="Gill Sans MT"/>
              <a:cs typeface="Arial"/>
            </a:endParaRPr>
          </a:p>
          <a:p>
            <a:pPr marL="0" marR="0" lvl="0" indent="0" algn="l" defTabSz="457200">
              <a:lnSpc>
                <a:spcPct val="100000"/>
              </a:lnSpc>
              <a:spcBef>
                <a:spcPts val="0"/>
              </a:spcBef>
              <a:spcAft>
                <a:spcPts val="0"/>
              </a:spcAft>
              <a:buClrTx/>
              <a:buSzTx/>
              <a:buFontTx/>
              <a:buNone/>
              <a:defRPr/>
            </a:pPr>
            <a:r>
              <a:rPr sz="2600" b="1" i="0" u="none" strike="noStrike" cap="none" spc="0">
                <a:ln>
                  <a:noFill/>
                </a:ln>
                <a:solidFill>
                  <a:prstClr val="black"/>
                </a:solidFill>
                <a:latin typeface="Gill Sans MT"/>
                <a:cs typeface="Arial"/>
              </a:rPr>
              <a:t>         Twitter : </a:t>
            </a:r>
            <a:r>
              <a:rPr sz="2600" b="1" i="0" u="none" strike="noStrike" cap="none" spc="0">
                <a:ln>
                  <a:noFill/>
                </a:ln>
                <a:solidFill>
                  <a:srgbClr val="00B0F0"/>
                </a:solidFill>
                <a:latin typeface="Gill Sans MT"/>
                <a:cs typeface="Arial"/>
              </a:rPr>
              <a:t>@oponson</a:t>
            </a:r>
            <a:endParaRPr sz="1800" b="0" i="0" u="none" strike="noStrike" cap="none" spc="0">
              <a:ln>
                <a:noFill/>
              </a:ln>
              <a:solidFill>
                <a:prstClr val="black"/>
              </a:solidFill>
              <a:latin typeface="Gill Sans MT"/>
              <a:cs typeface="Arial"/>
            </a:endParaRPr>
          </a:p>
        </p:txBody>
      </p:sp>
      <p:pic>
        <p:nvPicPr>
          <p:cNvPr id="504236373" name="Image 966603160"/>
          <p:cNvPicPr>
            <a:picLocks noChangeAspect="1"/>
          </p:cNvPicPr>
          <p:nvPr/>
        </p:nvPicPr>
        <p:blipFill>
          <a:blip r:embed="rId3"/>
          <a:stretch/>
        </p:blipFill>
        <p:spPr bwMode="auto">
          <a:xfrm>
            <a:off x="6360962" y="5764095"/>
            <a:ext cx="686412" cy="686412"/>
          </a:xfrm>
          <a:prstGeom prst="rect">
            <a:avLst/>
          </a:prstGeom>
        </p:spPr>
      </p:pic>
      <p:sp>
        <p:nvSpPr>
          <p:cNvPr id="1524991398" name=" 667438580"/>
          <p:cNvSpPr/>
          <p:nvPr/>
        </p:nvSpPr>
        <p:spPr bwMode="auto">
          <a:xfrm>
            <a:off x="9311414" y="2387877"/>
            <a:ext cx="4582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marL="0" marR="0" lvl="0" indent="0" algn="l" defTabSz="457200">
              <a:lnSpc>
                <a:spcPct val="100000"/>
              </a:lnSpc>
              <a:spcBef>
                <a:spcPts val="0"/>
              </a:spcBef>
              <a:spcAft>
                <a:spcPts val="0"/>
              </a:spcAft>
              <a:buClrTx/>
              <a:buSzTx/>
              <a:buFontTx/>
              <a:buNone/>
              <a:defRPr/>
            </a:pPr>
            <a:endParaRPr sz="1800" b="0" i="0" u="none" strike="noStrike" cap="none" spc="0">
              <a:ln>
                <a:noFill/>
              </a:ln>
              <a:solidFill>
                <a:prstClr val="black"/>
              </a:solidFill>
              <a:latin typeface="Gill Sans MT"/>
              <a:cs typeface="Arial"/>
            </a:endParaRPr>
          </a:p>
        </p:txBody>
      </p:sp>
      <p:sp>
        <p:nvSpPr>
          <p:cNvPr id="1823813808" name="ZoneTexte 1823813807"/>
          <p:cNvSpPr txBox="1"/>
          <p:nvPr/>
        </p:nvSpPr>
        <p:spPr bwMode="auto">
          <a:xfrm>
            <a:off x="1992519" y="5680544"/>
            <a:ext cx="1701856" cy="42675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l">
              <a:defRPr/>
            </a:pPr>
            <a:r>
              <a:rPr lang="en-US" sz="2200" b="1" i="0" u="none" strike="noStrike" cap="none" spc="0">
                <a:ln>
                  <a:noFill/>
                </a:ln>
                <a:solidFill>
                  <a:srgbClr val="00B0F0"/>
                </a:solidFill>
                <a:latin typeface="Gill Sans MT"/>
                <a:ea typeface="Arial"/>
                <a:cs typeface="Arial"/>
              </a:rPr>
              <a:t>@EARA_LP</a:t>
            </a:r>
            <a:endParaRPr sz="2200"/>
          </a:p>
        </p:txBody>
      </p:sp>
      <p:pic>
        <p:nvPicPr>
          <p:cNvPr id="1908064476" name="Image 966603160"/>
          <p:cNvPicPr>
            <a:picLocks noChangeAspect="1"/>
          </p:cNvPicPr>
          <p:nvPr/>
        </p:nvPicPr>
        <p:blipFill>
          <a:blip r:embed="rId3"/>
          <a:stretch/>
        </p:blipFill>
        <p:spPr bwMode="auto">
          <a:xfrm>
            <a:off x="1306105" y="5550715"/>
            <a:ext cx="686412" cy="686412"/>
          </a:xfrm>
          <a:prstGeom prst="rect">
            <a:avLst/>
          </a:prstGeom>
        </p:spPr>
      </p:pic>
      <p:pic>
        <p:nvPicPr>
          <p:cNvPr id="1527363321" name="Image 1527363320"/>
          <p:cNvPicPr>
            <a:picLocks noChangeAspect="1"/>
          </p:cNvPicPr>
          <p:nvPr/>
        </p:nvPicPr>
        <p:blipFill>
          <a:blip r:embed="rId4"/>
          <a:stretch/>
        </p:blipFill>
        <p:spPr bwMode="auto">
          <a:xfrm>
            <a:off x="9848027" y="2447192"/>
            <a:ext cx="1792383" cy="1792383"/>
          </a:xfrm>
          <a:prstGeom prst="rect">
            <a:avLst/>
          </a:prstGeom>
        </p:spPr>
      </p:pic>
      <p:sp>
        <p:nvSpPr>
          <p:cNvPr id="727762878" name="ZoneTexte 1415176529"/>
          <p:cNvSpPr txBox="1"/>
          <p:nvPr/>
        </p:nvSpPr>
        <p:spPr bwMode="auto">
          <a:xfrm>
            <a:off x="907325" y="531477"/>
            <a:ext cx="4413627" cy="8229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marL="0" marR="0" lvl="0" indent="0" algn="ctr" defTabSz="457200">
              <a:lnSpc>
                <a:spcPct val="100000"/>
              </a:lnSpc>
              <a:spcBef>
                <a:spcPts val="0"/>
              </a:spcBef>
              <a:spcAft>
                <a:spcPts val="0"/>
              </a:spcAft>
              <a:buClrTx/>
              <a:buSzTx/>
              <a:buFontTx/>
              <a:buNone/>
              <a:defRPr/>
            </a:pPr>
            <a:r>
              <a:rPr lang="fr-FR" sz="4800" b="1" i="0" u="none" strike="noStrike" cap="none" spc="0">
                <a:ln>
                  <a:noFill/>
                </a:ln>
                <a:solidFill>
                  <a:schemeClr val="bg1"/>
                </a:solidFill>
                <a:latin typeface="Gill Sans MT"/>
                <a:cs typeface="Arial"/>
              </a:rPr>
              <a:t>Présentation</a:t>
            </a:r>
            <a:endParaRPr sz="4800" b="1" i="0" u="none" strike="noStrike" cap="none" spc="0">
              <a:ln>
                <a:noFill/>
              </a:ln>
              <a:solidFill>
                <a:schemeClr val="bg1"/>
              </a:solidFill>
              <a:latin typeface="Gill Sans MT"/>
              <a:cs typeface="Arial"/>
            </a:endParaRPr>
          </a:p>
        </p:txBody>
      </p:sp>
      <p:pic>
        <p:nvPicPr>
          <p:cNvPr id="1922960102" name="Image 1846788899"/>
          <p:cNvPicPr>
            <a:picLocks noChangeAspect="1"/>
          </p:cNvPicPr>
          <p:nvPr/>
        </p:nvPicPr>
        <p:blipFill>
          <a:blip r:embed="rId5"/>
          <a:stretch/>
        </p:blipFill>
        <p:spPr bwMode="auto">
          <a:xfrm>
            <a:off x="5586915" y="276689"/>
            <a:ext cx="1548093" cy="1416652"/>
          </a:xfrm>
          <a:prstGeom prst="rect">
            <a:avLst/>
          </a:prstGeom>
        </p:spPr>
      </p:pic>
      <p:pic>
        <p:nvPicPr>
          <p:cNvPr id="1832698015" name="Image 1693040486"/>
          <p:cNvPicPr>
            <a:picLocks noChangeAspect="1"/>
          </p:cNvPicPr>
          <p:nvPr/>
        </p:nvPicPr>
        <p:blipFill>
          <a:blip r:embed="rId6"/>
          <a:stretch/>
        </p:blipFill>
        <p:spPr bwMode="auto">
          <a:xfrm>
            <a:off x="9632451" y="524882"/>
            <a:ext cx="1958627" cy="808616"/>
          </a:xfrm>
          <a:prstGeom prst="rect">
            <a:avLst/>
          </a:prstGeom>
        </p:spPr>
      </p:pic>
      <p:pic>
        <p:nvPicPr>
          <p:cNvPr id="364749992" name="Image 103096705"/>
          <p:cNvPicPr>
            <a:picLocks noChangeAspect="1"/>
          </p:cNvPicPr>
          <p:nvPr/>
        </p:nvPicPr>
        <p:blipFill>
          <a:blip r:embed="rId7"/>
          <a:stretch/>
        </p:blipFill>
        <p:spPr bwMode="auto">
          <a:xfrm>
            <a:off x="7456819" y="348579"/>
            <a:ext cx="1900421" cy="1043536"/>
          </a:xfrm>
          <a:prstGeom prst="rect">
            <a:avLst/>
          </a:prstGeom>
        </p:spPr>
      </p:pic>
      <p:sp>
        <p:nvSpPr>
          <p:cNvPr id="1644622361" name=" 1644622360"/>
          <p:cNvSpPr/>
          <p:nvPr/>
        </p:nvSpPr>
        <p:spPr bwMode="auto">
          <a:xfrm>
            <a:off x="6704168" y="988677"/>
            <a:ext cx="94057"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1237032274" name="Image 1237032273"/>
          <p:cNvPicPr>
            <a:picLocks noChangeAspect="1"/>
          </p:cNvPicPr>
          <p:nvPr/>
        </p:nvPicPr>
        <p:blipFill>
          <a:blip r:embed="rId8"/>
          <a:stretch/>
        </p:blipFill>
        <p:spPr bwMode="auto">
          <a:xfrm>
            <a:off x="5448544" y="2007576"/>
            <a:ext cx="1638019" cy="1733149"/>
          </a:xfrm>
          <a:prstGeom prst="rect">
            <a:avLst/>
          </a:prstGeom>
        </p:spPr>
      </p:pic>
      <p:sp>
        <p:nvSpPr>
          <p:cNvPr id="857613316" name="ZoneTexte 693416530"/>
          <p:cNvSpPr txBox="1"/>
          <p:nvPr/>
        </p:nvSpPr>
        <p:spPr bwMode="auto">
          <a:xfrm>
            <a:off x="664089" y="2607135"/>
            <a:ext cx="5451893" cy="2011716"/>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marL="0" marR="0" lvl="0" indent="0" algn="l" defTabSz="457200">
              <a:lnSpc>
                <a:spcPct val="100000"/>
              </a:lnSpc>
              <a:spcBef>
                <a:spcPts val="0"/>
              </a:spcBef>
              <a:spcAft>
                <a:spcPts val="0"/>
              </a:spcAft>
              <a:buClrTx/>
              <a:buSzTx/>
              <a:buFontTx/>
              <a:buNone/>
              <a:defRPr/>
            </a:pPr>
            <a:r>
              <a:rPr sz="2600" b="1" i="0" u="none" strike="noStrike" cap="none" spc="0">
                <a:ln>
                  <a:noFill/>
                </a:ln>
                <a:solidFill>
                  <a:prstClr val="black"/>
                </a:solidFill>
                <a:latin typeface="Gill Sans MT"/>
                <a:cs typeface="Arial"/>
              </a:rPr>
              <a:t>Cynthia WILLIG</a:t>
            </a:r>
            <a:endParaRPr sz="1800" b="0" i="0" u="none" strike="noStrike" cap="none" spc="0">
              <a:ln>
                <a:noFill/>
              </a:ln>
              <a:solidFill>
                <a:prstClr val="black"/>
              </a:solidFill>
              <a:latin typeface="Gill Sans MT"/>
              <a:cs typeface="Arial"/>
            </a:endParaRPr>
          </a:p>
          <a:p>
            <a:pPr marL="0" marR="0" lvl="0" indent="0" algn="l" defTabSz="457200">
              <a:lnSpc>
                <a:spcPct val="100000"/>
              </a:lnSpc>
              <a:spcBef>
                <a:spcPts val="0"/>
              </a:spcBef>
              <a:spcAft>
                <a:spcPts val="0"/>
              </a:spcAft>
              <a:buClrTx/>
              <a:buSzTx/>
              <a:buFontTx/>
              <a:buNone/>
              <a:defRPr/>
            </a:pPr>
            <a:r>
              <a:rPr sz="2600" b="1" i="0" u="none" strike="noStrike" cap="none" spc="0">
                <a:ln>
                  <a:noFill/>
                </a:ln>
                <a:solidFill>
                  <a:srgbClr val="00B050"/>
                </a:solidFill>
                <a:latin typeface="Gill Sans MT"/>
                <a:cs typeface="Arial"/>
              </a:rPr>
              <a:t>Professeure d’économie-gestion</a:t>
            </a:r>
            <a:endParaRPr sz="1800" b="0" i="0" u="none" strike="noStrike" cap="none" spc="0">
              <a:ln>
                <a:noFill/>
              </a:ln>
              <a:solidFill>
                <a:prstClr val="black"/>
              </a:solidFill>
              <a:latin typeface="Gill Sans MT"/>
              <a:cs typeface="Arial"/>
            </a:endParaRPr>
          </a:p>
          <a:p>
            <a:pPr marL="0" marR="0" lvl="0" indent="0" algn="l" defTabSz="457200">
              <a:lnSpc>
                <a:spcPct val="100000"/>
              </a:lnSpc>
              <a:spcBef>
                <a:spcPts val="0"/>
              </a:spcBef>
              <a:spcAft>
                <a:spcPts val="0"/>
              </a:spcAft>
              <a:buClrTx/>
              <a:buSzTx/>
              <a:buFontTx/>
              <a:buNone/>
              <a:defRPr/>
            </a:pPr>
            <a:endParaRPr sz="2600" b="1" i="0" u="none" strike="noStrike" cap="none" spc="0">
              <a:ln>
                <a:noFill/>
              </a:ln>
              <a:solidFill>
                <a:prstClr val="black"/>
              </a:solidFill>
              <a:latin typeface="Gill Sans MT"/>
              <a:cs typeface="Arial"/>
            </a:endParaRPr>
          </a:p>
          <a:p>
            <a:pPr marL="0" marR="0" lvl="0" indent="0" algn="l" defTabSz="457200">
              <a:lnSpc>
                <a:spcPct val="100000"/>
              </a:lnSpc>
              <a:spcBef>
                <a:spcPts val="0"/>
              </a:spcBef>
              <a:spcAft>
                <a:spcPts val="0"/>
              </a:spcAft>
              <a:buClrTx/>
              <a:buSzTx/>
              <a:buFontTx/>
              <a:buNone/>
              <a:defRPr/>
            </a:pPr>
            <a:r>
              <a:rPr sz="2600" b="1" i="0" u="sng" strike="noStrike" cap="none" spc="0">
                <a:ln>
                  <a:noFill/>
                </a:ln>
                <a:solidFill>
                  <a:prstClr val="black"/>
                </a:solidFill>
                <a:latin typeface="Gill Sans MT"/>
                <a:cs typeface="Arial"/>
                <a:hlinkClick r:id="rId9" tooltip="mailto:Lucie.Labede@ac-grenoble.fr"/>
              </a:rPr>
              <a:t>Cynthia.Willig@ac-grenoble.fr</a:t>
            </a:r>
            <a:endParaRPr sz="2600" b="1" i="0" u="none" strike="noStrike" cap="none" spc="0">
              <a:ln>
                <a:noFill/>
              </a:ln>
              <a:solidFill>
                <a:prstClr val="black"/>
              </a:solidFill>
              <a:latin typeface="Gill Sans MT"/>
              <a:cs typeface="Arial"/>
            </a:endParaRPr>
          </a:p>
          <a:p>
            <a:pPr marL="0" marR="0" lvl="0" indent="0" algn="l" defTabSz="457200">
              <a:lnSpc>
                <a:spcPct val="100000"/>
              </a:lnSpc>
              <a:spcBef>
                <a:spcPts val="0"/>
              </a:spcBef>
              <a:spcAft>
                <a:spcPts val="0"/>
              </a:spcAft>
              <a:buClrTx/>
              <a:buSzTx/>
              <a:buFontTx/>
              <a:buNone/>
              <a:defRPr/>
            </a:pPr>
            <a:endParaRPr sz="2200" b="1" i="0" u="none" strike="noStrike" cap="none" spc="0">
              <a:ln>
                <a:noFill/>
              </a:ln>
              <a:solidFill>
                <a:prstClr val="black"/>
              </a:solidFill>
              <a:latin typeface="Gill Sans MT"/>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t>Les feed-backs</a:t>
            </a:r>
          </a:p>
        </p:txBody>
      </p:sp>
      <p:pic>
        <p:nvPicPr>
          <p:cNvPr id="5" name="Image 4"/>
          <p:cNvPicPr>
            <a:picLocks noChangeAspect="1"/>
          </p:cNvPicPr>
          <p:nvPr/>
        </p:nvPicPr>
        <p:blipFill>
          <a:blip r:embed="rId3"/>
          <a:stretch/>
        </p:blipFill>
        <p:spPr bwMode="auto">
          <a:xfrm>
            <a:off x="1446456" y="2105534"/>
            <a:ext cx="8601075" cy="327659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p:nvPr/>
        </p:nvSpPr>
        <p:spPr bwMode="auto">
          <a:xfrm>
            <a:off x="623391" y="620687"/>
            <a:ext cx="10873315" cy="1477328"/>
          </a:xfrm>
          <a:prstGeom prst="rect">
            <a:avLst/>
          </a:prstGeom>
        </p:spPr>
        <p:txBody>
          <a:bodyPr wrap="square">
            <a:spAutoFit/>
          </a:bodyPr>
          <a:lstStyle/>
          <a:p>
            <a:pPr>
              <a:defRPr/>
            </a:pPr>
            <a:r>
              <a:rPr lang="fr-FR" b="1" dirty="0">
                <a:solidFill>
                  <a:srgbClr val="000000"/>
                </a:solidFill>
                <a:latin typeface="Open Sans Extrabold"/>
                <a:ea typeface="Open Sans Extrabold"/>
                <a:cs typeface="Open Sans Extrabold"/>
              </a:rPr>
              <a:t>Atelier 3 : à quoi penser en premier quand je veux différencier ?  </a:t>
            </a:r>
            <a:endParaRPr lang="fr-FR" b="1" dirty="0">
              <a:solidFill>
                <a:srgbClr val="FF0000"/>
              </a:solidFill>
              <a:latin typeface="Open Sans Extrabold"/>
              <a:ea typeface="Open Sans Extrabold"/>
              <a:cs typeface="Open Sans Extrabold"/>
            </a:endParaRPr>
          </a:p>
          <a:p>
            <a:pPr>
              <a:defRPr/>
            </a:pPr>
            <a:endParaRPr lang="fr-FR" b="1" dirty="0">
              <a:solidFill>
                <a:srgbClr val="FF0000"/>
              </a:solidFill>
              <a:latin typeface="Open Sans Extrabold"/>
              <a:ea typeface="Open Sans Extrabold"/>
              <a:cs typeface="Open Sans Extrabold"/>
            </a:endParaRPr>
          </a:p>
          <a:p>
            <a:pPr>
              <a:defRPr/>
            </a:pPr>
            <a:endParaRPr lang="fr-FR" b="1" dirty="0">
              <a:solidFill>
                <a:srgbClr val="FF0000"/>
              </a:solidFill>
              <a:latin typeface="Open Sans Extrabold"/>
              <a:ea typeface="Open Sans Extrabold"/>
              <a:cs typeface="Open Sans Extrabold"/>
            </a:endParaRPr>
          </a:p>
          <a:p>
            <a:pPr>
              <a:defRPr/>
            </a:pPr>
            <a:r>
              <a:rPr lang="fr-FR" b="1" dirty="0">
                <a:solidFill>
                  <a:srgbClr val="68CDB2"/>
                </a:solidFill>
                <a:latin typeface="Open Sans Extrabold"/>
                <a:ea typeface="Open Sans Extrabold"/>
                <a:cs typeface="Open Sans Extrabold"/>
              </a:rPr>
              <a:t>Il n’y a pas de recette avec des étapes à suivre, mais des réflexions à mener, des points d’attention à prendre en compte…</a:t>
            </a:r>
            <a:endParaRPr lang="fr-FR" dirty="0">
              <a:solidFill>
                <a:srgbClr val="68CDB2"/>
              </a:solidFill>
            </a:endParaRPr>
          </a:p>
        </p:txBody>
      </p:sp>
      <p:sp>
        <p:nvSpPr>
          <p:cNvPr id="5" name="Rectangle 3"/>
          <p:cNvSpPr/>
          <p:nvPr/>
        </p:nvSpPr>
        <p:spPr bwMode="auto">
          <a:xfrm rot="20583459">
            <a:off x="5231902" y="3532734"/>
            <a:ext cx="1728227" cy="640115"/>
          </a:xfrm>
          <a:prstGeom prst="rect">
            <a:avLst/>
          </a:prstGeom>
        </p:spPr>
        <p:txBody>
          <a:bodyPr wrap="square">
            <a:spAutoFit/>
          </a:bodyPr>
          <a:lstStyle/>
          <a:p>
            <a:pPr algn="ctr">
              <a:defRPr/>
            </a:pPr>
            <a:r>
              <a:rPr lang="fr-FR" b="1">
                <a:solidFill>
                  <a:srgbClr val="000000"/>
                </a:solidFill>
                <a:latin typeface="Open Sans Extrabold"/>
                <a:ea typeface="Open Sans Extrabold"/>
                <a:cs typeface="Open Sans Extrabold"/>
              </a:rPr>
              <a:t>Tableau blanc</a:t>
            </a:r>
            <a:endParaRPr lang="fr-FR">
              <a:solidFill>
                <a:srgbClr val="68CDB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5444138" y="2945729"/>
            <a:ext cx="1950810" cy="1950810"/>
          </a:xfrm>
          <a:prstGeom prst="rect">
            <a:avLst/>
          </a:prstGeom>
        </p:spPr>
      </p:pic>
      <p:sp>
        <p:nvSpPr>
          <p:cNvPr id="5" name="Rectangle 4"/>
          <p:cNvSpPr/>
          <p:nvPr/>
        </p:nvSpPr>
        <p:spPr bwMode="auto">
          <a:xfrm>
            <a:off x="5741781" y="3650234"/>
            <a:ext cx="1219453" cy="36579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800">
                <a:solidFill>
                  <a:srgbClr val="2CBF9A"/>
                </a:solidFill>
                <a:latin typeface="Open Sans Extrabold"/>
                <a:ea typeface="Open Sans Extrabold"/>
                <a:cs typeface="Open Sans Extrabold"/>
              </a:rPr>
              <a:t>Concept noyau</a:t>
            </a:r>
            <a:endParaRPr/>
          </a:p>
        </p:txBody>
      </p:sp>
      <p:sp>
        <p:nvSpPr>
          <p:cNvPr id="6" name="Rectangle 5"/>
          <p:cNvSpPr/>
          <p:nvPr/>
        </p:nvSpPr>
        <p:spPr bwMode="auto">
          <a:xfrm>
            <a:off x="824499" y="655390"/>
            <a:ext cx="3356427" cy="2814429"/>
          </a:xfrm>
          <a:prstGeom prst="rect">
            <a:avLst/>
          </a:prstGeom>
          <a:solidFill>
            <a:schemeClr val="bg2"/>
          </a:solidFill>
          <a:ln w="12700" cap="flat" cmpd="sng" algn="ctr">
            <a:solidFill>
              <a:schemeClr val="bg1"/>
            </a:solid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7" name="Rectangle 6"/>
          <p:cNvSpPr/>
          <p:nvPr/>
        </p:nvSpPr>
        <p:spPr bwMode="auto">
          <a:xfrm>
            <a:off x="824500" y="653724"/>
            <a:ext cx="3356428" cy="36579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800" b="1">
                <a:latin typeface="Open Sans Extrabold"/>
                <a:ea typeface="Open Sans Extrabold"/>
                <a:cs typeface="Open Sans Extrabold"/>
              </a:rPr>
              <a:t>Contenus</a:t>
            </a:r>
            <a:endParaRPr/>
          </a:p>
        </p:txBody>
      </p:sp>
      <p:sp>
        <p:nvSpPr>
          <p:cNvPr id="8" name="Rectangle 7"/>
          <p:cNvSpPr/>
          <p:nvPr/>
        </p:nvSpPr>
        <p:spPr bwMode="auto">
          <a:xfrm>
            <a:off x="8403569" y="678069"/>
            <a:ext cx="3356426" cy="2803090"/>
          </a:xfrm>
          <a:prstGeom prst="rect">
            <a:avLst/>
          </a:prstGeom>
          <a:solidFill>
            <a:schemeClr val="bg2"/>
          </a:solidFill>
          <a:ln w="12700" cap="flat" cmpd="sng" algn="ctr">
            <a:solidFill>
              <a:schemeClr val="bg1"/>
            </a:solid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9" name="Rectangle 8"/>
          <p:cNvSpPr/>
          <p:nvPr/>
        </p:nvSpPr>
        <p:spPr bwMode="auto">
          <a:xfrm>
            <a:off x="8415738" y="666532"/>
            <a:ext cx="3356427" cy="36579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800">
                <a:latin typeface="Open Sans Extrabold"/>
                <a:ea typeface="Open Sans Extrabold"/>
                <a:cs typeface="Open Sans Extrabold"/>
              </a:rPr>
              <a:t>Processus</a:t>
            </a:r>
            <a:endParaRPr/>
          </a:p>
        </p:txBody>
      </p:sp>
      <p:sp>
        <p:nvSpPr>
          <p:cNvPr id="10" name="Rectangle 9"/>
          <p:cNvSpPr/>
          <p:nvPr/>
        </p:nvSpPr>
        <p:spPr bwMode="auto">
          <a:xfrm>
            <a:off x="828927" y="3719739"/>
            <a:ext cx="3356427" cy="2947759"/>
          </a:xfrm>
          <a:prstGeom prst="rect">
            <a:avLst/>
          </a:prstGeom>
          <a:solidFill>
            <a:schemeClr val="bg2"/>
          </a:solidFill>
          <a:ln w="12700" cap="flat" cmpd="sng" algn="ctr">
            <a:solidFill>
              <a:schemeClr val="bg1"/>
            </a:solid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11" name="Rectangle 10"/>
          <p:cNvSpPr/>
          <p:nvPr/>
        </p:nvSpPr>
        <p:spPr bwMode="auto">
          <a:xfrm>
            <a:off x="844137" y="3706930"/>
            <a:ext cx="3356427" cy="36579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800">
                <a:latin typeface="Open Sans Extrabold"/>
                <a:ea typeface="Open Sans Extrabold"/>
                <a:cs typeface="Open Sans Extrabold"/>
              </a:rPr>
              <a:t>Productions</a:t>
            </a:r>
            <a:endParaRPr/>
          </a:p>
        </p:txBody>
      </p:sp>
      <p:sp>
        <p:nvSpPr>
          <p:cNvPr id="12" name="Rectangle 11"/>
          <p:cNvSpPr/>
          <p:nvPr/>
        </p:nvSpPr>
        <p:spPr bwMode="auto">
          <a:xfrm>
            <a:off x="8403570" y="3719739"/>
            <a:ext cx="3356427" cy="2959099"/>
          </a:xfrm>
          <a:prstGeom prst="rect">
            <a:avLst/>
          </a:prstGeom>
          <a:solidFill>
            <a:schemeClr val="bg2"/>
          </a:solidFill>
          <a:ln w="12700" cap="flat" cmpd="sng" algn="ctr">
            <a:solidFill>
              <a:schemeClr val="bg1"/>
            </a:solidFill>
            <a:prstDash val="solid"/>
            <a:miter/>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13" name="Rectangle 12"/>
          <p:cNvSpPr/>
          <p:nvPr/>
        </p:nvSpPr>
        <p:spPr bwMode="auto">
          <a:xfrm>
            <a:off x="8403570" y="3706930"/>
            <a:ext cx="3356427" cy="36579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1800">
                <a:latin typeface="Open Sans Extrabold"/>
                <a:ea typeface="Open Sans Extrabold"/>
                <a:cs typeface="Open Sans Extrabold"/>
              </a:rPr>
              <a:t>Structure</a:t>
            </a:r>
            <a:endParaRPr/>
          </a:p>
        </p:txBody>
      </p:sp>
      <p:sp>
        <p:nvSpPr>
          <p:cNvPr id="14" name="Rectangle 13"/>
          <p:cNvSpPr/>
          <p:nvPr/>
        </p:nvSpPr>
        <p:spPr bwMode="auto">
          <a:xfrm>
            <a:off x="857400" y="1019518"/>
            <a:ext cx="3330329" cy="243843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400" b="1">
                <a:solidFill>
                  <a:srgbClr val="37C49E"/>
                </a:solidFill>
                <a:latin typeface="Carlito"/>
                <a:ea typeface="Carlito"/>
                <a:cs typeface="Carlito"/>
              </a:rPr>
              <a:t>Taf 1 : </a:t>
            </a:r>
            <a:endParaRPr sz="1400">
              <a:solidFill>
                <a:srgbClr val="37C49E"/>
              </a:solidFill>
              <a:latin typeface="Carlito"/>
              <a:ea typeface="Carlito"/>
              <a:cs typeface="Carlito"/>
            </a:endParaRPr>
          </a:p>
          <a:p>
            <a:pPr>
              <a:defRPr/>
            </a:pPr>
            <a:r>
              <a:rPr sz="1400">
                <a:latin typeface="Carlito"/>
                <a:ea typeface="Carlito"/>
                <a:cs typeface="Carlito"/>
              </a:rPr>
              <a:t>ressource = un document OU une vidéo</a:t>
            </a:r>
            <a:endParaRPr/>
          </a:p>
          <a:p>
            <a:pPr>
              <a:defRPr/>
            </a:pPr>
            <a:endParaRPr sz="1400">
              <a:latin typeface="Carlito"/>
              <a:ea typeface="Carlito"/>
              <a:cs typeface="Carlito"/>
            </a:endParaRPr>
          </a:p>
          <a:p>
            <a:pPr>
              <a:defRPr/>
            </a:pPr>
            <a:r>
              <a:rPr sz="1400" b="1">
                <a:solidFill>
                  <a:srgbClr val="37C49E"/>
                </a:solidFill>
                <a:latin typeface="Carlito"/>
                <a:ea typeface="Carlito"/>
                <a:cs typeface="Carlito"/>
              </a:rPr>
              <a:t>Taf 2 : </a:t>
            </a:r>
            <a:endParaRPr sz="1400">
              <a:latin typeface="Carlito"/>
              <a:ea typeface="Carlito"/>
              <a:cs typeface="Carlito"/>
            </a:endParaRPr>
          </a:p>
          <a:p>
            <a:pPr>
              <a:defRPr/>
            </a:pPr>
            <a:r>
              <a:rPr sz="1400">
                <a:latin typeface="Carlito"/>
                <a:ea typeface="Carlito"/>
                <a:cs typeface="Carlito"/>
              </a:rPr>
              <a:t>sujet 1 ou sujet 2</a:t>
            </a:r>
            <a:endParaRPr/>
          </a:p>
          <a:p>
            <a:pPr>
              <a:defRPr/>
            </a:pPr>
            <a:endParaRPr sz="1400">
              <a:latin typeface="Carlito"/>
              <a:ea typeface="Carlito"/>
              <a:cs typeface="Carlito"/>
            </a:endParaRPr>
          </a:p>
          <a:p>
            <a:pPr>
              <a:defRPr/>
            </a:pPr>
            <a:r>
              <a:rPr sz="1400" b="1">
                <a:solidFill>
                  <a:srgbClr val="37C49E"/>
                </a:solidFill>
                <a:latin typeface="Carlito"/>
                <a:ea typeface="Carlito"/>
                <a:cs typeface="Carlito"/>
              </a:rPr>
              <a:t>Taf 3 :</a:t>
            </a:r>
            <a:endParaRPr/>
          </a:p>
          <a:p>
            <a:pPr>
              <a:defRPr/>
            </a:pPr>
            <a:r>
              <a:rPr sz="1400">
                <a:latin typeface="Carlito"/>
                <a:ea typeface="Carlito"/>
                <a:cs typeface="Carlito"/>
              </a:rPr>
              <a:t>le même travail et une seule ressource</a:t>
            </a:r>
            <a:endParaRPr/>
          </a:p>
          <a:p>
            <a:pPr>
              <a:defRPr/>
            </a:pPr>
            <a:endParaRPr sz="1400" b="1">
              <a:solidFill>
                <a:srgbClr val="37C49E"/>
              </a:solidFill>
              <a:latin typeface="Carlito"/>
              <a:ea typeface="Carlito"/>
              <a:cs typeface="Carlito"/>
            </a:endParaRPr>
          </a:p>
          <a:p>
            <a:pPr>
              <a:defRPr/>
            </a:pPr>
            <a:r>
              <a:rPr sz="1400" b="1">
                <a:solidFill>
                  <a:srgbClr val="37C49E"/>
                </a:solidFill>
                <a:latin typeface="Carlito"/>
                <a:ea typeface="Carlito"/>
                <a:cs typeface="Carlito"/>
              </a:rPr>
              <a:t>Synthèse :</a:t>
            </a:r>
            <a:endParaRPr/>
          </a:p>
          <a:p>
            <a:pPr>
              <a:defRPr/>
            </a:pPr>
            <a:r>
              <a:rPr sz="1400">
                <a:latin typeface="Carlito"/>
                <a:ea typeface="Carlito"/>
                <a:cs typeface="Carlito"/>
              </a:rPr>
              <a:t>Formalisation des apprentissages</a:t>
            </a:r>
            <a:endParaRPr/>
          </a:p>
        </p:txBody>
      </p:sp>
      <p:sp>
        <p:nvSpPr>
          <p:cNvPr id="15" name="Rectangle 14"/>
          <p:cNvSpPr/>
          <p:nvPr/>
        </p:nvSpPr>
        <p:spPr bwMode="auto">
          <a:xfrm>
            <a:off x="8442230" y="1032327"/>
            <a:ext cx="3335188" cy="222507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400" b="1">
                <a:solidFill>
                  <a:srgbClr val="37C49E"/>
                </a:solidFill>
                <a:latin typeface="Carlito"/>
                <a:ea typeface="Carlito"/>
                <a:cs typeface="Carlito"/>
              </a:rPr>
              <a:t>Taf 1 : </a:t>
            </a:r>
            <a:endParaRPr/>
          </a:p>
          <a:p>
            <a:pPr>
              <a:defRPr/>
            </a:pPr>
            <a:r>
              <a:rPr sz="1400">
                <a:latin typeface="Carlito"/>
                <a:ea typeface="Carlito"/>
                <a:cs typeface="Carlito"/>
              </a:rPr>
              <a:t>3 coups de pouces prévus : définition, astuce,méthodologie</a:t>
            </a:r>
            <a:endParaRPr/>
          </a:p>
          <a:p>
            <a:pPr>
              <a:defRPr/>
            </a:pPr>
            <a:endParaRPr sz="1400" b="1">
              <a:solidFill>
                <a:srgbClr val="37C49E"/>
              </a:solidFill>
              <a:latin typeface="Carlito"/>
              <a:ea typeface="Carlito"/>
              <a:cs typeface="Carlito"/>
            </a:endParaRPr>
          </a:p>
          <a:p>
            <a:pPr>
              <a:defRPr/>
            </a:pPr>
            <a:r>
              <a:rPr sz="1400" b="1">
                <a:solidFill>
                  <a:srgbClr val="37C49E"/>
                </a:solidFill>
                <a:latin typeface="Carlito"/>
                <a:ea typeface="Carlito"/>
                <a:cs typeface="Carlito"/>
              </a:rPr>
              <a:t>Taf 2 : </a:t>
            </a:r>
            <a:endParaRPr/>
          </a:p>
          <a:p>
            <a:pPr>
              <a:defRPr/>
            </a:pPr>
            <a:r>
              <a:rPr sz="1400">
                <a:latin typeface="Carlito"/>
                <a:ea typeface="Carlito"/>
                <a:cs typeface="Carlito"/>
              </a:rPr>
              <a:t>Une consigne guidée OU une consigne non guidée</a:t>
            </a:r>
            <a:endParaRPr/>
          </a:p>
          <a:p>
            <a:pPr>
              <a:defRPr/>
            </a:pPr>
            <a:endParaRPr sz="1400">
              <a:latin typeface="Carlito"/>
              <a:ea typeface="Carlito"/>
              <a:cs typeface="Carlito"/>
            </a:endParaRPr>
          </a:p>
          <a:p>
            <a:pPr>
              <a:defRPr/>
            </a:pPr>
            <a:r>
              <a:rPr sz="1400" b="1">
                <a:solidFill>
                  <a:srgbClr val="37C49E"/>
                </a:solidFill>
                <a:latin typeface="Carlito"/>
                <a:ea typeface="Carlito"/>
                <a:cs typeface="Carlito"/>
              </a:rPr>
              <a:t>Taf 3 :</a:t>
            </a:r>
            <a:endParaRPr sz="1400">
              <a:latin typeface="Carlito"/>
              <a:ea typeface="Carlito"/>
              <a:cs typeface="Carlito"/>
            </a:endParaRPr>
          </a:p>
          <a:p>
            <a:pPr>
              <a:defRPr/>
            </a:pPr>
            <a:r>
              <a:rPr sz="1400">
                <a:latin typeface="Carlito"/>
                <a:ea typeface="Carlito"/>
                <a:cs typeface="Carlito"/>
              </a:rPr>
              <a:t>Table d'appui </a:t>
            </a:r>
            <a:endParaRPr/>
          </a:p>
        </p:txBody>
      </p:sp>
      <p:sp>
        <p:nvSpPr>
          <p:cNvPr id="16" name="Rectangle 15"/>
          <p:cNvSpPr/>
          <p:nvPr/>
        </p:nvSpPr>
        <p:spPr bwMode="auto">
          <a:xfrm>
            <a:off x="857400" y="4072725"/>
            <a:ext cx="3338032" cy="286515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400" b="1">
                <a:solidFill>
                  <a:srgbClr val="37C49E"/>
                </a:solidFill>
                <a:latin typeface="Carlito"/>
                <a:ea typeface="Carlito"/>
                <a:cs typeface="Carlito"/>
              </a:rPr>
              <a:t>Taf 1 : </a:t>
            </a:r>
            <a:endParaRPr/>
          </a:p>
          <a:p>
            <a:pPr>
              <a:defRPr/>
            </a:pPr>
            <a:r>
              <a:rPr sz="1400">
                <a:latin typeface="Carlito"/>
                <a:ea typeface="Carlito"/>
                <a:cs typeface="Carlito"/>
              </a:rPr>
              <a:t>Même production attendue pour tous</a:t>
            </a:r>
            <a:endParaRPr/>
          </a:p>
          <a:p>
            <a:pPr>
              <a:defRPr/>
            </a:pPr>
            <a:endParaRPr sz="1400">
              <a:latin typeface="Carlito"/>
              <a:ea typeface="Carlito"/>
              <a:cs typeface="Carlito"/>
            </a:endParaRPr>
          </a:p>
          <a:p>
            <a:pPr>
              <a:defRPr/>
            </a:pPr>
            <a:r>
              <a:rPr sz="1400" b="1">
                <a:solidFill>
                  <a:srgbClr val="37C49E"/>
                </a:solidFill>
                <a:latin typeface="Carlito"/>
                <a:ea typeface="Carlito"/>
                <a:cs typeface="Carlito"/>
              </a:rPr>
              <a:t>Taf 2 : </a:t>
            </a:r>
            <a:endParaRPr sz="1400">
              <a:latin typeface="Carlito"/>
              <a:ea typeface="Carlito"/>
              <a:cs typeface="Carlito"/>
            </a:endParaRPr>
          </a:p>
          <a:p>
            <a:pPr>
              <a:defRPr/>
            </a:pPr>
            <a:r>
              <a:rPr sz="1400">
                <a:latin typeface="Carlito"/>
                <a:ea typeface="Carlito"/>
                <a:cs typeface="Carlito"/>
              </a:rPr>
              <a:t>Sujet 1 = texte - Sujet 2 = une explicitation</a:t>
            </a:r>
            <a:endParaRPr/>
          </a:p>
          <a:p>
            <a:pPr>
              <a:defRPr/>
            </a:pPr>
            <a:endParaRPr sz="1400">
              <a:latin typeface="Carlito"/>
              <a:ea typeface="Carlito"/>
              <a:cs typeface="Carlito"/>
            </a:endParaRPr>
          </a:p>
          <a:p>
            <a:pPr>
              <a:defRPr/>
            </a:pPr>
            <a:r>
              <a:rPr sz="1400" b="1">
                <a:solidFill>
                  <a:srgbClr val="37C49E"/>
                </a:solidFill>
                <a:latin typeface="Carlito"/>
                <a:ea typeface="Carlito"/>
                <a:cs typeface="Carlito"/>
              </a:rPr>
              <a:t>Taf 3 :</a:t>
            </a:r>
            <a:endParaRPr/>
          </a:p>
          <a:p>
            <a:pPr>
              <a:defRPr/>
            </a:pPr>
            <a:r>
              <a:rPr sz="1400">
                <a:latin typeface="Carlito"/>
                <a:ea typeface="Carlito"/>
                <a:cs typeface="Carlito"/>
              </a:rPr>
              <a:t>Questions 1 et 2 OU Exercice en entier</a:t>
            </a:r>
            <a:endParaRPr/>
          </a:p>
          <a:p>
            <a:pPr>
              <a:defRPr/>
            </a:pPr>
            <a:endParaRPr sz="1400">
              <a:latin typeface="Carlito"/>
              <a:ea typeface="Carlito"/>
              <a:cs typeface="Carlito"/>
            </a:endParaRPr>
          </a:p>
          <a:p>
            <a:pPr>
              <a:defRPr/>
            </a:pPr>
            <a:r>
              <a:rPr sz="1400" b="1">
                <a:solidFill>
                  <a:srgbClr val="37C49E"/>
                </a:solidFill>
                <a:latin typeface="Carlito"/>
                <a:ea typeface="Carlito"/>
                <a:cs typeface="Carlito"/>
              </a:rPr>
              <a:t>Synthèse :</a:t>
            </a:r>
            <a:endParaRPr/>
          </a:p>
          <a:p>
            <a:pPr>
              <a:defRPr/>
            </a:pPr>
            <a:r>
              <a:rPr sz="1400">
                <a:latin typeface="Carlito"/>
                <a:ea typeface="Carlito"/>
                <a:cs typeface="Carlito"/>
              </a:rPr>
              <a:t>Carte mentale, texte, schéma, audio...</a:t>
            </a:r>
            <a:endParaRPr/>
          </a:p>
          <a:p>
            <a:pPr>
              <a:defRPr/>
            </a:pPr>
            <a:endParaRPr sz="1400">
              <a:latin typeface="Carlito"/>
              <a:ea typeface="Carlito"/>
              <a:cs typeface="Carlito"/>
            </a:endParaRPr>
          </a:p>
          <a:p>
            <a:pPr>
              <a:defRPr/>
            </a:pPr>
            <a:endParaRPr sz="1400">
              <a:latin typeface="Carlito"/>
              <a:ea typeface="Carlito"/>
              <a:cs typeface="Carlito"/>
            </a:endParaRPr>
          </a:p>
        </p:txBody>
      </p:sp>
      <p:sp>
        <p:nvSpPr>
          <p:cNvPr id="17" name="Rectangle 16"/>
          <p:cNvSpPr/>
          <p:nvPr/>
        </p:nvSpPr>
        <p:spPr bwMode="auto">
          <a:xfrm>
            <a:off x="8414206" y="4016029"/>
            <a:ext cx="3342892" cy="307851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400" b="1">
                <a:solidFill>
                  <a:srgbClr val="37C49E"/>
                </a:solidFill>
                <a:latin typeface="Carlito"/>
                <a:ea typeface="Carlito"/>
                <a:cs typeface="Carlito"/>
              </a:rPr>
              <a:t>Taf 1 : </a:t>
            </a:r>
            <a:endParaRPr/>
          </a:p>
          <a:p>
            <a:pPr>
              <a:defRPr/>
            </a:pPr>
            <a:r>
              <a:rPr sz="1400">
                <a:latin typeface="Carlito"/>
                <a:ea typeface="Carlito"/>
                <a:cs typeface="Carlito"/>
              </a:rPr>
              <a:t>Travail individuel</a:t>
            </a:r>
            <a:endParaRPr/>
          </a:p>
          <a:p>
            <a:pPr>
              <a:defRPr/>
            </a:pPr>
            <a:endParaRPr sz="1400" b="1">
              <a:solidFill>
                <a:srgbClr val="37C49E"/>
              </a:solidFill>
              <a:latin typeface="Carlito"/>
              <a:ea typeface="Carlito"/>
              <a:cs typeface="Carlito"/>
            </a:endParaRPr>
          </a:p>
          <a:p>
            <a:pPr>
              <a:defRPr/>
            </a:pPr>
            <a:r>
              <a:rPr sz="1400" b="1">
                <a:solidFill>
                  <a:srgbClr val="37C49E"/>
                </a:solidFill>
                <a:latin typeface="Carlito"/>
                <a:ea typeface="Carlito"/>
                <a:cs typeface="Carlito"/>
              </a:rPr>
              <a:t>Taf 2 : </a:t>
            </a:r>
            <a:endParaRPr sz="1400">
              <a:latin typeface="Carlito"/>
              <a:ea typeface="Carlito"/>
              <a:cs typeface="Carlito"/>
            </a:endParaRPr>
          </a:p>
          <a:p>
            <a:pPr>
              <a:defRPr/>
            </a:pPr>
            <a:r>
              <a:rPr sz="1400">
                <a:latin typeface="Carlito"/>
                <a:ea typeface="Carlito"/>
                <a:cs typeface="Carlito"/>
              </a:rPr>
              <a:t>Travail en groupe (échanges, confrontations des idées)</a:t>
            </a:r>
            <a:endParaRPr/>
          </a:p>
          <a:p>
            <a:pPr>
              <a:defRPr/>
            </a:pPr>
            <a:endParaRPr sz="1400" b="1">
              <a:solidFill>
                <a:srgbClr val="37C49E"/>
              </a:solidFill>
              <a:latin typeface="Carlito"/>
              <a:ea typeface="Carlito"/>
              <a:cs typeface="Carlito"/>
            </a:endParaRPr>
          </a:p>
          <a:p>
            <a:pPr>
              <a:defRPr/>
            </a:pPr>
            <a:r>
              <a:rPr sz="1400" b="1">
                <a:solidFill>
                  <a:srgbClr val="37C49E"/>
                </a:solidFill>
                <a:latin typeface="Carlito"/>
                <a:ea typeface="Carlito"/>
                <a:cs typeface="Carlito"/>
              </a:rPr>
              <a:t>Taf 3 :</a:t>
            </a:r>
            <a:endParaRPr/>
          </a:p>
          <a:p>
            <a:pPr>
              <a:defRPr/>
            </a:pPr>
            <a:r>
              <a:rPr sz="1400">
                <a:latin typeface="Carlito"/>
                <a:ea typeface="Carlito"/>
                <a:cs typeface="Carlito"/>
              </a:rPr>
              <a:t>Individuel ou collectif : au choix</a:t>
            </a:r>
            <a:endParaRPr/>
          </a:p>
          <a:p>
            <a:pPr>
              <a:defRPr/>
            </a:pPr>
            <a:endParaRPr sz="1400">
              <a:latin typeface="Carlito"/>
              <a:ea typeface="Carlito"/>
              <a:cs typeface="Carlito"/>
            </a:endParaRPr>
          </a:p>
          <a:p>
            <a:pPr>
              <a:defRPr/>
            </a:pPr>
            <a:r>
              <a:rPr sz="1400" b="1">
                <a:solidFill>
                  <a:srgbClr val="37C49E"/>
                </a:solidFill>
                <a:latin typeface="Carlito"/>
                <a:ea typeface="Carlito"/>
                <a:cs typeface="Carlito"/>
              </a:rPr>
              <a:t>Synthèse :</a:t>
            </a:r>
            <a:endParaRPr/>
          </a:p>
          <a:p>
            <a:pPr>
              <a:defRPr/>
            </a:pPr>
            <a:r>
              <a:rPr sz="1400">
                <a:latin typeface="Carlito"/>
                <a:ea typeface="Carlito"/>
                <a:cs typeface="Carlito"/>
              </a:rPr>
              <a:t>Travail individuel</a:t>
            </a:r>
            <a:endParaRPr/>
          </a:p>
          <a:p>
            <a:pPr>
              <a:defRPr/>
            </a:pPr>
            <a:endParaRPr sz="1400">
              <a:latin typeface="Carlito"/>
              <a:ea typeface="Carlito"/>
              <a:cs typeface="Carlito"/>
            </a:endParaRPr>
          </a:p>
          <a:p>
            <a:pPr>
              <a:defRPr/>
            </a:pPr>
            <a:endParaRPr sz="1400">
              <a:latin typeface="Carlito"/>
              <a:ea typeface="Carlito"/>
              <a:cs typeface="Carlito"/>
            </a:endParaRPr>
          </a:p>
        </p:txBody>
      </p:sp>
      <p:sp>
        <p:nvSpPr>
          <p:cNvPr id="18" name="Rectangle 17"/>
          <p:cNvSpPr/>
          <p:nvPr/>
        </p:nvSpPr>
        <p:spPr bwMode="auto">
          <a:xfrm>
            <a:off x="828927" y="105828"/>
            <a:ext cx="10815031" cy="64007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a:solidFill>
                  <a:srgbClr val="000000"/>
                </a:solidFill>
                <a:latin typeface="Open Sans Extrabold"/>
                <a:ea typeface="Open Sans Extrabold"/>
                <a:cs typeface="Open Sans Extrabold"/>
              </a:rPr>
              <a:t>Concrètement :</a:t>
            </a:r>
            <a:r>
              <a:rPr sz="2400" b="1" i="0" u="none">
                <a:solidFill>
                  <a:srgbClr val="2CBF9A"/>
                </a:solidFill>
                <a:latin typeface="Open Sans Extrabold"/>
                <a:ea typeface="Open Sans Extrabold"/>
                <a:cs typeface="Open Sans Extrabold"/>
              </a:rPr>
              <a:t> plein de combinaisons possibles !</a:t>
            </a:r>
            <a:endParaRPr sz="2400">
              <a:latin typeface="Open Sans Extrabold"/>
              <a:ea typeface="Open Sans Extrabold"/>
              <a:cs typeface="Open Sans Extrabold"/>
            </a:endParaRPr>
          </a:p>
        </p:txBody>
      </p:sp>
      <p:sp>
        <p:nvSpPr>
          <p:cNvPr id="19" name="Rectangle 18"/>
          <p:cNvSpPr/>
          <p:nvPr/>
        </p:nvSpPr>
        <p:spPr bwMode="auto">
          <a:xfrm rot="20569723">
            <a:off x="4785721" y="2270520"/>
            <a:ext cx="1317480" cy="64011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ctr">
              <a:defRPr/>
            </a:pPr>
            <a:r>
              <a:rPr sz="1200">
                <a:solidFill>
                  <a:srgbClr val="E6A77A"/>
                </a:solidFill>
                <a:latin typeface="Ubuntu"/>
                <a:ea typeface="Ubuntu"/>
                <a:cs typeface="Ubuntu"/>
              </a:rPr>
              <a:t>Identifier les difficultés possibles </a:t>
            </a:r>
            <a:endParaRPr/>
          </a:p>
        </p:txBody>
      </p:sp>
      <p:sp>
        <p:nvSpPr>
          <p:cNvPr id="20" name="Rectangle 19"/>
          <p:cNvSpPr/>
          <p:nvPr/>
        </p:nvSpPr>
        <p:spPr bwMode="auto">
          <a:xfrm rot="1250583">
            <a:off x="5919765" y="1319662"/>
            <a:ext cx="1320072" cy="45723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ctr">
              <a:defRPr/>
            </a:pPr>
            <a:r>
              <a:rPr sz="1200">
                <a:solidFill>
                  <a:srgbClr val="E6A77A"/>
                </a:solidFill>
                <a:latin typeface="Ubuntu"/>
                <a:ea typeface="Ubuntu"/>
                <a:cs typeface="Ubuntu"/>
              </a:rPr>
              <a:t>Connaître ses élèves</a:t>
            </a:r>
            <a:endParaRPr/>
          </a:p>
        </p:txBody>
      </p:sp>
      <p:sp>
        <p:nvSpPr>
          <p:cNvPr id="21" name="Rectangle 20"/>
          <p:cNvSpPr/>
          <p:nvPr/>
        </p:nvSpPr>
        <p:spPr bwMode="auto">
          <a:xfrm rot="1235146">
            <a:off x="4785720" y="5094794"/>
            <a:ext cx="1319460" cy="8229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ctr">
              <a:defRPr/>
            </a:pPr>
            <a:r>
              <a:rPr sz="1200">
                <a:solidFill>
                  <a:srgbClr val="E6A77A"/>
                </a:solidFill>
                <a:latin typeface="Ubuntu"/>
                <a:ea typeface="Ubuntu"/>
                <a:cs typeface="Ubuntu"/>
              </a:rPr>
              <a:t>Feed-back processus, tâche, autorégulation</a:t>
            </a:r>
            <a:endParaRPr/>
          </a:p>
        </p:txBody>
      </p:sp>
      <p:sp>
        <p:nvSpPr>
          <p:cNvPr id="22" name="Rectangle 21"/>
          <p:cNvSpPr/>
          <p:nvPr/>
        </p:nvSpPr>
        <p:spPr bwMode="auto">
          <a:xfrm rot="20764643">
            <a:off x="6939238" y="4922686"/>
            <a:ext cx="1318703" cy="274356"/>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ctr">
              <a:defRPr/>
            </a:pPr>
            <a:r>
              <a:rPr sz="1200">
                <a:solidFill>
                  <a:srgbClr val="E6A77A"/>
                </a:solidFill>
                <a:latin typeface="Ubuntu"/>
                <a:ea typeface="Ubuntu"/>
                <a:cs typeface="Ubuntu"/>
              </a:rPr>
              <a:t>Explicitation</a:t>
            </a:r>
            <a:endParaRPr/>
          </a:p>
        </p:txBody>
      </p:sp>
      <p:sp>
        <p:nvSpPr>
          <p:cNvPr id="23" name="Rectangle 22"/>
          <p:cNvSpPr/>
          <p:nvPr/>
        </p:nvSpPr>
        <p:spPr bwMode="auto">
          <a:xfrm rot="20764643">
            <a:off x="6734804" y="2273309"/>
            <a:ext cx="1320286" cy="45723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ctr">
              <a:defRPr/>
            </a:pPr>
            <a:r>
              <a:rPr sz="1200">
                <a:solidFill>
                  <a:srgbClr val="E6A77A"/>
                </a:solidFill>
                <a:latin typeface="Ubuntu"/>
                <a:ea typeface="Ubuntu"/>
                <a:cs typeface="Ubuntu"/>
              </a:rPr>
              <a:t>Composition des groupes ?</a:t>
            </a:r>
            <a:endParaRPr/>
          </a:p>
        </p:txBody>
      </p:sp>
      <p:sp>
        <p:nvSpPr>
          <p:cNvPr id="24" name="Rectangle 23"/>
          <p:cNvSpPr/>
          <p:nvPr/>
        </p:nvSpPr>
        <p:spPr bwMode="auto">
          <a:xfrm rot="20960488">
            <a:off x="6208531" y="5562799"/>
            <a:ext cx="1320645" cy="274356"/>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ctr">
              <a:defRPr/>
            </a:pPr>
            <a:r>
              <a:rPr sz="1200">
                <a:solidFill>
                  <a:srgbClr val="E6A77A"/>
                </a:solidFill>
                <a:latin typeface="Ubuntu"/>
                <a:ea typeface="Ubuntu"/>
                <a:cs typeface="Ubuntu"/>
              </a:rPr>
              <a:t>Autonomie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tretch/>
        </p:blipFill>
        <p:spPr bwMode="auto">
          <a:xfrm>
            <a:off x="-16143" y="661906"/>
            <a:ext cx="7427923" cy="4392543"/>
          </a:xfrm>
          <a:prstGeom prst="rect">
            <a:avLst/>
          </a:prstGeom>
        </p:spPr>
      </p:pic>
      <p:sp>
        <p:nvSpPr>
          <p:cNvPr id="5" name="Rectangle 4"/>
          <p:cNvSpPr/>
          <p:nvPr/>
        </p:nvSpPr>
        <p:spPr bwMode="auto">
          <a:xfrm>
            <a:off x="3688111" y="162603"/>
            <a:ext cx="5499515" cy="499303"/>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b="1" i="0" u="none">
                <a:solidFill>
                  <a:srgbClr val="000000"/>
                </a:solidFill>
                <a:latin typeface="Open Sans Extrabold"/>
                <a:ea typeface="Open Sans Extrabold"/>
                <a:cs typeface="Open Sans Extrabold"/>
              </a:rPr>
              <a:t>(Ré)Aménager une salle pour différencier ? ?</a:t>
            </a:r>
            <a:endParaRPr/>
          </a:p>
        </p:txBody>
      </p:sp>
      <p:pic>
        <p:nvPicPr>
          <p:cNvPr id="6" name="Image 5"/>
          <p:cNvPicPr>
            <a:picLocks noChangeAspect="1"/>
          </p:cNvPicPr>
          <p:nvPr/>
        </p:nvPicPr>
        <p:blipFill>
          <a:blip r:embed="rId4"/>
          <a:stretch/>
        </p:blipFill>
        <p:spPr bwMode="auto">
          <a:xfrm>
            <a:off x="6394703" y="3461451"/>
            <a:ext cx="5797296" cy="340591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tretch/>
        </p:blipFill>
        <p:spPr bwMode="auto">
          <a:xfrm>
            <a:off x="1937287" y="0"/>
            <a:ext cx="8558008" cy="686803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2"/>
          <p:cNvPicPr>
            <a:picLocks noChangeAspect="1"/>
          </p:cNvPicPr>
          <p:nvPr/>
        </p:nvPicPr>
        <p:blipFill>
          <a:blip r:embed="rId2"/>
          <a:stretch/>
        </p:blipFill>
        <p:spPr bwMode="auto">
          <a:xfrm>
            <a:off x="-9000" y="7791"/>
            <a:ext cx="12202026" cy="683794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tretch/>
        </p:blipFill>
        <p:spPr bwMode="auto">
          <a:xfrm>
            <a:off x="1477352" y="-39501"/>
            <a:ext cx="9080241" cy="681906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148449" y="670277"/>
            <a:ext cx="11764005" cy="6014860"/>
          </a:xfrm>
          <a:prstGeom prst="rect">
            <a:avLst/>
          </a:prstGeom>
        </p:spPr>
      </p:pic>
      <p:sp>
        <p:nvSpPr>
          <p:cNvPr id="5" name="Rectangle 4"/>
          <p:cNvSpPr/>
          <p:nvPr/>
        </p:nvSpPr>
        <p:spPr bwMode="auto">
          <a:xfrm>
            <a:off x="4482083" y="194027"/>
            <a:ext cx="4021666" cy="36579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b="1"/>
              <a:t>La constitution des groupes d'élèves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349249" y="0"/>
            <a:ext cx="11493499"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tretch/>
        </p:blipFill>
        <p:spPr bwMode="auto">
          <a:xfrm>
            <a:off x="1721014" y="1130190"/>
            <a:ext cx="9081423" cy="40811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 3"/>
          <p:cNvSpPr/>
          <p:nvPr/>
        </p:nvSpPr>
        <p:spPr bwMode="auto">
          <a:xfrm>
            <a:off x="1161546" y="1541448"/>
            <a:ext cx="1632858" cy="447567"/>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r>
              <a:rPr sz="2400" b="1" i="0" u="none">
                <a:solidFill>
                  <a:srgbClr val="000000"/>
                </a:solidFill>
                <a:latin typeface="Open Sans Extrabold"/>
                <a:ea typeface="Open Sans Extrabold"/>
                <a:cs typeface="Open Sans Extrabold"/>
              </a:rPr>
              <a:t>Objectifs</a:t>
            </a:r>
            <a:endParaRPr/>
          </a:p>
        </p:txBody>
      </p:sp>
      <p:sp>
        <p:nvSpPr>
          <p:cNvPr id="5" name=" 4"/>
          <p:cNvSpPr/>
          <p:nvPr/>
        </p:nvSpPr>
        <p:spPr bwMode="auto">
          <a:xfrm>
            <a:off x="1050260" y="2139524"/>
            <a:ext cx="4488250" cy="4132242"/>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just">
              <a:defRPr/>
            </a:pPr>
            <a:r>
              <a:rPr lang="fr-FR" sz="1600" b="0" i="0" u="none" strike="noStrike" cap="none" spc="0">
                <a:solidFill>
                  <a:schemeClr val="tx1"/>
                </a:solidFill>
                <a:latin typeface="Wingdings"/>
                <a:ea typeface="Wingdings"/>
                <a:cs typeface="Wingdings"/>
              </a:rPr>
              <a:t>ü</a:t>
            </a:r>
            <a:r>
              <a:rPr lang="fr-FR" sz="1600" b="0" i="0" u="none" strike="noStrike" cap="none" spc="0">
                <a:solidFill>
                  <a:schemeClr val="tx1"/>
                </a:solidFill>
                <a:latin typeface="+mn-lt"/>
                <a:ea typeface="+mn-ea"/>
                <a:cs typeface="+mn-cs"/>
              </a:rPr>
              <a:t> </a:t>
            </a:r>
            <a:r>
              <a:rPr lang="fr-FR" sz="1600" b="0" i="0" u="none" strike="noStrike" cap="none" spc="0">
                <a:solidFill>
                  <a:schemeClr val="tx1"/>
                </a:solidFill>
                <a:latin typeface="Ubuntu"/>
                <a:ea typeface="Ubuntu"/>
                <a:cs typeface="Ubuntu"/>
              </a:rPr>
              <a:t>   Définir le concept de différenciation en lien avec la gestion de l'hétérogénéité</a:t>
            </a:r>
            <a:endParaRPr sz="1600" b="0" i="0" u="none">
              <a:latin typeface="Ubuntu"/>
              <a:ea typeface="Ubuntu"/>
              <a:cs typeface="Ubuntu"/>
            </a:endParaRPr>
          </a:p>
          <a:p>
            <a:pPr algn="just">
              <a:defRPr/>
            </a:pPr>
            <a:endParaRPr lang="fr-FR" sz="1600" b="0" i="0" u="none" strike="noStrike" cap="none" spc="0">
              <a:solidFill>
                <a:schemeClr val="tx1"/>
              </a:solidFill>
              <a:latin typeface="Ubuntu"/>
              <a:ea typeface="Ubuntu"/>
              <a:cs typeface="Ubuntu"/>
            </a:endParaRPr>
          </a:p>
          <a:p>
            <a:pPr algn="just">
              <a:defRPr/>
            </a:pPr>
            <a:r>
              <a:rPr sz="1600" b="0" i="0" u="none">
                <a:latin typeface="Wingdings"/>
                <a:ea typeface="Wingdings"/>
                <a:cs typeface="Wingdings"/>
              </a:rPr>
              <a:t>ü</a:t>
            </a:r>
            <a:r>
              <a:rPr b="0"/>
              <a:t> </a:t>
            </a:r>
            <a:r>
              <a:rPr sz="1600" b="0" i="0" u="none">
                <a:latin typeface="Ubuntu"/>
                <a:ea typeface="Ubuntu"/>
                <a:cs typeface="Ubuntu"/>
              </a:rPr>
              <a:t>  Découvrir</a:t>
            </a:r>
            <a:r>
              <a:rPr lang="fr-FR" sz="1600" b="0" i="0" u="none" strike="noStrike" cap="none" spc="0">
                <a:solidFill>
                  <a:schemeClr val="tx1"/>
                </a:solidFill>
                <a:latin typeface="Ubuntu"/>
                <a:ea typeface="Ubuntu"/>
                <a:cs typeface="Ubuntu"/>
              </a:rPr>
              <a:t> les types de différenciation et intégrer la notion de ZPD et les postulats de Burns</a:t>
            </a:r>
            <a:r>
              <a:rPr sz="1600" b="0" i="0" u="none">
                <a:latin typeface="Ubuntu"/>
                <a:ea typeface="Ubuntu"/>
                <a:cs typeface="Ubuntu"/>
              </a:rPr>
              <a:t> pour enseigner</a:t>
            </a:r>
            <a:endParaRPr sz="1600" b="0" i="0" u="none" strike="noStrike" cap="none" spc="0">
              <a:solidFill>
                <a:schemeClr val="tx1"/>
              </a:solidFill>
              <a:latin typeface="Ubuntu"/>
              <a:ea typeface="Ubuntu"/>
              <a:cs typeface="Ubuntu"/>
            </a:endParaRPr>
          </a:p>
          <a:p>
            <a:pPr algn="just">
              <a:defRPr/>
            </a:pPr>
            <a:endParaRPr sz="1600" b="0" i="0" u="none">
              <a:latin typeface="Ubuntu"/>
              <a:ea typeface="Ubuntu"/>
              <a:cs typeface="Ubuntu"/>
            </a:endParaRPr>
          </a:p>
          <a:p>
            <a:pPr algn="just">
              <a:defRPr/>
            </a:pPr>
            <a:r>
              <a:rPr lang="fr-FR" sz="1600" b="0" i="0" u="none" strike="noStrike" cap="none" spc="0">
                <a:solidFill>
                  <a:schemeClr val="tx1"/>
                </a:solidFill>
                <a:latin typeface="Wingdings"/>
                <a:ea typeface="Wingdings"/>
                <a:cs typeface="Wingdings"/>
              </a:rPr>
              <a:t>ü</a:t>
            </a:r>
            <a:r>
              <a:rPr sz="1600" b="0" i="0" u="none">
                <a:latin typeface="Ubuntu"/>
                <a:ea typeface="Ubuntu"/>
                <a:cs typeface="Ubuntu"/>
              </a:rPr>
              <a:t>    Présenter les principes de l'explicitation pédagogique et d’une évaluation explicite (lien avec les compétences)</a:t>
            </a:r>
            <a:endParaRPr/>
          </a:p>
          <a:p>
            <a:pPr algn="just">
              <a:defRPr/>
            </a:pPr>
            <a:endParaRPr sz="1600" b="0" i="0" u="none">
              <a:latin typeface="Ubuntu"/>
              <a:ea typeface="Ubuntu"/>
              <a:cs typeface="Ubuntu"/>
            </a:endParaRPr>
          </a:p>
          <a:p>
            <a:pPr algn="just">
              <a:defRPr/>
            </a:pPr>
            <a:r>
              <a:rPr lang="fr-FR" sz="1600" b="0" i="0" u="none" strike="noStrike" cap="none" spc="0">
                <a:solidFill>
                  <a:schemeClr val="tx1"/>
                </a:solidFill>
                <a:latin typeface="Wingdings"/>
                <a:ea typeface="Wingdings"/>
                <a:cs typeface="Wingdings"/>
              </a:rPr>
              <a:t>ü </a:t>
            </a:r>
            <a:r>
              <a:rPr sz="1600" b="0" i="0" u="none">
                <a:latin typeface="Ubuntu"/>
                <a:ea typeface="Ubuntu"/>
                <a:cs typeface="Ubuntu"/>
              </a:rPr>
              <a:t>Identifier  les différents types de feed-back, leurs  rôles, fonctions, efficacité</a:t>
            </a:r>
            <a:endParaRPr/>
          </a:p>
          <a:p>
            <a:pPr algn="just">
              <a:defRPr/>
            </a:pPr>
            <a:endParaRPr sz="1600" b="0" i="0" u="none">
              <a:latin typeface="Ubuntu"/>
              <a:ea typeface="Ubuntu"/>
              <a:cs typeface="Ubuntu"/>
            </a:endParaRPr>
          </a:p>
          <a:p>
            <a:pPr marL="261850" indent="-261850" algn="just">
              <a:buFont typeface="Wingdings"/>
              <a:buChar char="ü"/>
              <a:defRPr/>
            </a:pPr>
            <a:r>
              <a:rPr sz="1600" b="0" i="0" u="none">
                <a:latin typeface="Ubuntu"/>
                <a:ea typeface="Ubuntu"/>
                <a:cs typeface="Ubuntu"/>
              </a:rPr>
              <a:t>Identifier les différentes façons de différencier</a:t>
            </a:r>
            <a:endParaRPr/>
          </a:p>
        </p:txBody>
      </p:sp>
      <p:sp>
        <p:nvSpPr>
          <p:cNvPr id="6" name=" 5"/>
          <p:cNvSpPr/>
          <p:nvPr/>
        </p:nvSpPr>
        <p:spPr bwMode="auto">
          <a:xfrm>
            <a:off x="6840855" y="1687539"/>
            <a:ext cx="2254411" cy="447566"/>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r>
              <a:rPr sz="2400" b="1" i="0" u="none">
                <a:solidFill>
                  <a:srgbClr val="000000"/>
                </a:solidFill>
                <a:latin typeface="Open Sans Extrabold"/>
                <a:ea typeface="Open Sans Extrabold"/>
                <a:cs typeface="Open Sans Extrabold"/>
              </a:rPr>
              <a:t>Temps forts</a:t>
            </a:r>
            <a:endParaRPr/>
          </a:p>
        </p:txBody>
      </p:sp>
      <p:sp>
        <p:nvSpPr>
          <p:cNvPr id="7" name=" 6"/>
          <p:cNvSpPr/>
          <p:nvPr/>
        </p:nvSpPr>
        <p:spPr bwMode="auto">
          <a:xfrm>
            <a:off x="6851142" y="2401550"/>
            <a:ext cx="4488248" cy="4132242"/>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just">
              <a:defRPr/>
            </a:pPr>
            <a:r>
              <a:rPr lang="fr-FR" sz="1600" b="0" i="0" u="none" strike="noStrike" cap="none" spc="0">
                <a:solidFill>
                  <a:schemeClr val="tx1"/>
                </a:solidFill>
                <a:latin typeface="Wingdings"/>
                <a:ea typeface="Wingdings"/>
                <a:cs typeface="Wingdings"/>
              </a:rPr>
              <a:t>ü</a:t>
            </a:r>
            <a:r>
              <a:rPr lang="fr-FR" sz="1600" b="0" i="0" u="none" strike="noStrike" cap="none" spc="0">
                <a:solidFill>
                  <a:schemeClr val="tx1"/>
                </a:solidFill>
                <a:latin typeface="+mn-lt"/>
                <a:ea typeface="+mn-ea"/>
                <a:cs typeface="+mn-cs"/>
              </a:rPr>
              <a:t> </a:t>
            </a:r>
            <a:r>
              <a:rPr lang="fr-FR" sz="1600" b="0" i="0" u="none" strike="noStrike" cap="none" spc="0">
                <a:solidFill>
                  <a:schemeClr val="tx1"/>
                </a:solidFill>
                <a:latin typeface="Ubuntu"/>
                <a:ea typeface="Ubuntu"/>
                <a:cs typeface="Ubuntu"/>
              </a:rPr>
              <a:t>        </a:t>
            </a:r>
            <a:r>
              <a:rPr lang="fr-FR" sz="1600" b="0" i="0" u="none" strike="noStrike" cap="none" spc="0">
                <a:solidFill>
                  <a:srgbClr val="000000"/>
                </a:solidFill>
                <a:latin typeface="Ubuntu"/>
                <a:ea typeface="Ubuntu"/>
                <a:cs typeface="Ubuntu"/>
              </a:rPr>
              <a:t>Atelier 1 :  1ères réflexions  </a:t>
            </a:r>
            <a:endParaRPr/>
          </a:p>
          <a:p>
            <a:pPr algn="just">
              <a:defRPr/>
            </a:pPr>
            <a:r>
              <a:rPr lang="fr-FR" sz="1600" b="1" i="0" u="none" strike="noStrike" cap="none" spc="0">
                <a:solidFill>
                  <a:srgbClr val="000000"/>
                </a:solidFill>
                <a:latin typeface="Open Sans Extrabold"/>
                <a:ea typeface="Open Sans Extrabold"/>
                <a:cs typeface="Open Sans Extrabold"/>
              </a:rPr>
              <a:t> </a:t>
            </a:r>
            <a:endParaRPr sz="1600" b="0" i="0" u="none">
              <a:latin typeface="Ubuntu"/>
              <a:ea typeface="Ubuntu"/>
              <a:cs typeface="Ubuntu"/>
            </a:endParaRPr>
          </a:p>
          <a:p>
            <a:pPr algn="just">
              <a:defRPr/>
            </a:pPr>
            <a:r>
              <a:rPr lang="fr-FR" sz="1600" b="0" i="0" u="none" strike="noStrike" cap="none" spc="0">
                <a:solidFill>
                  <a:schemeClr val="tx1"/>
                </a:solidFill>
                <a:latin typeface="Wingdings"/>
                <a:ea typeface="Wingdings"/>
                <a:cs typeface="Wingdings"/>
              </a:rPr>
              <a:t>ü</a:t>
            </a:r>
            <a:r>
              <a:rPr lang="fr-FR" sz="1600" b="0" i="0" u="none" strike="noStrike" cap="none" spc="0">
                <a:solidFill>
                  <a:schemeClr val="tx1"/>
                </a:solidFill>
                <a:latin typeface="+mn-lt"/>
                <a:ea typeface="+mn-ea"/>
                <a:cs typeface="+mn-cs"/>
              </a:rPr>
              <a:t> </a:t>
            </a:r>
            <a:r>
              <a:rPr lang="fr-FR" sz="1600" b="0" i="0" u="none" strike="noStrike" cap="none" spc="0">
                <a:solidFill>
                  <a:schemeClr val="tx1"/>
                </a:solidFill>
                <a:latin typeface="Ubuntu"/>
                <a:ea typeface="Ubuntu"/>
                <a:cs typeface="Ubuntu"/>
              </a:rPr>
              <a:t> Atelier 2 : différenciation contenu, ressource, processus ?</a:t>
            </a:r>
            <a:endParaRPr/>
          </a:p>
          <a:p>
            <a:pPr algn="just">
              <a:defRPr/>
            </a:pPr>
            <a:endParaRPr lang="fr-FR" sz="1600" b="0" i="0" u="none" strike="noStrike" cap="none" spc="0">
              <a:solidFill>
                <a:schemeClr val="tx1"/>
              </a:solidFill>
              <a:latin typeface="Ubuntu"/>
              <a:ea typeface="Ubuntu"/>
              <a:cs typeface="Ubuntu"/>
            </a:endParaRPr>
          </a:p>
          <a:p>
            <a:pPr algn="just">
              <a:defRPr/>
            </a:pPr>
            <a:r>
              <a:rPr sz="1600" b="0" i="0" u="none">
                <a:latin typeface="Wingdings"/>
                <a:ea typeface="Wingdings"/>
                <a:cs typeface="Wingdings"/>
              </a:rPr>
              <a:t>ü</a:t>
            </a:r>
            <a:r>
              <a:rPr b="0"/>
              <a:t> </a:t>
            </a:r>
            <a:r>
              <a:rPr sz="1600" b="0" i="0" u="none">
                <a:latin typeface="Ubuntu"/>
                <a:ea typeface="Ubuntu"/>
                <a:cs typeface="Ubuntu"/>
              </a:rPr>
              <a:t>        </a:t>
            </a:r>
            <a:r>
              <a:rPr lang="fr-FR" sz="1600" b="0" i="0" u="none" strike="noStrike" cap="none" spc="0">
                <a:solidFill>
                  <a:schemeClr val="tx1"/>
                </a:solidFill>
                <a:latin typeface="Ubuntu"/>
                <a:ea typeface="Ubuntu"/>
                <a:cs typeface="Ubuntu"/>
              </a:rPr>
              <a:t>Les combinaisons possibles pour différencier</a:t>
            </a:r>
            <a:endParaRPr sz="1600" b="0" i="0" u="none" strike="noStrike" cap="none" spc="0">
              <a:solidFill>
                <a:schemeClr val="tx1"/>
              </a:solidFill>
              <a:latin typeface="Ubuntu"/>
              <a:ea typeface="Ubuntu"/>
              <a:cs typeface="Ubuntu"/>
            </a:endParaRPr>
          </a:p>
          <a:p>
            <a:pPr algn="just">
              <a:defRPr/>
            </a:pPr>
            <a:endParaRPr sz="1600" b="0" i="0" u="none">
              <a:latin typeface="Ubuntu"/>
              <a:ea typeface="Ubuntu"/>
              <a:cs typeface="Ubuntu"/>
            </a:endParaRPr>
          </a:p>
          <a:p>
            <a:pPr algn="just">
              <a:defRPr/>
            </a:pPr>
            <a:r>
              <a:rPr lang="fr-FR" sz="1600" b="0" i="0" u="none" strike="noStrike" cap="none" spc="0">
                <a:solidFill>
                  <a:schemeClr val="tx1"/>
                </a:solidFill>
                <a:latin typeface="Wingdings"/>
                <a:ea typeface="Wingdings"/>
                <a:cs typeface="Wingdings"/>
              </a:rPr>
              <a:t>ü </a:t>
            </a:r>
            <a:r>
              <a:rPr lang="fr-FR" sz="1600" b="0" i="0" u="none" strike="noStrike" cap="none" spc="0">
                <a:solidFill>
                  <a:schemeClr val="tx1"/>
                </a:solidFill>
                <a:latin typeface="Ubuntu"/>
                <a:ea typeface="Ubuntu"/>
                <a:cs typeface="Ubuntu"/>
              </a:rPr>
              <a:t>Exemple de séance différenciée</a:t>
            </a:r>
            <a:endParaRPr sz="1600" b="0" i="0" u="none">
              <a:latin typeface="Ubuntu"/>
              <a:ea typeface="Ubuntu"/>
              <a:cs typeface="Ubuntu"/>
            </a:endParaRPr>
          </a:p>
          <a:p>
            <a:pPr algn="just">
              <a:defRPr/>
            </a:pPr>
            <a:endParaRPr sz="1600" b="0" i="0" u="none">
              <a:latin typeface="Ubuntu"/>
              <a:ea typeface="Ubuntu"/>
              <a:cs typeface="Ubuntu"/>
            </a:endParaRPr>
          </a:p>
          <a:p>
            <a:pPr algn="just">
              <a:defRPr/>
            </a:pPr>
            <a:r>
              <a:rPr lang="fr-FR" sz="1800" b="0" i="0" u="none" strike="noStrike" cap="none" spc="0">
                <a:solidFill>
                  <a:schemeClr val="tx1"/>
                </a:solidFill>
                <a:latin typeface="Wingdings"/>
                <a:ea typeface="Wingdings"/>
                <a:cs typeface="Wingdings"/>
              </a:rPr>
              <a:t>ü </a:t>
            </a:r>
            <a:r>
              <a:rPr lang="fr-FR" sz="1600" b="0" i="0" u="none" strike="noStrike" cap="none" spc="0">
                <a:solidFill>
                  <a:srgbClr val="000000"/>
                </a:solidFill>
                <a:latin typeface="Ubuntu"/>
                <a:ea typeface="Ubuntu"/>
                <a:cs typeface="Ubuntu"/>
              </a:rPr>
              <a:t>Atelier 3 : A quoi penser en premier quand je veux différencier ?</a:t>
            </a:r>
            <a:r>
              <a:rPr lang="fr-FR" sz="1800" b="1" i="0" u="none" strike="noStrike" cap="none" spc="0">
                <a:solidFill>
                  <a:srgbClr val="000000"/>
                </a:solidFill>
                <a:latin typeface="Open Sans Extrabold"/>
                <a:ea typeface="Open Sans Extrabold"/>
                <a:cs typeface="Open Sans Extrabold"/>
              </a:rPr>
              <a:t> </a:t>
            </a:r>
            <a:endParaRPr/>
          </a:p>
        </p:txBody>
      </p:sp>
      <p:sp>
        <p:nvSpPr>
          <p:cNvPr id="1607061566" name="ZoneTexte 1415176529"/>
          <p:cNvSpPr txBox="1"/>
          <p:nvPr/>
        </p:nvSpPr>
        <p:spPr bwMode="auto">
          <a:xfrm>
            <a:off x="1050260" y="348579"/>
            <a:ext cx="4679840" cy="8229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marL="0" marR="0" lvl="0" indent="0" algn="l" defTabSz="457200">
              <a:lnSpc>
                <a:spcPct val="100000"/>
              </a:lnSpc>
              <a:spcBef>
                <a:spcPts val="0"/>
              </a:spcBef>
              <a:spcAft>
                <a:spcPts val="0"/>
              </a:spcAft>
              <a:buClrTx/>
              <a:buSzTx/>
              <a:buFontTx/>
              <a:buNone/>
              <a:defRPr/>
            </a:pPr>
            <a:r>
              <a:rPr lang="fr-FR" sz="4800" b="1" i="0" u="none" strike="noStrike" cap="none" spc="0">
                <a:ln>
                  <a:noFill/>
                </a:ln>
                <a:solidFill>
                  <a:schemeClr val="accent1">
                    <a:lumMod val="75000"/>
                  </a:schemeClr>
                </a:solidFill>
                <a:latin typeface="Gill Sans MT"/>
                <a:cs typeface="Arial"/>
              </a:rPr>
              <a:t>Programme</a:t>
            </a:r>
            <a:endParaRPr sz="4800" b="1" i="0" u="none" strike="noStrike" cap="none" spc="0">
              <a:ln>
                <a:noFill/>
              </a:ln>
              <a:solidFill>
                <a:schemeClr val="accent1">
                  <a:lumMod val="75000"/>
                </a:schemeClr>
              </a:solidFill>
              <a:latin typeface="Gill Sans MT"/>
              <a:cs typeface="Arial"/>
            </a:endParaRPr>
          </a:p>
        </p:txBody>
      </p:sp>
      <p:sp>
        <p:nvSpPr>
          <p:cNvPr id="1326822615" name=" 1326822614"/>
          <p:cNvSpPr/>
          <p:nvPr/>
        </p:nvSpPr>
        <p:spPr bwMode="auto">
          <a:xfrm>
            <a:off x="14546151" y="2333003"/>
            <a:ext cx="132665"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146951096" name="Image 146951095"/>
          <p:cNvPicPr>
            <a:picLocks noChangeAspect="1"/>
          </p:cNvPicPr>
          <p:nvPr/>
        </p:nvPicPr>
        <p:blipFill>
          <a:blip r:embed="rId2"/>
          <a:stretch/>
        </p:blipFill>
        <p:spPr bwMode="auto">
          <a:xfrm rot="744994">
            <a:off x="7009610" y="336169"/>
            <a:ext cx="1095361" cy="11542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92426" y="1245498"/>
            <a:ext cx="12007142" cy="529726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54722" y="32844"/>
            <a:ext cx="12153194" cy="68426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rcRect r="4849"/>
          <a:stretch/>
        </p:blipFill>
        <p:spPr bwMode="auto">
          <a:xfrm>
            <a:off x="5540771" y="1031874"/>
            <a:ext cx="6135714" cy="4838699"/>
          </a:xfrm>
          <a:prstGeom prst="rect">
            <a:avLst/>
          </a:prstGeom>
        </p:spPr>
      </p:pic>
      <p:sp>
        <p:nvSpPr>
          <p:cNvPr id="5" name=" 4"/>
          <p:cNvSpPr/>
          <p:nvPr/>
        </p:nvSpPr>
        <p:spPr bwMode="auto">
          <a:xfrm>
            <a:off x="336824" y="493593"/>
            <a:ext cx="11530002" cy="64011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r>
              <a:rPr sz="2400" b="1" i="0" u="none">
                <a:solidFill>
                  <a:srgbClr val="000000"/>
                </a:solidFill>
                <a:latin typeface="Open Sans Extrabold"/>
                <a:ea typeface="Open Sans Extrabold"/>
                <a:cs typeface="Open Sans Extrabold"/>
              </a:rPr>
              <a:t>L’hétérogénéité, un ordinaire dans les classes aujourd’hui...et </a:t>
            </a:r>
            <a:r>
              <a:rPr sz="2400" b="1" i="0" u="none">
                <a:solidFill>
                  <a:srgbClr val="2CBF9A"/>
                </a:solidFill>
                <a:latin typeface="Open Sans Extrabold"/>
                <a:ea typeface="Open Sans Extrabold"/>
                <a:cs typeface="Open Sans Extrabold"/>
              </a:rPr>
              <a:t>hier</a:t>
            </a:r>
            <a:endParaRPr sz="2400" b="1" i="0" u="none">
              <a:solidFill>
                <a:srgbClr val="000000"/>
              </a:solidFill>
              <a:latin typeface="Open Sans Extrabold"/>
              <a:ea typeface="Open Sans Extrabold"/>
              <a:cs typeface="Open Sans Extrabold"/>
            </a:endParaRPr>
          </a:p>
        </p:txBody>
      </p:sp>
      <p:pic>
        <p:nvPicPr>
          <p:cNvPr id="6" name="Image 5"/>
          <p:cNvPicPr>
            <a:picLocks noChangeAspect="1"/>
          </p:cNvPicPr>
          <p:nvPr/>
        </p:nvPicPr>
        <p:blipFill>
          <a:blip r:embed="rId4"/>
          <a:stretch/>
        </p:blipFill>
        <p:spPr bwMode="auto">
          <a:xfrm>
            <a:off x="536157" y="2555421"/>
            <a:ext cx="5212860" cy="377598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4"/>
          <p:cNvSpPr/>
          <p:nvPr/>
        </p:nvSpPr>
        <p:spPr bwMode="auto">
          <a:xfrm>
            <a:off x="8040216" y="2445493"/>
            <a:ext cx="4534761" cy="1967013"/>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sz="4800" b="1" dirty="0" err="1">
                <a:solidFill>
                  <a:schemeClr val="tx1"/>
                </a:solidFill>
                <a:latin typeface="Open Sans Extrabold"/>
                <a:ea typeface="Open Sans Extrabold"/>
                <a:cs typeface="Open Sans Extrabold"/>
              </a:rPr>
              <a:t>Où</a:t>
            </a:r>
            <a:r>
              <a:rPr sz="4800" b="1" dirty="0">
                <a:solidFill>
                  <a:schemeClr val="tx1"/>
                </a:solidFill>
                <a:latin typeface="Open Sans Extrabold"/>
                <a:ea typeface="Open Sans Extrabold"/>
                <a:cs typeface="Open Sans Extrabold"/>
              </a:rPr>
              <a:t> </a:t>
            </a:r>
            <a:r>
              <a:rPr sz="4800" b="1" dirty="0" err="1">
                <a:solidFill>
                  <a:schemeClr val="tx1"/>
                </a:solidFill>
                <a:latin typeface="Open Sans Extrabold"/>
                <a:ea typeface="Open Sans Extrabold"/>
                <a:cs typeface="Open Sans Extrabold"/>
              </a:rPr>
              <a:t>est</a:t>
            </a:r>
            <a:r>
              <a:rPr sz="4800" b="1" dirty="0">
                <a:solidFill>
                  <a:schemeClr val="tx1"/>
                </a:solidFill>
                <a:latin typeface="Open Sans Extrabold"/>
                <a:ea typeface="Open Sans Extrabold"/>
                <a:cs typeface="Open Sans Extrabold"/>
              </a:rPr>
              <a:t> </a:t>
            </a:r>
            <a:r>
              <a:rPr lang="fr-FR" sz="4800" b="1" dirty="0">
                <a:latin typeface="Open Sans Extrabold"/>
                <a:ea typeface="Open Sans Extrabold"/>
                <a:cs typeface="Open Sans Extrabold"/>
              </a:rPr>
              <a:t>le panda</a:t>
            </a:r>
            <a:r>
              <a:rPr sz="4800" b="1" dirty="0">
                <a:solidFill>
                  <a:schemeClr val="tx1"/>
                </a:solidFill>
                <a:latin typeface="Open Sans Extrabold"/>
                <a:ea typeface="Open Sans Extrabold"/>
                <a:cs typeface="Open Sans Extrabold"/>
              </a:rPr>
              <a:t> ?</a:t>
            </a:r>
            <a:endParaRPr dirty="0"/>
          </a:p>
        </p:txBody>
      </p:sp>
      <p:pic>
        <p:nvPicPr>
          <p:cNvPr id="3" name="Image 2">
            <a:extLst>
              <a:ext uri="{FF2B5EF4-FFF2-40B4-BE49-F238E27FC236}">
                <a16:creationId xmlns:a16="http://schemas.microsoft.com/office/drawing/2014/main" id="{775ACDF7-06E5-133F-AB6F-41224E037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400256"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tretch/>
        </p:blipFill>
        <p:spPr bwMode="auto">
          <a:xfrm>
            <a:off x="-68035" y="-11339"/>
            <a:ext cx="12270267" cy="685730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 3"/>
          <p:cNvSpPr/>
          <p:nvPr/>
        </p:nvSpPr>
        <p:spPr bwMode="auto">
          <a:xfrm>
            <a:off x="4418238" y="1861511"/>
            <a:ext cx="7194349" cy="1188754"/>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l">
              <a:defRPr/>
            </a:pPr>
            <a:r>
              <a:rPr sz="1800" b="0" i="0" u="none">
                <a:solidFill>
                  <a:srgbClr val="000000"/>
                </a:solidFill>
                <a:latin typeface="Wingdings"/>
                <a:ea typeface="Wingdings"/>
                <a:cs typeface="Wingdings"/>
              </a:rPr>
              <a:t>ü</a:t>
            </a:r>
            <a:r>
              <a:rPr sz="1800" b="0" i="0" u="none">
                <a:solidFill>
                  <a:srgbClr val="000000"/>
                </a:solidFill>
                <a:latin typeface="Carlito"/>
                <a:ea typeface="Carlito"/>
                <a:cs typeface="Carlito"/>
              </a:rPr>
              <a:t>   </a:t>
            </a:r>
            <a:r>
              <a:rPr sz="1800" b="0" i="0" u="none">
                <a:solidFill>
                  <a:srgbClr val="000000"/>
                </a:solidFill>
                <a:latin typeface="Ubuntu"/>
                <a:ea typeface="Ubuntu"/>
                <a:cs typeface="Ubuntu"/>
              </a:rPr>
              <a:t>Une </a:t>
            </a:r>
            <a:r>
              <a:rPr sz="1800" b="1" i="0" u="none">
                <a:solidFill>
                  <a:srgbClr val="F5B180"/>
                </a:solidFill>
                <a:latin typeface="Ubuntu"/>
                <a:ea typeface="Ubuntu"/>
                <a:cs typeface="Ubuntu"/>
              </a:rPr>
              <a:t>réponse</a:t>
            </a:r>
            <a:r>
              <a:rPr sz="1800" b="1" i="0" u="none">
                <a:solidFill>
                  <a:srgbClr val="FF0084"/>
                </a:solidFill>
                <a:latin typeface="Ubuntu"/>
                <a:ea typeface="Ubuntu"/>
                <a:cs typeface="Ubuntu"/>
              </a:rPr>
              <a:t> </a:t>
            </a:r>
            <a:r>
              <a:rPr sz="1800" b="0" i="0" u="none">
                <a:solidFill>
                  <a:srgbClr val="000000"/>
                </a:solidFill>
                <a:latin typeface="Ubuntu"/>
                <a:ea typeface="Ubuntu"/>
                <a:cs typeface="Ubuntu"/>
              </a:rPr>
              <a:t>à l’hétérogénéité des élèves et leurs besoins</a:t>
            </a:r>
            <a:r>
              <a:rPr sz="1800" b="0" i="0" u="none">
                <a:solidFill>
                  <a:srgbClr val="000000"/>
                </a:solidFill>
                <a:latin typeface="Carlito"/>
                <a:ea typeface="Carlito"/>
                <a:cs typeface="Carlito"/>
              </a:rPr>
              <a:t> </a:t>
            </a:r>
            <a:br>
              <a:rPr sz="1800" b="0" i="0" u="none">
                <a:solidFill>
                  <a:srgbClr val="000000"/>
                </a:solidFill>
                <a:latin typeface="Carlito"/>
                <a:ea typeface="Carlito"/>
                <a:cs typeface="Carlito"/>
              </a:rPr>
            </a:br>
            <a:endParaRPr sz="1800" b="0" i="0" u="none">
              <a:solidFill>
                <a:srgbClr val="000000"/>
              </a:solidFill>
              <a:latin typeface="Carlito"/>
              <a:ea typeface="Carlito"/>
              <a:cs typeface="Carlito"/>
            </a:endParaRPr>
          </a:p>
          <a:p>
            <a:pPr algn="just">
              <a:defRPr/>
            </a:pPr>
            <a:r>
              <a:rPr lang="fr-FR" sz="1800" b="0" i="0" u="none" strike="noStrike" cap="none" spc="0">
                <a:solidFill>
                  <a:srgbClr val="000000"/>
                </a:solidFill>
                <a:latin typeface="Wingdings"/>
                <a:ea typeface="Wingdings"/>
                <a:cs typeface="Wingdings"/>
              </a:rPr>
              <a:t>ü</a:t>
            </a:r>
            <a:r>
              <a:rPr>
                <a:latin typeface="Carlito"/>
                <a:ea typeface="Carlito"/>
                <a:cs typeface="Carlito"/>
              </a:rPr>
              <a:t>  </a:t>
            </a:r>
            <a:r>
              <a:rPr sz="1800" b="0" i="0" u="none">
                <a:solidFill>
                  <a:srgbClr val="000000"/>
                </a:solidFill>
                <a:latin typeface="Ubuntu"/>
                <a:ea typeface="Ubuntu"/>
                <a:cs typeface="Ubuntu"/>
              </a:rPr>
              <a:t>Un </a:t>
            </a:r>
            <a:r>
              <a:rPr sz="1800" b="1" i="0" u="none">
                <a:solidFill>
                  <a:srgbClr val="F5B180"/>
                </a:solidFill>
                <a:latin typeface="Ubuntu"/>
                <a:ea typeface="Ubuntu"/>
                <a:cs typeface="Ubuntu"/>
              </a:rPr>
              <a:t>moyen</a:t>
            </a:r>
            <a:r>
              <a:rPr sz="1800" b="1" i="0" u="none">
                <a:solidFill>
                  <a:srgbClr val="FF0084"/>
                </a:solidFill>
                <a:latin typeface="Ubuntu"/>
                <a:ea typeface="Ubuntu"/>
                <a:cs typeface="Ubuntu"/>
              </a:rPr>
              <a:t> </a:t>
            </a:r>
            <a:r>
              <a:rPr sz="1800" b="0" i="0" u="none">
                <a:solidFill>
                  <a:srgbClr val="000000"/>
                </a:solidFill>
                <a:latin typeface="Ubuntu"/>
                <a:ea typeface="Ubuntu"/>
                <a:cs typeface="Ubuntu"/>
              </a:rPr>
              <a:t>au service d’une intention pédagogique : amener chacun au max. de son potentiel</a:t>
            </a:r>
            <a:endParaRPr/>
          </a:p>
        </p:txBody>
      </p:sp>
      <p:sp>
        <p:nvSpPr>
          <p:cNvPr id="5" name="Rectangle 4"/>
          <p:cNvSpPr/>
          <p:nvPr/>
        </p:nvSpPr>
        <p:spPr bwMode="auto">
          <a:xfrm>
            <a:off x="661485" y="512263"/>
            <a:ext cx="10815032" cy="64007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a:solidFill>
                  <a:srgbClr val="000000"/>
                </a:solidFill>
                <a:latin typeface="Open Sans Extrabold"/>
                <a:ea typeface="Open Sans Extrabold"/>
                <a:cs typeface="Open Sans Extrabold"/>
              </a:rPr>
              <a:t>L’enjeu de la différenciation pédagogique : </a:t>
            </a:r>
            <a:r>
              <a:rPr sz="2400" b="1" i="0" u="none">
                <a:solidFill>
                  <a:srgbClr val="2CBF9A"/>
                </a:solidFill>
                <a:latin typeface="Open Sans Extrabold"/>
                <a:ea typeface="Open Sans Extrabold"/>
                <a:cs typeface="Open Sans Extrabold"/>
              </a:rPr>
              <a:t>le postulat d’éducabilité</a:t>
            </a:r>
            <a:r>
              <a:rPr sz="2400" b="1" i="0" u="none">
                <a:solidFill>
                  <a:srgbClr val="000000"/>
                </a:solidFill>
                <a:latin typeface="Open Sans Extrabold"/>
                <a:ea typeface="Open Sans Extrabold"/>
                <a:cs typeface="Open Sans Extrabold"/>
              </a:rPr>
              <a:t> </a:t>
            </a:r>
            <a:endParaRPr sz="2400">
              <a:latin typeface="Open Sans Extrabold"/>
              <a:ea typeface="Open Sans Extrabold"/>
              <a:cs typeface="Open Sans Extrabold"/>
            </a:endParaRPr>
          </a:p>
        </p:txBody>
      </p:sp>
      <p:pic>
        <p:nvPicPr>
          <p:cNvPr id="6" name="Image 5"/>
          <p:cNvPicPr>
            <a:picLocks noChangeAspect="1"/>
          </p:cNvPicPr>
          <p:nvPr/>
        </p:nvPicPr>
        <p:blipFill>
          <a:blip r:embed="rId3"/>
          <a:stretch/>
        </p:blipFill>
        <p:spPr bwMode="auto">
          <a:xfrm>
            <a:off x="8760296" y="3430582"/>
            <a:ext cx="2893847" cy="2964774"/>
          </a:xfrm>
          <a:prstGeom prst="rect">
            <a:avLst/>
          </a:prstGeom>
        </p:spPr>
      </p:pic>
      <p:sp>
        <p:nvSpPr>
          <p:cNvPr id="7" name="Rectangle 6"/>
          <p:cNvSpPr/>
          <p:nvPr/>
        </p:nvSpPr>
        <p:spPr bwMode="auto">
          <a:xfrm>
            <a:off x="661484" y="512262"/>
            <a:ext cx="10815031" cy="64007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a:solidFill>
                  <a:srgbClr val="000000"/>
                </a:solidFill>
                <a:latin typeface="Open Sans Extrabold"/>
                <a:ea typeface="Open Sans Extrabold"/>
                <a:cs typeface="Open Sans Extrabold"/>
              </a:rPr>
              <a:t>L’enjeu de la différenciation pédagogique : </a:t>
            </a:r>
            <a:r>
              <a:rPr sz="2400" b="1" i="0" u="none">
                <a:solidFill>
                  <a:srgbClr val="2CBF9A"/>
                </a:solidFill>
                <a:latin typeface="Open Sans Extrabold"/>
                <a:ea typeface="Open Sans Extrabold"/>
                <a:cs typeface="Open Sans Extrabold"/>
              </a:rPr>
              <a:t>le postulat d’éducabilité</a:t>
            </a:r>
            <a:r>
              <a:rPr sz="2400" b="1" i="0" u="none">
                <a:solidFill>
                  <a:srgbClr val="000000"/>
                </a:solidFill>
                <a:latin typeface="Open Sans Extrabold"/>
                <a:ea typeface="Open Sans Extrabold"/>
                <a:cs typeface="Open Sans Extrabold"/>
              </a:rPr>
              <a:t> </a:t>
            </a:r>
            <a:endParaRPr sz="2400">
              <a:latin typeface="Open Sans Extrabold"/>
              <a:ea typeface="Open Sans Extrabold"/>
              <a:cs typeface="Open Sans Extrabold"/>
            </a:endParaRPr>
          </a:p>
        </p:txBody>
      </p:sp>
      <p:sp>
        <p:nvSpPr>
          <p:cNvPr id="8" name=" 7"/>
          <p:cNvSpPr/>
          <p:nvPr/>
        </p:nvSpPr>
        <p:spPr bwMode="auto">
          <a:xfrm>
            <a:off x="537857" y="4859501"/>
            <a:ext cx="5785862" cy="792514"/>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r">
              <a:defRPr/>
            </a:pPr>
            <a:r>
              <a:rPr sz="1800" b="1" i="1" u="none" dirty="0">
                <a:solidFill>
                  <a:srgbClr val="000000"/>
                </a:solidFill>
                <a:latin typeface="Ubuntu"/>
                <a:ea typeface="Ubuntu"/>
                <a:cs typeface="Ubuntu"/>
              </a:rPr>
              <a:t>“Il </a:t>
            </a:r>
            <a:r>
              <a:rPr sz="1800" b="1" i="1" u="none" dirty="0" err="1">
                <a:solidFill>
                  <a:srgbClr val="000000"/>
                </a:solidFill>
                <a:latin typeface="Ubuntu"/>
                <a:ea typeface="Ubuntu"/>
                <a:cs typeface="Ubuntu"/>
              </a:rPr>
              <a:t>n’y</a:t>
            </a:r>
            <a:r>
              <a:rPr sz="1800" b="1" i="1" u="none" dirty="0">
                <a:solidFill>
                  <a:srgbClr val="000000"/>
                </a:solidFill>
                <a:latin typeface="Ubuntu"/>
                <a:ea typeface="Ubuntu"/>
                <a:cs typeface="Ubuntu"/>
              </a:rPr>
              <a:t> a de savoir que par le chemin qui y </a:t>
            </a:r>
            <a:r>
              <a:rPr sz="1800" b="1" i="1" u="none" dirty="0" err="1">
                <a:solidFill>
                  <a:srgbClr val="000000"/>
                </a:solidFill>
                <a:latin typeface="Ubuntu"/>
                <a:ea typeface="Ubuntu"/>
                <a:cs typeface="Ubuntu"/>
              </a:rPr>
              <a:t>mène</a:t>
            </a:r>
            <a:r>
              <a:rPr sz="1800" b="1" i="1" u="none" dirty="0">
                <a:solidFill>
                  <a:srgbClr val="000000"/>
                </a:solidFill>
                <a:latin typeface="Ubuntu"/>
                <a:ea typeface="Ubuntu"/>
                <a:cs typeface="Ubuntu"/>
              </a:rPr>
              <a:t>” </a:t>
            </a:r>
            <a:endParaRPr dirty="0"/>
          </a:p>
          <a:p>
            <a:pPr algn="r">
              <a:defRPr/>
            </a:pPr>
            <a:r>
              <a:rPr sz="1400" b="0" i="1" u="none" dirty="0">
                <a:solidFill>
                  <a:srgbClr val="000000"/>
                </a:solidFill>
                <a:latin typeface="Ubuntu"/>
                <a:ea typeface="Ubuntu"/>
                <a:cs typeface="Ubuntu"/>
              </a:rPr>
              <a:t>P. </a:t>
            </a:r>
            <a:r>
              <a:rPr sz="1400" b="0" i="1" u="none" dirty="0" err="1">
                <a:solidFill>
                  <a:srgbClr val="000000"/>
                </a:solidFill>
                <a:latin typeface="Ubuntu"/>
                <a:ea typeface="Ubuntu"/>
                <a:cs typeface="Ubuntu"/>
              </a:rPr>
              <a:t>Meirieu</a:t>
            </a:r>
            <a:r>
              <a:rPr sz="1400" b="0" i="1" u="none" dirty="0">
                <a:solidFill>
                  <a:srgbClr val="000000"/>
                </a:solidFill>
                <a:latin typeface="Ubuntu"/>
                <a:ea typeface="Ubuntu"/>
                <a:cs typeface="Ubuntu"/>
              </a:rPr>
              <a:t>, </a:t>
            </a:r>
            <a:r>
              <a:rPr sz="1400" b="0" i="1" u="none" dirty="0" err="1">
                <a:solidFill>
                  <a:srgbClr val="000000"/>
                </a:solidFill>
                <a:latin typeface="Ubuntu"/>
                <a:ea typeface="Ubuntu"/>
                <a:cs typeface="Ubuntu"/>
              </a:rPr>
              <a:t>L’école</a:t>
            </a:r>
            <a:r>
              <a:rPr sz="1400" b="0" i="1" u="none" dirty="0">
                <a:solidFill>
                  <a:srgbClr val="000000"/>
                </a:solidFill>
                <a:latin typeface="Ubuntu"/>
                <a:ea typeface="Ubuntu"/>
                <a:cs typeface="Ubuntu"/>
              </a:rPr>
              <a:t>, mode </a:t>
            </a:r>
            <a:r>
              <a:rPr sz="1400" b="0" i="1" u="none" dirty="0" err="1">
                <a:solidFill>
                  <a:srgbClr val="000000"/>
                </a:solidFill>
                <a:latin typeface="Ubuntu"/>
                <a:ea typeface="Ubuntu"/>
                <a:cs typeface="Ubuntu"/>
              </a:rPr>
              <a:t>d’emploi</a:t>
            </a:r>
            <a:r>
              <a:rPr sz="1400" b="0" i="1" u="none" dirty="0">
                <a:solidFill>
                  <a:srgbClr val="000000"/>
                </a:solidFill>
                <a:latin typeface="Ubuntu"/>
                <a:ea typeface="Ubuntu"/>
                <a:cs typeface="Ubuntu"/>
              </a:rPr>
              <a:t>.</a:t>
            </a:r>
            <a:br>
              <a:rPr sz="1400" b="0" i="1" u="none" dirty="0">
                <a:solidFill>
                  <a:srgbClr val="000000"/>
                </a:solidFill>
                <a:latin typeface="Ubuntu"/>
                <a:ea typeface="Ubuntu"/>
                <a:cs typeface="Ubuntu"/>
              </a:rPr>
            </a:br>
            <a:endParaRPr sz="1400" b="0" i="1" u="none" dirty="0">
              <a:solidFill>
                <a:srgbClr val="000000"/>
              </a:solidFill>
              <a:latin typeface="Ubuntu"/>
              <a:ea typeface="Ubuntu"/>
              <a:cs typeface="Ubuntu"/>
            </a:endParaRPr>
          </a:p>
        </p:txBody>
      </p:sp>
      <p:sp>
        <p:nvSpPr>
          <p:cNvPr id="9" name=" 8"/>
          <p:cNvSpPr/>
          <p:nvPr/>
        </p:nvSpPr>
        <p:spPr bwMode="auto">
          <a:xfrm>
            <a:off x="911424" y="5760448"/>
            <a:ext cx="7590034" cy="426754"/>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r">
              <a:defRPr/>
            </a:pPr>
            <a:r>
              <a:rPr sz="1800" b="1" i="1" u="none" dirty="0">
                <a:solidFill>
                  <a:srgbClr val="000000"/>
                </a:solidFill>
                <a:latin typeface="Ubuntu"/>
                <a:ea typeface="Ubuntu"/>
                <a:cs typeface="Ubuntu"/>
              </a:rPr>
              <a:t>"Il </a:t>
            </a:r>
            <a:r>
              <a:rPr sz="1800" b="1" i="1" u="none" dirty="0" err="1">
                <a:solidFill>
                  <a:srgbClr val="000000"/>
                </a:solidFill>
                <a:latin typeface="Ubuntu"/>
                <a:ea typeface="Ubuntu"/>
                <a:cs typeface="Ubuntu"/>
              </a:rPr>
              <a:t>n’y</a:t>
            </a:r>
            <a:r>
              <a:rPr sz="1800" b="1" i="1" u="none" dirty="0">
                <a:solidFill>
                  <a:srgbClr val="000000"/>
                </a:solidFill>
                <a:latin typeface="Ubuntu"/>
                <a:ea typeface="Ubuntu"/>
                <a:cs typeface="Ubuntu"/>
              </a:rPr>
              <a:t> a de </a:t>
            </a:r>
            <a:r>
              <a:rPr sz="1800" b="1" i="1" u="none" dirty="0" err="1">
                <a:solidFill>
                  <a:srgbClr val="000000"/>
                </a:solidFill>
                <a:latin typeface="Ubuntu"/>
                <a:ea typeface="Ubuntu"/>
                <a:cs typeface="Ubuntu"/>
              </a:rPr>
              <a:t>pédagogie</a:t>
            </a:r>
            <a:r>
              <a:rPr sz="1800" b="1" i="1" u="none" dirty="0">
                <a:solidFill>
                  <a:srgbClr val="000000"/>
                </a:solidFill>
                <a:latin typeface="Ubuntu"/>
                <a:ea typeface="Ubuntu"/>
                <a:cs typeface="Ubuntu"/>
              </a:rPr>
              <a:t> que </a:t>
            </a:r>
            <a:r>
              <a:rPr sz="1800" b="1" i="1" u="none" dirty="0" err="1">
                <a:solidFill>
                  <a:srgbClr val="000000"/>
                </a:solidFill>
                <a:latin typeface="Ubuntu"/>
                <a:ea typeface="Ubuntu"/>
                <a:cs typeface="Ubuntu"/>
              </a:rPr>
              <a:t>différencié</a:t>
            </a:r>
            <a:r>
              <a:rPr sz="1800" b="1" i="1" u="none" dirty="0">
                <a:solidFill>
                  <a:srgbClr val="000000"/>
                </a:solidFill>
                <a:latin typeface="Ubuntu"/>
                <a:ea typeface="Ubuntu"/>
                <a:cs typeface="Ubuntu"/>
              </a:rPr>
              <a:t>"</a:t>
            </a:r>
            <a:r>
              <a:rPr sz="1800" b="0" i="0" u="none" dirty="0">
                <a:solidFill>
                  <a:srgbClr val="000000"/>
                </a:solidFill>
                <a:latin typeface="Ubuntu"/>
                <a:ea typeface="Ubuntu"/>
                <a:cs typeface="Ubuntu"/>
              </a:rPr>
              <a:t> </a:t>
            </a:r>
            <a:r>
              <a:rPr sz="1400" b="0" i="1" u="none" dirty="0">
                <a:solidFill>
                  <a:srgbClr val="000000"/>
                </a:solidFill>
                <a:latin typeface="Ubuntu"/>
                <a:ea typeface="Ubuntu"/>
                <a:cs typeface="Ubuntu"/>
              </a:rPr>
              <a:t>(</a:t>
            </a:r>
            <a:r>
              <a:rPr sz="1400" b="0" i="1" u="none" dirty="0" err="1">
                <a:solidFill>
                  <a:srgbClr val="000000"/>
                </a:solidFill>
                <a:latin typeface="Ubuntu"/>
                <a:ea typeface="Ubuntu"/>
                <a:cs typeface="Ubuntu"/>
              </a:rPr>
              <a:t>Meirieu</a:t>
            </a:r>
            <a:r>
              <a:rPr sz="1400" b="0" i="1" u="none" dirty="0">
                <a:solidFill>
                  <a:srgbClr val="000000"/>
                </a:solidFill>
                <a:latin typeface="Ubuntu"/>
                <a:ea typeface="Ubuntu"/>
                <a:cs typeface="Ubuntu"/>
              </a:rPr>
              <a:t>).</a:t>
            </a:r>
            <a:r>
              <a:rPr sz="1800" b="0" i="0" u="none" dirty="0">
                <a:solidFill>
                  <a:srgbClr val="000000"/>
                </a:solidFill>
                <a:latin typeface="Ubuntu"/>
                <a:ea typeface="Ubuntu"/>
                <a:cs typeface="Ubuntu"/>
              </a:rPr>
              <a:t> </a:t>
            </a:r>
            <a:endParaRPr dirty="0"/>
          </a:p>
        </p:txBody>
      </p:sp>
      <p:pic>
        <p:nvPicPr>
          <p:cNvPr id="10" name="Image 9"/>
          <p:cNvPicPr>
            <a:picLocks noChangeAspect="1"/>
          </p:cNvPicPr>
          <p:nvPr/>
        </p:nvPicPr>
        <p:blipFill>
          <a:blip r:embed="rId4"/>
          <a:stretch/>
        </p:blipFill>
        <p:spPr bwMode="auto">
          <a:xfrm>
            <a:off x="408214" y="1326696"/>
            <a:ext cx="4010024" cy="28860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551384" y="343699"/>
            <a:ext cx="10849050" cy="64007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2400" b="1" i="0" u="none" dirty="0">
                <a:solidFill>
                  <a:srgbClr val="000000"/>
                </a:solidFill>
                <a:latin typeface="Open Sans Extrabold"/>
                <a:ea typeface="Open Sans Extrabold"/>
                <a:cs typeface="Open Sans Extrabold"/>
              </a:rPr>
              <a:t>Identifier la marge de </a:t>
            </a:r>
            <a:r>
              <a:rPr sz="2400" b="1" i="0" u="none" dirty="0" err="1">
                <a:solidFill>
                  <a:srgbClr val="000000"/>
                </a:solidFill>
                <a:latin typeface="Open Sans Extrabold"/>
                <a:ea typeface="Open Sans Extrabold"/>
                <a:cs typeface="Open Sans Extrabold"/>
              </a:rPr>
              <a:t>progrès</a:t>
            </a:r>
            <a:r>
              <a:rPr sz="2400" b="1" i="0" u="none" dirty="0">
                <a:solidFill>
                  <a:srgbClr val="000000"/>
                </a:solidFill>
                <a:latin typeface="Open Sans Extrabold"/>
                <a:ea typeface="Open Sans Extrabold"/>
                <a:cs typeface="Open Sans Extrabold"/>
              </a:rPr>
              <a:t> de </a:t>
            </a:r>
            <a:r>
              <a:rPr sz="2400" b="1" i="0" u="none" dirty="0" err="1">
                <a:solidFill>
                  <a:srgbClr val="000000"/>
                </a:solidFill>
                <a:latin typeface="Open Sans Extrabold"/>
                <a:ea typeface="Open Sans Extrabold"/>
                <a:cs typeface="Open Sans Extrabold"/>
              </a:rPr>
              <a:t>chacun</a:t>
            </a:r>
            <a:r>
              <a:rPr sz="2400" b="1" i="0" u="none" dirty="0">
                <a:solidFill>
                  <a:srgbClr val="000000"/>
                </a:solidFill>
                <a:latin typeface="Open Sans Extrabold"/>
                <a:ea typeface="Open Sans Extrabold"/>
                <a:cs typeface="Open Sans Extrabold"/>
              </a:rPr>
              <a:t> : </a:t>
            </a:r>
            <a:r>
              <a:rPr sz="2400" b="1" i="0" u="none" dirty="0">
                <a:solidFill>
                  <a:srgbClr val="2CBF9A"/>
                </a:solidFill>
                <a:latin typeface="Open Sans Extrabold"/>
                <a:ea typeface="Open Sans Extrabold"/>
                <a:cs typeface="Open Sans Extrabold"/>
              </a:rPr>
              <a:t>la Zone </a:t>
            </a:r>
            <a:r>
              <a:rPr sz="2400" b="1" i="0" u="none" dirty="0" err="1">
                <a:solidFill>
                  <a:srgbClr val="2CBF9A"/>
                </a:solidFill>
                <a:latin typeface="Open Sans Extrabold"/>
                <a:ea typeface="Open Sans Extrabold"/>
                <a:cs typeface="Open Sans Extrabold"/>
              </a:rPr>
              <a:t>Proximale</a:t>
            </a:r>
            <a:r>
              <a:rPr sz="2400" b="1" i="0" u="none" dirty="0">
                <a:solidFill>
                  <a:srgbClr val="2CBF9A"/>
                </a:solidFill>
                <a:latin typeface="Open Sans Extrabold"/>
                <a:ea typeface="Open Sans Extrabold"/>
                <a:cs typeface="Open Sans Extrabold"/>
              </a:rPr>
              <a:t> de </a:t>
            </a:r>
            <a:r>
              <a:rPr sz="2400" b="1" i="0" u="none" dirty="0" err="1">
                <a:solidFill>
                  <a:srgbClr val="2CBF9A"/>
                </a:solidFill>
                <a:latin typeface="Open Sans Extrabold"/>
                <a:ea typeface="Open Sans Extrabold"/>
                <a:cs typeface="Open Sans Extrabold"/>
              </a:rPr>
              <a:t>Développement</a:t>
            </a:r>
            <a:r>
              <a:rPr sz="2400" b="1" i="0" u="none" dirty="0">
                <a:solidFill>
                  <a:srgbClr val="000000"/>
                </a:solidFill>
                <a:latin typeface="Open Sans Extrabold"/>
                <a:ea typeface="Open Sans Extrabold"/>
                <a:cs typeface="Open Sans Extrabold"/>
              </a:rPr>
              <a:t> </a:t>
            </a:r>
            <a:endParaRPr sz="2400" dirty="0">
              <a:latin typeface="Open Sans Extrabold"/>
              <a:ea typeface="Open Sans Extrabold"/>
              <a:cs typeface="Open Sans Extrabold"/>
            </a:endParaRPr>
          </a:p>
        </p:txBody>
      </p:sp>
      <p:pic>
        <p:nvPicPr>
          <p:cNvPr id="5" name="Image 4"/>
          <p:cNvPicPr>
            <a:picLocks noChangeAspect="1"/>
          </p:cNvPicPr>
          <p:nvPr/>
        </p:nvPicPr>
        <p:blipFill>
          <a:blip r:embed="rId3"/>
          <a:stretch/>
        </p:blipFill>
        <p:spPr bwMode="auto">
          <a:xfrm>
            <a:off x="2657010" y="1367788"/>
            <a:ext cx="6858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11234874" name=" 4"/>
          <p:cNvSpPr/>
          <p:nvPr/>
        </p:nvSpPr>
        <p:spPr bwMode="auto">
          <a:xfrm>
            <a:off x="362653" y="526339"/>
            <a:ext cx="11530001" cy="640114"/>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r>
              <a:rPr sz="2400" b="1" i="0" u="none">
                <a:solidFill>
                  <a:srgbClr val="000000"/>
                </a:solidFill>
                <a:latin typeface="Open Sans Extrabold"/>
                <a:ea typeface="Open Sans Extrabold"/>
                <a:cs typeface="Open Sans Extrabold"/>
              </a:rPr>
              <a:t>Déconstruire pour mieux </a:t>
            </a:r>
            <a:r>
              <a:rPr sz="2400" b="1" i="0" u="none">
                <a:solidFill>
                  <a:srgbClr val="50CF98"/>
                </a:solidFill>
                <a:latin typeface="Open Sans Extrabold"/>
                <a:ea typeface="Open Sans Extrabold"/>
                <a:cs typeface="Open Sans Extrabold"/>
              </a:rPr>
              <a:t>construire</a:t>
            </a:r>
            <a:endParaRPr sz="2400" b="1" i="0" u="none">
              <a:solidFill>
                <a:srgbClr val="000000"/>
              </a:solidFill>
              <a:latin typeface="Open Sans Extrabold"/>
              <a:ea typeface="Open Sans Extrabold"/>
              <a:cs typeface="Open Sans Extrabold"/>
            </a:endParaRPr>
          </a:p>
        </p:txBody>
      </p:sp>
      <p:sp>
        <p:nvSpPr>
          <p:cNvPr id="162001074" name=" 162001073"/>
          <p:cNvSpPr/>
          <p:nvPr/>
        </p:nvSpPr>
        <p:spPr bwMode="auto">
          <a:xfrm rot="692602">
            <a:off x="11754195" y="3425153"/>
            <a:ext cx="176848"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830633848" name="Image 830633847"/>
          <p:cNvPicPr>
            <a:picLocks noChangeAspect="1"/>
          </p:cNvPicPr>
          <p:nvPr/>
        </p:nvPicPr>
        <p:blipFill>
          <a:blip r:embed="rId2"/>
          <a:stretch/>
        </p:blipFill>
        <p:spPr bwMode="auto">
          <a:xfrm rot="692602">
            <a:off x="7239470" y="3269409"/>
            <a:ext cx="3837687" cy="1915540"/>
          </a:xfrm>
          <a:prstGeom prst="rect">
            <a:avLst/>
          </a:prstGeom>
        </p:spPr>
      </p:pic>
      <p:sp>
        <p:nvSpPr>
          <p:cNvPr id="765881255" name=" 4"/>
          <p:cNvSpPr/>
          <p:nvPr/>
        </p:nvSpPr>
        <p:spPr bwMode="auto">
          <a:xfrm>
            <a:off x="961995" y="4509120"/>
            <a:ext cx="5087536" cy="60367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just">
              <a:defRPr/>
            </a:pPr>
            <a:r>
              <a:rPr lang="fr-FR" sz="2000" b="1" i="0" u="none" strike="noStrike" cap="none" spc="0" dirty="0" err="1">
                <a:solidFill>
                  <a:schemeClr val="tx1"/>
                </a:solidFill>
                <a:latin typeface="Wingdings"/>
                <a:ea typeface="Wingdings"/>
                <a:cs typeface="Wingdings"/>
              </a:rPr>
              <a:t>ü</a:t>
            </a:r>
            <a:r>
              <a:rPr lang="fr-FR" sz="2000" b="1" i="0" u="none" strike="noStrike" cap="none" spc="0" dirty="0">
                <a:solidFill>
                  <a:schemeClr val="tx1"/>
                </a:solidFill>
                <a:latin typeface="Calibri"/>
                <a:ea typeface="Arial"/>
                <a:cs typeface="Arial"/>
              </a:rPr>
              <a:t> </a:t>
            </a:r>
            <a:r>
              <a:rPr lang="fr-FR" sz="2000" b="1" i="0" u="none" strike="noStrike" cap="none" spc="0" dirty="0">
                <a:solidFill>
                  <a:schemeClr val="tx1"/>
                </a:solidFill>
                <a:latin typeface="Ubuntu"/>
                <a:ea typeface="Ubuntu"/>
                <a:cs typeface="Ubuntu"/>
              </a:rPr>
              <a:t>   pour aller plus loin : « Les pratiques pédagogiques à fort impact de John </a:t>
            </a:r>
            <a:r>
              <a:rPr lang="fr-FR" sz="2000" b="1" i="0" u="none" strike="noStrike" cap="none" spc="0" dirty="0" err="1">
                <a:solidFill>
                  <a:schemeClr val="tx1"/>
                </a:solidFill>
                <a:latin typeface="Ubuntu"/>
                <a:ea typeface="Ubuntu"/>
                <a:cs typeface="Ubuntu"/>
              </a:rPr>
              <a:t>Hattie</a:t>
            </a:r>
            <a:endParaRPr sz="2000" b="1" i="0" u="none" dirty="0">
              <a:latin typeface="Ubuntu"/>
              <a:ea typeface="Ubuntu"/>
              <a:cs typeface="Ubuntu"/>
            </a:endParaRPr>
          </a:p>
        </p:txBody>
      </p:sp>
      <p:sp>
        <p:nvSpPr>
          <p:cNvPr id="535896533" name=" 4"/>
          <p:cNvSpPr/>
          <p:nvPr/>
        </p:nvSpPr>
        <p:spPr bwMode="auto">
          <a:xfrm>
            <a:off x="998077" y="2348880"/>
            <a:ext cx="5087536" cy="60367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lgn="just">
              <a:defRPr/>
            </a:pPr>
            <a:r>
              <a:rPr lang="fr-FR" sz="2000" b="1" i="0" u="none" strike="noStrike" cap="none" spc="0" dirty="0" err="1">
                <a:solidFill>
                  <a:schemeClr val="tx1"/>
                </a:solidFill>
                <a:latin typeface="Wingdings"/>
                <a:ea typeface="Wingdings"/>
                <a:cs typeface="Wingdings"/>
              </a:rPr>
              <a:t>ü</a:t>
            </a:r>
            <a:r>
              <a:rPr lang="fr-FR" sz="2000" b="1" i="0" u="none" strike="noStrike" cap="none" spc="0" dirty="0">
                <a:solidFill>
                  <a:schemeClr val="tx1"/>
                </a:solidFill>
                <a:latin typeface="Calibri"/>
                <a:ea typeface="Arial"/>
                <a:cs typeface="Arial"/>
              </a:rPr>
              <a:t> </a:t>
            </a:r>
            <a:r>
              <a:rPr lang="fr-FR" sz="2000" b="1" i="0" u="none" strike="noStrike" cap="none" spc="0" dirty="0">
                <a:solidFill>
                  <a:schemeClr val="tx1"/>
                </a:solidFill>
                <a:latin typeface="Ubuntu"/>
                <a:ea typeface="Ubuntu"/>
                <a:cs typeface="Ubuntu"/>
              </a:rPr>
              <a:t>   La différenciation, qu’est ce que ça représente pour vous ?</a:t>
            </a:r>
            <a:endParaRPr sz="2000" b="1" i="0" u="none" dirty="0">
              <a:latin typeface="Ubuntu"/>
              <a:ea typeface="Ubuntu"/>
              <a:cs typeface="Ubuntu"/>
            </a:endParaRPr>
          </a:p>
        </p:txBody>
      </p:sp>
      <p:sp>
        <p:nvSpPr>
          <p:cNvPr id="1556973340" name=" 1556973339"/>
          <p:cNvSpPr/>
          <p:nvPr/>
        </p:nvSpPr>
        <p:spPr bwMode="auto">
          <a:xfrm>
            <a:off x="12683684" y="6391751"/>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1778095145" name="Image 1778095144"/>
          <p:cNvPicPr>
            <a:picLocks noChangeAspect="1"/>
          </p:cNvPicPr>
          <p:nvPr/>
        </p:nvPicPr>
        <p:blipFill>
          <a:blip r:embed="rId3"/>
          <a:stretch/>
        </p:blipFill>
        <p:spPr bwMode="auto">
          <a:xfrm>
            <a:off x="9088640" y="846397"/>
            <a:ext cx="2247328" cy="2291893"/>
          </a:xfrm>
          <a:prstGeom prst="rect">
            <a:avLst/>
          </a:prstGeo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TotalTime>
  <Words>6074</Words>
  <Application>Microsoft Macintosh PowerPoint</Application>
  <DocSecurity>0</DocSecurity>
  <PresentationFormat>Grand écran</PresentationFormat>
  <Paragraphs>348</Paragraphs>
  <Slides>31</Slides>
  <Notes>14</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31</vt:i4>
      </vt:variant>
    </vt:vector>
  </HeadingPairs>
  <TitlesOfParts>
    <vt:vector size="43" baseType="lpstr">
      <vt:lpstr>Arial</vt:lpstr>
      <vt:lpstr>Calibri</vt:lpstr>
      <vt:lpstr>Calibri Light</vt:lpstr>
      <vt:lpstr>Carlito</vt:lpstr>
      <vt:lpstr>Georgia</vt:lpstr>
      <vt:lpstr>Gill Sans MT</vt:lpstr>
      <vt:lpstr>Liberation Sans</vt:lpstr>
      <vt:lpstr>Open Sans Extrabold</vt:lpstr>
      <vt:lpstr>Open Sans Semibold</vt:lpstr>
      <vt:lpstr>Ubuntu</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Focus : la diversification</vt:lpstr>
      <vt:lpstr>Présentation PowerPoint</vt:lpstr>
      <vt:lpstr>Présentation PowerPoint</vt:lpstr>
      <vt:lpstr>Présentation PowerPoint</vt:lpstr>
      <vt:lpstr>Présentation PowerPoint</vt:lpstr>
      <vt:lpstr>Présentation PowerPoint</vt:lpstr>
      <vt:lpstr>Présentation PowerPoint</vt:lpstr>
      <vt:lpstr>Les feed-backs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Thomas BALLADUR</dc:creator>
  <cp:keywords/>
  <dc:description/>
  <cp:lastModifiedBy>Olivier Ponson</cp:lastModifiedBy>
  <cp:revision>28</cp:revision>
  <dcterms:created xsi:type="dcterms:W3CDTF">2018-09-21T09:39:37Z</dcterms:created>
  <dcterms:modified xsi:type="dcterms:W3CDTF">2023-02-13T06:41:39Z</dcterms:modified>
  <cp:category/>
  <dc:identifier/>
  <cp:contentStatus/>
  <dc:language/>
  <cp:version/>
</cp:coreProperties>
</file>