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5143500" cy="9144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38615"/>
  </p:normalViewPr>
  <p:slideViewPr>
    <p:cSldViewPr>
      <p:cViewPr varScale="1">
        <p:scale>
          <a:sx n="52" d="100"/>
          <a:sy n="52" d="100"/>
        </p:scale>
        <p:origin x="33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4;n"/>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1pPr>
            <a:lvl2pPr marL="914400" marR="0" lvl="1"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2pPr>
            <a:lvl3pPr marL="1371600" marR="0" lvl="2"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3pPr>
            <a:lvl4pPr marL="1828800" marR="0" lvl="3"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4pPr>
            <a:lvl5pPr marL="2286000" marR="0" lvl="4"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5pPr>
            <a:lvl6pPr marL="2743200" marR="0" lvl="5"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6pPr>
            <a:lvl7pPr marL="3200400" marR="0" lvl="6"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7pPr>
            <a:lvl8pPr marL="3657600" marR="0" lvl="7"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8pPr>
            <a:lvl9pPr marL="4114800" marR="0" lvl="8"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ew.genial.ly/5ef7655a203fa90d851eabc8/horizontal-infographic-review-15-strategies-pedagogiqu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a:xfrm>
            <a:off x="381000" y="685800"/>
            <a:ext cx="6096000" cy="3429000"/>
          </a:xfrm>
        </p:spPr>
      </p:sp>
      <p:sp>
        <p:nvSpPr>
          <p:cNvPr id="5" name="Espace réservé des commentaires 2"/>
          <p:cNvSpPr>
            <a:spLocks noGrp="1"/>
          </p:cNvSpPr>
          <p:nvPr>
            <p:ph type="body" idx="1"/>
          </p:nvPr>
        </p:nvSpPr>
        <p:spPr bwMode="auto"/>
        <p:txBody>
          <a:bodyPr>
            <a:normAutofit lnSpcReduction="10000"/>
          </a:bodyPr>
          <a:lstStyle/>
          <a:p>
            <a:pPr>
              <a:defRPr/>
            </a:pPr>
            <a:r>
              <a:rPr lang="fr-FR" dirty="0"/>
              <a:t>1- Nous n’utilisons que 10% de notre cerveau ?</a:t>
            </a:r>
            <a:endParaRPr dirty="0"/>
          </a:p>
          <a:p>
            <a:pPr>
              <a:buNone/>
              <a:defRPr/>
            </a:pPr>
            <a:r>
              <a:rPr lang="fr-FR" dirty="0"/>
              <a:t>Longtemps a perduré l’idée que nous n’utilisions qu’une partie de notre cerveau (comme dans le film « Lucie ») mais ce n’est pas le cas. Nous utilisons pleinement notre cerveau.</a:t>
            </a:r>
          </a:p>
          <a:p>
            <a:pPr>
              <a:defRPr/>
            </a:pPr>
            <a:r>
              <a:rPr lang="fr-FR" dirty="0"/>
              <a:t>2- Certains élèves sont davantage cerveau droit (créatif) ou cerveau gauche (logique) ?</a:t>
            </a:r>
            <a:endParaRPr dirty="0"/>
          </a:p>
          <a:p>
            <a:pPr>
              <a:buNone/>
              <a:defRPr/>
            </a:pPr>
            <a:r>
              <a:rPr lang="fr-FR" dirty="0"/>
              <a:t>Idée fausse rependue : même si certaines zones du cerveau sont prédominantes dans certaines tâches, les échanges et interactions entre les différentes zones du cerveau sont permanentes.</a:t>
            </a:r>
          </a:p>
          <a:p>
            <a:pPr>
              <a:defRPr/>
            </a:pPr>
            <a:r>
              <a:rPr lang="fr-FR" dirty="0"/>
              <a:t>3- Relire mes notes de cours et surligner les passages clés sont des stratégies efficaces ?</a:t>
            </a:r>
            <a:endParaRPr dirty="0"/>
          </a:p>
          <a:p>
            <a:pPr>
              <a:buNone/>
              <a:defRPr/>
            </a:pPr>
            <a:r>
              <a:rPr lang="fr-FR" dirty="0"/>
              <a:t>En matière de recherche, il a été démontré que certaines stratégies sont peu voire pas efficaces et celle qui consiste à relire plusieurs sont cours en fait partie.</a:t>
            </a:r>
          </a:p>
          <a:p>
            <a:pPr>
              <a:defRPr/>
            </a:pPr>
            <a:r>
              <a:rPr lang="fr-FR" dirty="0"/>
              <a:t>4- Nous apprenons mieux lorsque nous étudions chaque jour plutôt que plusieurs heures de suite ?</a:t>
            </a:r>
            <a:endParaRPr dirty="0"/>
          </a:p>
          <a:p>
            <a:pPr>
              <a:buNone/>
              <a:defRPr/>
            </a:pPr>
            <a:r>
              <a:rPr lang="fr-FR" dirty="0"/>
              <a:t>Et non, malheureusement. Entre la capacité attentionnelle réduite et l’engagement cognitif que demandent les apprentissages, il est bien plus efficace de travailler sur un temps court mais régulièrement plutôt que de concentrer le travail sur un temps long.</a:t>
            </a:r>
          </a:p>
          <a:p>
            <a:pPr>
              <a:defRPr/>
            </a:pPr>
            <a:r>
              <a:rPr lang="fr-FR" dirty="0"/>
              <a:t>5- L'activité physique peut améliorer l'attention et le contrôle cognitif ?</a:t>
            </a:r>
            <a:endParaRPr dirty="0"/>
          </a:p>
          <a:p>
            <a:pPr>
              <a:buNone/>
              <a:defRPr/>
            </a:pPr>
            <a:r>
              <a:rPr lang="fr-FR" dirty="0"/>
              <a:t>Il a été démontré que l’activité physique avait un impact à la fois en termes d’attention (cela pouvait développer la capacité à de concentrer plus régulièrement et plus longtemps) mais aussi sur le contrôle cognitif (</a:t>
            </a:r>
            <a:r>
              <a:rPr lang="fr-FR" sz="1100" b="0" i="0" u="none" strike="noStrike" cap="none" dirty="0">
                <a:solidFill>
                  <a:srgbClr val="000000"/>
                </a:solidFill>
                <a:latin typeface="Arial"/>
                <a:ea typeface="Arial"/>
                <a:cs typeface="Arial"/>
              </a:rPr>
              <a:t>ensemble de fonctions cognitives de haut niveau qui permettent de réguler les comportements pour atteindre les buts fixés).</a:t>
            </a:r>
            <a:endParaRPr lang="fr-FR" dirty="0"/>
          </a:p>
          <a:p>
            <a:pPr>
              <a:defRPr/>
            </a:pPr>
            <a:r>
              <a:rPr lang="fr-FR" dirty="0"/>
              <a:t>6- En matière d'apprentissage, tout se joue avant 6 ans ?</a:t>
            </a:r>
            <a:endParaRPr dirty="0"/>
          </a:p>
          <a:p>
            <a:pPr>
              <a:buNone/>
              <a:defRPr/>
            </a:pPr>
            <a:r>
              <a:rPr lang="fr-FR" dirty="0"/>
              <a:t>Même s’il existe une fenêtre plus propice aux apprentissages et que celle-ci se situe assez tôt chez l’enfant, il est possible d’apprendre à tout âge et les dernières découvertes en matière de plasticité cérébrale ne font que confirmer cela.</a:t>
            </a:r>
          </a:p>
          <a:p>
            <a:pPr>
              <a:defRPr/>
            </a:pPr>
            <a:r>
              <a:rPr lang="fr-FR" dirty="0"/>
              <a:t>7- Certains d’entre nous sont mono-tâches et d’autres multitâches ?</a:t>
            </a:r>
            <a:endParaRPr dirty="0"/>
          </a:p>
          <a:p>
            <a:pPr>
              <a:buNone/>
              <a:defRPr/>
            </a:pPr>
            <a:r>
              <a:rPr lang="fr-FR" dirty="0"/>
              <a:t>Tout le monde est mono-tâche. Lorsque nous effectuons 2 tâches en même temps, soit l’une d’entre elle a été automatisée (comme la conduite) et donc fait appel à la mémoire procédurale soit, pour 2 tâches à fort engagement cognitif, notre cerveau « switch » d’une tâche à l’autre en permanence. </a:t>
            </a:r>
          </a:p>
          <a:p>
            <a:pPr>
              <a:defRPr/>
            </a:pPr>
            <a:r>
              <a:rPr lang="fr-FR" dirty="0"/>
              <a:t>8- L'erreur permet d'apprendre ?</a:t>
            </a:r>
            <a:endParaRPr dirty="0"/>
          </a:p>
          <a:p>
            <a:pPr>
              <a:buNone/>
              <a:defRPr/>
            </a:pPr>
            <a:r>
              <a:rPr lang="fr-FR" dirty="0"/>
              <a:t>L’erreur fait partie intégrante des apprentissages. Cela a été développé par </a:t>
            </a:r>
            <a:r>
              <a:rPr lang="fr-FR" dirty="0" err="1"/>
              <a:t>Astolfi</a:t>
            </a:r>
            <a:r>
              <a:rPr lang="fr-FR" dirty="0"/>
              <a:t> concernant le statut de l’erreur, trop souvent négatif dans notre système éducatif et cela a été mis en évidence par les sciences cognitives en terme d’impact lors d’un retour sur ces retours.</a:t>
            </a:r>
          </a:p>
          <a:p>
            <a:pPr>
              <a:defRPr/>
            </a:pPr>
            <a:r>
              <a:rPr lang="fr-FR" dirty="0"/>
              <a:t>9- Un souvenir est fiable ?</a:t>
            </a:r>
            <a:endParaRPr dirty="0"/>
          </a:p>
          <a:p>
            <a:pPr>
              <a:buNone/>
              <a:defRPr/>
            </a:pPr>
            <a:r>
              <a:rPr lang="fr-FR" dirty="0"/>
              <a:t>Malheureusement, toute connexion neuronale non sollicitée devenant de moins en moins active et donc forçant l’oubli, un souvenir au fur et à mesure du temps perd certains détails et le cerveau, détestant le vide, remplit « les trous » par le biais de l’imagination. Et donc avec e temps, un souvenir est de moins en moins fiable.</a:t>
            </a:r>
          </a:p>
          <a:p>
            <a:pPr>
              <a:defRPr/>
            </a:pPr>
            <a:r>
              <a:rPr lang="fr-FR" dirty="0"/>
              <a:t>10- D’après Howard Gardner, il existe des intelligences multiples ? </a:t>
            </a:r>
            <a:endParaRPr dirty="0"/>
          </a:p>
          <a:p>
            <a:pPr>
              <a:buNone/>
              <a:defRPr/>
            </a:pPr>
            <a:r>
              <a:rPr lang="fr-FR" dirty="0"/>
              <a:t>La théorie proposée par Gardner n’avait aucun fondement scientifique au départ : elle était basée sur l’observation de situations et elle n’a jamais été démontrée. Bien au contraire, les sciences cognitives nous ont montré depuis qu’il est impossible de catégoriser aussi simplement des individus par types d’intelligence.</a:t>
            </a:r>
          </a:p>
          <a:p>
            <a:pPr>
              <a:defRPr/>
            </a:pPr>
            <a:r>
              <a:rPr lang="fr-FR" dirty="0"/>
              <a:t>11- Ecouter de la musique classique telle que Mozart favorise les apprentissages ?</a:t>
            </a:r>
            <a:endParaRPr dirty="0"/>
          </a:p>
          <a:p>
            <a:pPr>
              <a:buNone/>
              <a:defRPr/>
            </a:pPr>
            <a:r>
              <a:rPr lang="fr-FR" sz="1100" b="0" i="0" u="none" strike="noStrike" cap="none" dirty="0">
                <a:solidFill>
                  <a:srgbClr val="000000"/>
                </a:solidFill>
                <a:latin typeface="Arial"/>
                <a:ea typeface="Arial"/>
                <a:cs typeface="Arial"/>
              </a:rPr>
              <a:t>En 1993 des chercheurs américains publient dans la très prestigieuse revue scientifique </a:t>
            </a:r>
            <a:r>
              <a:rPr lang="fr-FR" sz="1100" b="0" i="1" u="none" strike="noStrike" cap="none" dirty="0">
                <a:solidFill>
                  <a:srgbClr val="000000"/>
                </a:solidFill>
                <a:latin typeface="Arial"/>
                <a:ea typeface="Arial"/>
                <a:cs typeface="Arial"/>
              </a:rPr>
              <a:t>Nature</a:t>
            </a:r>
            <a:r>
              <a:rPr lang="fr-FR" sz="1100" b="0" i="0" u="none" strike="noStrike" cap="none" dirty="0">
                <a:solidFill>
                  <a:srgbClr val="000000"/>
                </a:solidFill>
                <a:latin typeface="Arial"/>
                <a:ea typeface="Arial"/>
                <a:cs typeface="Arial"/>
              </a:rPr>
              <a:t>, une étude qui semble lier écoute de la musique classique avec le quotient intellectuel. En réalité, les résultats sont bien plus complexes tout comme les conditions et l’interprétation de ces travaux. Les résultats impressionnants cachent en réalité de sérieux problèmes méthodologiques portant notamment sur le nombre trop faible de participants et une reproductibilité quasiment nulle de ces résultats par d’autres chercheurs dans d’autres laboratoires que celui dans lequel ont été conduits les travaux initiaux. Peu après la diffusion des premiers résultats scientifiques sur l'effet Mozart, des législateurs ont fait passer des lois sur la base des résultats obtenus. Ainsi, des CD de musique classique étaient distribués aux mères en Géorgie. Dans les crèches subventionnées par l'état de Floride, il devint obligatoire de diffuser de la musique classique chaque jour. </a:t>
            </a:r>
            <a:endParaRPr lang="fr-FR" dirty="0"/>
          </a:p>
          <a:p>
            <a:pPr>
              <a:defRPr/>
            </a:pPr>
            <a:r>
              <a:rPr lang="fr-FR" dirty="0"/>
              <a:t>12- Nous sommes plus bêtes qu’avant ?</a:t>
            </a:r>
            <a:endParaRPr dirty="0"/>
          </a:p>
          <a:p>
            <a:pPr>
              <a:buNone/>
              <a:defRPr/>
            </a:pPr>
            <a:r>
              <a:rPr lang="fr-FR" dirty="0"/>
              <a:t>Non. Franck Ramus, chercheur en sciences cognitives, dans une vidéo, explique que, par le biais des tests de QI, on se rend compte que la moyenne a progressé en comparaison d’il y a 50 ans. Simplement, ce qui pouvait paraître indispensable en termes de connaissances il y a encore 20 ou 30 ans comme les noms des départements ne l’est plus maintenant et les compétences développées par les individus ne sont plus les mêmes qu’il y a 50 ans.</a:t>
            </a:r>
          </a:p>
          <a:p>
            <a:pPr>
              <a:buNone/>
              <a:defRPr/>
            </a:pP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buNone/>
              <a:defRPr/>
            </a:pPr>
            <a:r>
              <a:rPr lang="fr-FR" sz="1100" b="0" i="0" u="none" strike="noStrike" cap="none" dirty="0">
                <a:solidFill>
                  <a:srgbClr val="000000"/>
                </a:solidFill>
                <a:latin typeface="Arial"/>
                <a:ea typeface="Arial"/>
                <a:cs typeface="Arial"/>
              </a:rPr>
              <a:t>Chi et </a:t>
            </a:r>
            <a:r>
              <a:rPr lang="fr-FR" sz="1100" b="0" i="0" u="none" strike="noStrike" cap="none" dirty="0" err="1">
                <a:solidFill>
                  <a:srgbClr val="000000"/>
                </a:solidFill>
                <a:latin typeface="Arial"/>
                <a:ea typeface="Arial"/>
                <a:cs typeface="Arial"/>
              </a:rPr>
              <a:t>Wyle</a:t>
            </a:r>
            <a:r>
              <a:rPr lang="fr-FR" sz="1100" b="0" i="0" u="none" strike="noStrike" cap="none" dirty="0">
                <a:solidFill>
                  <a:srgbClr val="000000"/>
                </a:solidFill>
                <a:latin typeface="Arial"/>
                <a:ea typeface="Arial"/>
                <a:cs typeface="Arial"/>
              </a:rPr>
              <a:t>, deux chercheurs, ont récemment proposé de distinguer les tâches scolaires et les niveaux d'engagement des apprenants dans la  tâche. Elles définissent quatre de ces niveaux :</a:t>
            </a:r>
            <a:endParaRPr dirty="0"/>
          </a:p>
          <a:p>
            <a:pPr>
              <a:buNone/>
              <a:defRPr/>
            </a:pPr>
            <a:r>
              <a:rPr lang="fr-FR" sz="1100" b="0" i="0" u="none" strike="noStrike" cap="none" dirty="0">
                <a:solidFill>
                  <a:srgbClr val="000000"/>
                </a:solidFill>
                <a:latin typeface="Arial"/>
                <a:ea typeface="Arial"/>
                <a:cs typeface="Arial"/>
              </a:rPr>
              <a:t>- Passif : lorsque les élèves sont focalisés sur et reçoivent des explications, ils leur accordent de l’attention.</a:t>
            </a:r>
          </a:p>
          <a:p>
            <a:pPr>
              <a:buNone/>
              <a:defRPr/>
            </a:pPr>
            <a:r>
              <a:rPr lang="fr-FR" sz="1100" b="0" i="0" u="none" strike="noStrike" cap="none" dirty="0">
                <a:solidFill>
                  <a:srgbClr val="000000"/>
                </a:solidFill>
                <a:latin typeface="Arial"/>
                <a:ea typeface="Arial"/>
                <a:cs typeface="Arial"/>
              </a:rPr>
              <a:t>= ils se contentent de recevoir des explications</a:t>
            </a:r>
            <a:endParaRPr dirty="0"/>
          </a:p>
          <a:p>
            <a:pPr>
              <a:buNone/>
              <a:defRPr/>
            </a:pPr>
            <a:r>
              <a:rPr lang="fr-FR" sz="1100" b="0" i="0" u="none" strike="noStrike" cap="none" dirty="0">
                <a:solidFill>
                  <a:srgbClr val="000000"/>
                </a:solidFill>
                <a:latin typeface="Arial"/>
                <a:ea typeface="Arial"/>
                <a:cs typeface="Arial"/>
              </a:rPr>
              <a:t>- Actif : lorsque les élèves manipulent sélectivement et physiquement les supports d'apprentissage.</a:t>
            </a:r>
            <a:endParaRPr dirty="0"/>
          </a:p>
          <a:p>
            <a:pPr>
              <a:buNone/>
              <a:defRPr/>
            </a:pPr>
            <a:r>
              <a:rPr lang="fr-FR" sz="1100" b="0" i="0" u="none" strike="noStrike" cap="none" dirty="0">
                <a:solidFill>
                  <a:srgbClr val="000000"/>
                </a:solidFill>
                <a:latin typeface="Arial"/>
                <a:ea typeface="Arial"/>
                <a:cs typeface="Arial"/>
              </a:rPr>
              <a:t>- Constructif : lorsque les élèves génèrent de l'information au-delà de ce qui a été présenté (ils comprennent plus que ce qu’on leur explique par exemple).</a:t>
            </a:r>
            <a:endParaRPr dirty="0"/>
          </a:p>
          <a:p>
            <a:pPr>
              <a:buNone/>
              <a:defRPr/>
            </a:pPr>
            <a:r>
              <a:rPr lang="fr-FR" sz="1100" b="0" i="0" u="none" strike="noStrike" cap="none" dirty="0">
                <a:solidFill>
                  <a:srgbClr val="000000"/>
                </a:solidFill>
                <a:latin typeface="Arial"/>
                <a:ea typeface="Arial"/>
                <a:cs typeface="Arial"/>
              </a:rPr>
              <a:t>- Interactif : lorsque deux (ou plus) élèves collaborent à travers un dialogue à une </a:t>
            </a:r>
            <a:r>
              <a:rPr lang="fr-FR" sz="1100" b="0" i="0" u="none" strike="noStrike" cap="none" dirty="0" err="1">
                <a:solidFill>
                  <a:srgbClr val="000000"/>
                </a:solidFill>
                <a:latin typeface="Arial"/>
                <a:ea typeface="Arial"/>
                <a:cs typeface="Arial"/>
              </a:rPr>
              <a:t>coconstruction</a:t>
            </a:r>
            <a:r>
              <a:rPr lang="fr-FR" sz="1100" b="0" i="0" u="none" strike="noStrike" cap="none" dirty="0">
                <a:solidFill>
                  <a:srgbClr val="000000"/>
                </a:solidFill>
                <a:latin typeface="Arial"/>
                <a:ea typeface="Arial"/>
                <a:cs typeface="Arial"/>
              </a:rPr>
              <a:t>.</a:t>
            </a:r>
            <a:endParaRPr lang="fr-FR"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La métacogniton est indispensable pour l’élève, à la fois pour faire des liens entre les connaissances qu’il apprend, mais aussi pour analyser les processus qui lui ont permis de mobiliser ces connaissances dans différentes tâches en lien avec les stratégies qu’il a utilisées pour résoudre cette tâche.</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dirty="0"/>
              <a:t>Les phases des </a:t>
            </a:r>
            <a:r>
              <a:rPr dirty="0" err="1"/>
              <a:t>apprentissages</a:t>
            </a:r>
            <a:r>
              <a:rPr dirty="0"/>
              <a:t> et le rapport aux </a:t>
            </a:r>
            <a:r>
              <a:rPr dirty="0" err="1"/>
              <a:t>émotions</a:t>
            </a:r>
            <a:r>
              <a:rPr dirty="0"/>
              <a:t>.</a:t>
            </a:r>
          </a:p>
          <a:p>
            <a:pPr marL="139699" indent="0">
              <a:buClr>
                <a:srgbClr val="000000"/>
              </a:buClr>
              <a:buSzPts val="1400"/>
              <a:buFont typeface="Arial"/>
              <a:buNone/>
              <a:defRPr/>
            </a:pPr>
            <a:endParaRPr dirty="0"/>
          </a:p>
          <a:p>
            <a:pPr marL="139699" indent="0">
              <a:buClr>
                <a:srgbClr val="000000"/>
              </a:buClr>
              <a:buSzPts val="1400"/>
              <a:buFont typeface="Arial"/>
              <a:buNone/>
              <a:defRPr/>
            </a:pPr>
            <a:r>
              <a:rPr dirty="0" err="1"/>
              <a:t>Rôle</a:t>
            </a:r>
            <a:r>
              <a:rPr dirty="0"/>
              <a:t> des </a:t>
            </a:r>
            <a:r>
              <a:rPr dirty="0" err="1"/>
              <a:t>émotions</a:t>
            </a:r>
            <a:r>
              <a:rPr dirty="0"/>
              <a:t> dans les </a:t>
            </a:r>
            <a:r>
              <a:rPr dirty="0" err="1"/>
              <a:t>apprentissages</a:t>
            </a:r>
            <a:r>
              <a:rPr dirty="0"/>
              <a:t>. </a:t>
            </a:r>
            <a:r>
              <a:rPr lang="fr-FR" dirty="0"/>
              <a:t>Ils sont fixés </a:t>
            </a:r>
            <a:r>
              <a:rPr dirty="0"/>
              <a:t>par rapport </a:t>
            </a:r>
            <a:r>
              <a:rPr dirty="0" err="1"/>
              <a:t>à</a:t>
            </a:r>
            <a:r>
              <a:rPr dirty="0"/>
              <a:t> des </a:t>
            </a:r>
            <a:r>
              <a:rPr dirty="0" err="1"/>
              <a:t>émotions</a:t>
            </a:r>
            <a:r>
              <a:rPr dirty="0"/>
              <a:t> positives (1er </a:t>
            </a:r>
            <a:r>
              <a:rPr dirty="0" err="1"/>
              <a:t>baiser</a:t>
            </a:r>
            <a:r>
              <a:rPr dirty="0"/>
              <a:t>...)</a:t>
            </a:r>
          </a:p>
          <a:p>
            <a:pPr marL="139699" indent="0">
              <a:buClr>
                <a:srgbClr val="000000"/>
              </a:buClr>
              <a:buSzPts val="1400"/>
              <a:buFont typeface="Arial"/>
              <a:buNone/>
              <a:defRPr/>
            </a:pPr>
            <a:endParaRPr dirty="0"/>
          </a:p>
          <a:p>
            <a:pPr>
              <a:defRPr/>
            </a:pPr>
            <a:r>
              <a:rPr sz="1400" b="1" i="0" u="sng" dirty="0" err="1">
                <a:solidFill>
                  <a:srgbClr val="000000"/>
                </a:solidFill>
                <a:latin typeface="Calibri"/>
                <a:ea typeface="Calibri"/>
                <a:cs typeface="Calibri"/>
              </a:rPr>
              <a:t>Réflexivité</a:t>
            </a:r>
            <a:r>
              <a:rPr sz="1400" b="1" i="0" u="sng" dirty="0">
                <a:solidFill>
                  <a:srgbClr val="000000"/>
                </a:solidFill>
                <a:latin typeface="Calibri"/>
                <a:ea typeface="Calibri"/>
                <a:cs typeface="Calibri"/>
              </a:rPr>
              <a:t> de </a:t>
            </a:r>
            <a:r>
              <a:rPr sz="1400" b="1" i="0" u="sng" dirty="0" err="1">
                <a:solidFill>
                  <a:srgbClr val="000000"/>
                </a:solidFill>
                <a:latin typeface="Calibri"/>
                <a:ea typeface="Calibri"/>
                <a:cs typeface="Calibri"/>
              </a:rPr>
              <a:t>groupe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ou</a:t>
            </a:r>
            <a:r>
              <a:rPr sz="1400" b="1" i="0" u="sng" dirty="0">
                <a:solidFill>
                  <a:srgbClr val="000000"/>
                </a:solidFill>
                <a:latin typeface="Calibri"/>
                <a:ea typeface="Calibri"/>
                <a:cs typeface="Calibri"/>
              </a:rPr>
              <a:t> objectivation :</a:t>
            </a:r>
            <a:endParaRPr lang="fr-FR" sz="1400" b="1" i="0" u="sng" dirty="0">
              <a:solidFill>
                <a:srgbClr val="000000"/>
              </a:solidFill>
              <a:latin typeface="Calibri"/>
              <a:ea typeface="Calibri"/>
              <a:cs typeface="Calibri"/>
            </a:endParaRPr>
          </a:p>
          <a:p>
            <a:pPr marL="139700" indent="0">
              <a:buNone/>
              <a:defRPr/>
            </a:pPr>
            <a:r>
              <a:rPr sz="1400" b="0" i="0" u="none" dirty="0" err="1">
                <a:solidFill>
                  <a:srgbClr val="000000"/>
                </a:solidFill>
                <a:latin typeface="Calibri"/>
                <a:ea typeface="Calibri"/>
                <a:cs typeface="Calibri"/>
              </a:rPr>
              <a:t>L'objectivation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permet</a:t>
            </a:r>
            <a:r>
              <a:rPr sz="1400" b="0" i="0" u="none" dirty="0">
                <a:solidFill>
                  <a:srgbClr val="000000"/>
                </a:solidFill>
                <a:latin typeface="Calibri"/>
                <a:ea typeface="Calibri"/>
                <a:cs typeface="Calibri"/>
              </a:rPr>
              <a:t> de faire un retour sur les </a:t>
            </a:r>
            <a:r>
              <a:rPr sz="1400" b="0" i="0" u="none" dirty="0" err="1">
                <a:solidFill>
                  <a:srgbClr val="000000"/>
                </a:solidFill>
                <a:latin typeface="Calibri"/>
                <a:ea typeface="Calibri"/>
                <a:cs typeface="Calibri"/>
              </a:rPr>
              <a:t>apprentissages</a:t>
            </a:r>
            <a:r>
              <a:rPr sz="1400" b="0" i="0" u="none" dirty="0">
                <a:solidFill>
                  <a:srgbClr val="000000"/>
                </a:solidFill>
                <a:latin typeface="Calibri"/>
                <a:ea typeface="Calibri"/>
                <a:cs typeface="Calibri"/>
              </a:rPr>
              <a:t> et </a:t>
            </a:r>
            <a:r>
              <a:rPr sz="1400" b="0" i="0" u="none" dirty="0" err="1">
                <a:solidFill>
                  <a:srgbClr val="000000"/>
                </a:solidFill>
                <a:latin typeface="Calibri"/>
                <a:ea typeface="Calibri"/>
                <a:cs typeface="Calibri"/>
              </a:rPr>
              <a:t>aussi</a:t>
            </a:r>
            <a:r>
              <a:rPr sz="1400" b="0" i="0" u="none" dirty="0">
                <a:solidFill>
                  <a:srgbClr val="000000"/>
                </a:solidFill>
                <a:latin typeface="Calibri"/>
                <a:ea typeface="Calibri"/>
                <a:cs typeface="Calibri"/>
              </a:rPr>
              <a:t> sur la démarche (temps du feedback global). Elle </a:t>
            </a:r>
            <a:r>
              <a:rPr sz="1400" b="0" i="0" u="none" dirty="0" err="1">
                <a:solidFill>
                  <a:srgbClr val="000000"/>
                </a:solidFill>
                <a:latin typeface="Calibri"/>
                <a:ea typeface="Calibri"/>
                <a:cs typeface="Calibri"/>
              </a:rPr>
              <a:t>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étape </a:t>
            </a:r>
            <a:r>
              <a:rPr sz="1400" b="0" i="0" u="none" dirty="0" err="1">
                <a:solidFill>
                  <a:srgbClr val="000000"/>
                </a:solidFill>
                <a:latin typeface="Calibri"/>
                <a:ea typeface="Calibri"/>
                <a:cs typeface="Calibri"/>
              </a:rPr>
              <a:t>essentielle</a:t>
            </a:r>
            <a:r>
              <a:rPr sz="1400" b="0" i="0" u="none" dirty="0">
                <a:solidFill>
                  <a:srgbClr val="000000"/>
                </a:solidFill>
                <a:latin typeface="Calibri"/>
                <a:ea typeface="Calibri"/>
                <a:cs typeface="Calibri"/>
              </a:rPr>
              <a:t>, car </a:t>
            </a:r>
            <a:r>
              <a:rPr sz="1400" b="0" i="0" u="none" dirty="0" err="1">
                <a:solidFill>
                  <a:srgbClr val="000000"/>
                </a:solidFill>
                <a:latin typeface="Calibri"/>
                <a:ea typeface="Calibri"/>
                <a:cs typeface="Calibri"/>
              </a:rPr>
              <a:t>elle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permet</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boucler</a:t>
            </a:r>
            <a:r>
              <a:rPr sz="1400" b="0" i="0" u="none" dirty="0">
                <a:solidFill>
                  <a:srgbClr val="000000"/>
                </a:solidFill>
                <a:latin typeface="Calibri"/>
                <a:ea typeface="Calibri"/>
                <a:cs typeface="Calibri"/>
              </a:rPr>
              <a:t> la boucle et de </a:t>
            </a:r>
            <a:r>
              <a:rPr sz="1400" b="0" i="0" u="none" dirty="0" err="1">
                <a:solidFill>
                  <a:srgbClr val="000000"/>
                </a:solidFill>
                <a:latin typeface="Calibri"/>
                <a:ea typeface="Calibri"/>
                <a:cs typeface="Calibri"/>
              </a:rPr>
              <a:t>faciliter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l'assimilation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ainsi</a:t>
            </a:r>
            <a:r>
              <a:rPr sz="1400" b="0" i="0" u="none" dirty="0">
                <a:solidFill>
                  <a:srgbClr val="000000"/>
                </a:solidFill>
                <a:latin typeface="Calibri"/>
                <a:ea typeface="Calibri"/>
                <a:cs typeface="Calibri"/>
              </a:rPr>
              <a:t> que le </a:t>
            </a:r>
            <a:r>
              <a:rPr sz="1400" b="0" i="0" u="none" dirty="0" err="1">
                <a:solidFill>
                  <a:srgbClr val="000000"/>
                </a:solidFill>
                <a:latin typeface="Calibri"/>
                <a:ea typeface="Calibri"/>
                <a:cs typeface="Calibri"/>
              </a:rPr>
              <a:t>transfert</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connaissances</a:t>
            </a:r>
            <a:r>
              <a:rPr sz="1400" b="0" i="0" u="none" dirty="0">
                <a:solidFill>
                  <a:srgbClr val="000000"/>
                </a:solidFill>
                <a:latin typeface="Calibri"/>
                <a:ea typeface="Calibri"/>
                <a:cs typeface="Calibri"/>
              </a:rPr>
              <a:t> et des </a:t>
            </a:r>
            <a:r>
              <a:rPr sz="1400" b="0" i="0" u="none" dirty="0" err="1">
                <a:solidFill>
                  <a:srgbClr val="000000"/>
                </a:solidFill>
                <a:latin typeface="Calibri"/>
                <a:ea typeface="Calibri"/>
                <a:cs typeface="Calibri"/>
              </a:rPr>
              <a:t>habiletés</a:t>
            </a:r>
            <a:r>
              <a:rPr sz="1400" b="0" i="0" u="none" dirty="0">
                <a:solidFill>
                  <a:srgbClr val="000000"/>
                </a:solidFill>
                <a:latin typeface="Calibri"/>
                <a:ea typeface="Calibri"/>
                <a:cs typeface="Calibri"/>
              </a:rPr>
              <a:t>.</a:t>
            </a:r>
          </a:p>
          <a:p>
            <a:pPr marL="139700" indent="0">
              <a:buNone/>
              <a:defRPr/>
            </a:pP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réflexion</a:t>
            </a:r>
            <a:r>
              <a:rPr sz="1400" b="0" i="0" u="none" dirty="0">
                <a:solidFill>
                  <a:srgbClr val="000000"/>
                </a:solidFill>
                <a:latin typeface="Calibri"/>
                <a:ea typeface="Calibri"/>
                <a:cs typeface="Calibri"/>
              </a:rPr>
              <a:t> critique pour </a:t>
            </a:r>
            <a:r>
              <a:rPr sz="1400" b="0" i="0" u="none" dirty="0" err="1">
                <a:solidFill>
                  <a:srgbClr val="000000"/>
                </a:solidFill>
                <a:latin typeface="Calibri"/>
                <a:ea typeface="Calibri"/>
                <a:cs typeface="Calibri"/>
              </a:rPr>
              <a:t>participer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lévaluation</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processus</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groupe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aussi</a:t>
            </a:r>
            <a:r>
              <a:rPr sz="1400" b="0" i="0" u="none" dirty="0">
                <a:solidFill>
                  <a:srgbClr val="000000"/>
                </a:solidFill>
                <a:latin typeface="Calibri"/>
                <a:ea typeface="Calibri"/>
                <a:cs typeface="Calibri"/>
              </a:rPr>
              <a:t> la phase de </a:t>
            </a:r>
            <a:r>
              <a:rPr sz="1400" b="0" i="0" u="none" dirty="0" err="1">
                <a:solidFill>
                  <a:srgbClr val="000000"/>
                </a:solidFill>
                <a:latin typeface="Calibri"/>
                <a:ea typeface="Calibri"/>
                <a:cs typeface="Calibri"/>
              </a:rPr>
              <a:t>métacognition</a:t>
            </a:r>
            <a:r>
              <a:rPr sz="1400" b="0" i="0" u="none" dirty="0">
                <a:solidFill>
                  <a:srgbClr val="000000"/>
                </a:solidFill>
                <a:latin typeface="Calibri"/>
                <a:ea typeface="Calibri"/>
                <a:cs typeface="Calibri"/>
              </a:rPr>
              <a:t>,</a:t>
            </a:r>
          </a:p>
          <a:p>
            <a:pPr marL="139700" indent="0">
              <a:buNone/>
              <a:defRPr/>
            </a:pPr>
            <a:r>
              <a:rPr sz="1400" b="0" i="0" u="none" dirty="0">
                <a:solidFill>
                  <a:srgbClr val="000000"/>
                </a:solidFill>
                <a:latin typeface="Calibri"/>
                <a:ea typeface="Calibri"/>
                <a:cs typeface="Calibri"/>
              </a:rPr>
              <a:t> </a:t>
            </a:r>
          </a:p>
          <a:p>
            <a:pPr marL="139700" indent="0">
              <a:buNone/>
              <a:defRPr/>
            </a:pPr>
            <a:r>
              <a:rPr sz="1400" b="0" i="0" u="none" dirty="0">
                <a:solidFill>
                  <a:srgbClr val="000000"/>
                </a:solidFill>
                <a:latin typeface="Calibri"/>
                <a:ea typeface="Calibri"/>
                <a:cs typeface="Calibri"/>
              </a:rPr>
              <a:t>Si on fait le lien avec le </a:t>
            </a:r>
            <a:r>
              <a:rPr sz="1400" b="0" i="0" u="none" dirty="0" err="1">
                <a:solidFill>
                  <a:srgbClr val="FF0000"/>
                </a:solidFill>
                <a:latin typeface="Calibri"/>
                <a:ea typeface="Calibri"/>
                <a:cs typeface="Calibri"/>
              </a:rPr>
              <a:t>schéma</a:t>
            </a:r>
            <a:r>
              <a:rPr sz="1400" b="0" i="0" u="none" dirty="0">
                <a:solidFill>
                  <a:srgbClr val="FF0000"/>
                </a:solidFill>
                <a:latin typeface="Calibri"/>
                <a:ea typeface="Calibri"/>
                <a:cs typeface="Calibri"/>
              </a:rPr>
              <a:t> des phases de </a:t>
            </a:r>
            <a:r>
              <a:rPr sz="1400" b="0" i="0" u="none" dirty="0" err="1">
                <a:solidFill>
                  <a:srgbClr val="FF0000"/>
                </a:solidFill>
                <a:latin typeface="Calibri"/>
                <a:ea typeface="Calibri"/>
                <a:cs typeface="Calibri"/>
              </a:rPr>
              <a:t>l’apprentissage</a:t>
            </a:r>
            <a:r>
              <a:rPr sz="1400" b="0" i="0" u="none" dirty="0">
                <a:solidFill>
                  <a:srgbClr val="FF0000"/>
                </a:solidFill>
                <a:latin typeface="Calibri"/>
                <a:ea typeface="Calibri"/>
                <a:cs typeface="Calibri"/>
              </a:rPr>
              <a:t> </a:t>
            </a:r>
            <a:r>
              <a:rPr sz="1400" b="0" i="0" u="none" dirty="0">
                <a:solidFill>
                  <a:srgbClr val="000000"/>
                </a:solidFill>
                <a:latin typeface="Calibri"/>
                <a:ea typeface="Calibri"/>
                <a:cs typeface="Calibri"/>
              </a:rPr>
              <a:t>de Maslow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le moment o</a:t>
            </a:r>
            <a:r>
              <a:rPr lang="fr-FR" sz="1400" b="0" i="0" u="none" dirty="0" err="1">
                <a:solidFill>
                  <a:srgbClr val="000000"/>
                </a:solidFill>
                <a:latin typeface="Calibri"/>
                <a:ea typeface="Calibri"/>
                <a:cs typeface="Calibri"/>
              </a:rPr>
              <a:t>ù</a:t>
            </a:r>
            <a:r>
              <a:rPr sz="1400" b="0" i="0" u="none" dirty="0">
                <a:solidFill>
                  <a:srgbClr val="000000"/>
                </a:solidFill>
                <a:latin typeface="Calibri"/>
                <a:ea typeface="Calibri"/>
                <a:cs typeface="Calibri"/>
              </a:rPr>
              <a:t> on </a:t>
            </a:r>
            <a:r>
              <a:rPr sz="1400" b="0" i="0" u="none" dirty="0" err="1">
                <a:solidFill>
                  <a:srgbClr val="000000"/>
                </a:solidFill>
                <a:latin typeface="Calibri"/>
                <a:ea typeface="Calibri"/>
                <a:cs typeface="Calibri"/>
              </a:rPr>
              <a:t>travaille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rendre</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compétence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consciente</a:t>
            </a:r>
            <a:r>
              <a:rPr sz="1400" b="0" i="0" u="none" dirty="0">
                <a:solidFill>
                  <a:srgbClr val="000000"/>
                </a:solidFill>
                <a:latin typeface="Calibri"/>
                <a:ea typeface="Calibri"/>
                <a:cs typeface="Calibri"/>
              </a:rPr>
              <a:t> « Je </a:t>
            </a:r>
            <a:r>
              <a:rPr sz="1400" b="0" i="0" u="none" dirty="0" err="1">
                <a:solidFill>
                  <a:srgbClr val="000000"/>
                </a:solidFill>
                <a:latin typeface="Calibri"/>
                <a:ea typeface="Calibri"/>
                <a:cs typeface="Calibri"/>
              </a:rPr>
              <a:t>sais</a:t>
            </a:r>
            <a:r>
              <a:rPr sz="1400" b="0" i="0" u="none" dirty="0">
                <a:solidFill>
                  <a:srgbClr val="000000"/>
                </a:solidFill>
                <a:latin typeface="Calibri"/>
                <a:ea typeface="Calibri"/>
                <a:cs typeface="Calibri"/>
              </a:rPr>
              <a:t> que je </a:t>
            </a:r>
            <a:r>
              <a:rPr sz="1400" b="0" i="0" u="none" dirty="0" err="1">
                <a:solidFill>
                  <a:srgbClr val="000000"/>
                </a:solidFill>
                <a:latin typeface="Calibri"/>
                <a:ea typeface="Calibri"/>
                <a:cs typeface="Calibri"/>
              </a:rPr>
              <a:t>sais</a:t>
            </a:r>
            <a:r>
              <a:rPr sz="1400" b="0" i="0" u="none" dirty="0">
                <a:solidFill>
                  <a:srgbClr val="000000"/>
                </a:solidFill>
                <a:latin typeface="Calibri"/>
                <a:ea typeface="Calibri"/>
                <a:cs typeface="Calibri"/>
              </a:rPr>
              <a:t> ».</a:t>
            </a:r>
          </a:p>
          <a:p>
            <a:pPr marL="139700" indent="0">
              <a:buNone/>
              <a:defRPr/>
            </a:pPr>
            <a:r>
              <a:rPr sz="1400" b="0" i="0" u="none" dirty="0">
                <a:solidFill>
                  <a:srgbClr val="000000"/>
                </a:solidFill>
                <a:latin typeface="Calibri"/>
                <a:ea typeface="Calibri"/>
                <a:cs typeface="Calibri"/>
              </a:rPr>
              <a:t> </a:t>
            </a:r>
          </a:p>
          <a:p>
            <a:pPr marL="139700" indent="0">
              <a:buNone/>
              <a:defRPr/>
            </a:pPr>
            <a:r>
              <a:rPr sz="1400" b="0" i="0" u="none" dirty="0" err="1">
                <a:solidFill>
                  <a:srgbClr val="000000"/>
                </a:solidFill>
                <a:latin typeface="Calibri"/>
                <a:ea typeface="Calibri"/>
                <a:cs typeface="Calibri"/>
              </a:rPr>
              <a:t>Rôle</a:t>
            </a:r>
            <a:r>
              <a:rPr sz="1400" b="0" i="0" u="none" dirty="0">
                <a:solidFill>
                  <a:srgbClr val="000000"/>
                </a:solidFill>
                <a:latin typeface="Calibri"/>
                <a:ea typeface="Calibri"/>
                <a:cs typeface="Calibri"/>
              </a:rPr>
              <a:t> de chef </a:t>
            </a:r>
            <a:r>
              <a:rPr sz="1400" b="0" i="0" u="none" dirty="0" err="1">
                <a:solidFill>
                  <a:srgbClr val="000000"/>
                </a:solidFill>
                <a:latin typeface="Calibri"/>
                <a:ea typeface="Calibri"/>
                <a:cs typeface="Calibri"/>
              </a:rPr>
              <a:t>d’orchestre</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l’enseignant</a:t>
            </a:r>
            <a:r>
              <a:rPr sz="1400" b="0" i="0" u="none" dirty="0">
                <a:solidFill>
                  <a:srgbClr val="000000"/>
                </a:solidFill>
                <a:latin typeface="Calibri"/>
                <a:ea typeface="Calibri"/>
                <a:cs typeface="Calibri"/>
              </a:rPr>
              <a:t>.</a:t>
            </a:r>
          </a:p>
          <a:p>
            <a:pPr marL="139700" indent="0">
              <a:buNone/>
              <a:defRPr/>
            </a:pPr>
            <a:r>
              <a:rPr sz="1400" b="0" i="0" u="none" dirty="0">
                <a:solidFill>
                  <a:srgbClr val="000000"/>
                </a:solidFill>
                <a:latin typeface="Calibri"/>
                <a:ea typeface="Calibri"/>
                <a:cs typeface="Calibri"/>
              </a:rPr>
              <a:t> </a:t>
            </a:r>
          </a:p>
          <a:p>
            <a:pPr marL="139700" indent="0">
              <a:buNone/>
              <a:defRPr/>
            </a:pPr>
            <a:r>
              <a:rPr sz="1400" b="0" i="0" u="none" dirty="0" err="1">
                <a:solidFill>
                  <a:srgbClr val="FFFFFF"/>
                </a:solidFill>
                <a:latin typeface="Calibri"/>
                <a:ea typeface="Calibri"/>
                <a:cs typeface="Calibri"/>
              </a:rPr>
              <a:t>Schématisation</a:t>
            </a:r>
            <a:r>
              <a:rPr sz="1400" b="0" i="0" u="none" dirty="0">
                <a:solidFill>
                  <a:srgbClr val="FFFFFF"/>
                </a:solidFill>
                <a:latin typeface="Calibri"/>
                <a:ea typeface="Calibri"/>
                <a:cs typeface="Calibri"/>
              </a:rPr>
              <a:t> par D. Favre du </a:t>
            </a:r>
            <a:r>
              <a:rPr sz="1400" b="0" i="0" u="none" dirty="0" err="1">
                <a:solidFill>
                  <a:srgbClr val="FFFFFF"/>
                </a:solidFill>
                <a:latin typeface="Calibri"/>
                <a:ea typeface="Calibri"/>
                <a:cs typeface="Calibri"/>
              </a:rPr>
              <a:t>principe</a:t>
            </a:r>
            <a:r>
              <a:rPr sz="1400" b="0" i="0" u="none" dirty="0">
                <a:solidFill>
                  <a:srgbClr val="FFFFFF"/>
                </a:solidFill>
                <a:latin typeface="Calibri"/>
                <a:ea typeface="Calibri"/>
                <a:cs typeface="Calibri"/>
              </a:rPr>
              <a:t> </a:t>
            </a:r>
            <a:r>
              <a:rPr sz="1400" b="0" i="0" u="none" dirty="0" err="1">
                <a:solidFill>
                  <a:srgbClr val="FFFFFF"/>
                </a:solidFill>
                <a:latin typeface="Calibri"/>
                <a:ea typeface="Calibri"/>
                <a:cs typeface="Calibri"/>
              </a:rPr>
              <a:t>piagétien</a:t>
            </a:r>
            <a:r>
              <a:rPr sz="1400" b="0" i="0" u="none" dirty="0">
                <a:solidFill>
                  <a:srgbClr val="FFFFFF"/>
                </a:solidFill>
                <a:latin typeface="Calibri"/>
                <a:ea typeface="Calibri"/>
                <a:cs typeface="Calibri"/>
              </a:rPr>
              <a:t> de </a:t>
            </a:r>
            <a:r>
              <a:rPr sz="1400" b="0" i="0" u="none" dirty="0" err="1">
                <a:solidFill>
                  <a:srgbClr val="FFFFFF"/>
                </a:solidFill>
                <a:latin typeface="Calibri"/>
                <a:ea typeface="Calibri"/>
                <a:cs typeface="Calibri"/>
              </a:rPr>
              <a:t>l'équilibration</a:t>
            </a:r>
            <a:r>
              <a:rPr sz="1400" b="0" i="0" u="none" dirty="0">
                <a:solidFill>
                  <a:srgbClr val="FFFFFF"/>
                </a:solidFill>
                <a:latin typeface="Calibri"/>
                <a:ea typeface="Calibri"/>
                <a:cs typeface="Calibri"/>
              </a:rPr>
              <a:t> </a:t>
            </a:r>
            <a:r>
              <a:rPr sz="1400" b="0" i="0" u="none" dirty="0" err="1">
                <a:solidFill>
                  <a:srgbClr val="FFFFFF"/>
                </a:solidFill>
                <a:latin typeface="Calibri"/>
                <a:ea typeface="Calibri"/>
                <a:cs typeface="Calibri"/>
              </a:rPr>
              <a:t>majorante</a:t>
            </a:r>
            <a:r>
              <a:rPr sz="1400" b="0" i="0" u="none" dirty="0">
                <a:solidFill>
                  <a:srgbClr val="FFFFFF"/>
                </a:solidFill>
                <a:latin typeface="Calibri"/>
                <a:ea typeface="Calibri"/>
                <a:cs typeface="Calibri"/>
              </a:rPr>
              <a:t> :</a:t>
            </a:r>
          </a:p>
          <a:p>
            <a:pPr marL="139700" indent="0">
              <a:buNone/>
              <a:defRPr/>
            </a:pPr>
            <a:r>
              <a:rPr sz="1400" b="0" i="0" u="none" dirty="0" err="1">
                <a:solidFill>
                  <a:srgbClr val="000000"/>
                </a:solidFill>
                <a:latin typeface="Calibri"/>
                <a:ea typeface="Calibri"/>
                <a:cs typeface="Calibri"/>
              </a:rPr>
              <a:t>Apprendre</a:t>
            </a:r>
            <a:r>
              <a:rPr sz="1400" b="0" i="0" u="none" dirty="0">
                <a:solidFill>
                  <a:srgbClr val="000000"/>
                </a:solidFill>
                <a:latin typeface="Calibri"/>
                <a:ea typeface="Calibri"/>
                <a:cs typeface="Calibri"/>
              </a:rPr>
              <a:t> correspond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majoration</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représentations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initiales</a:t>
            </a:r>
            <a:r>
              <a:rPr sz="1400" b="0" i="0" u="none" dirty="0">
                <a:solidFill>
                  <a:srgbClr val="000000"/>
                </a:solidFill>
                <a:latin typeface="Calibri"/>
                <a:ea typeface="Calibri"/>
                <a:cs typeface="Calibri"/>
              </a:rPr>
              <a:t>.</a:t>
            </a:r>
          </a:p>
          <a:p>
            <a:pPr marL="139700" indent="0">
              <a:buNone/>
              <a:defRPr/>
            </a:pPr>
            <a:r>
              <a:rPr sz="1400" b="0" i="0" u="none" dirty="0" err="1">
                <a:solidFill>
                  <a:srgbClr val="000000"/>
                </a:solidFill>
                <a:latin typeface="Calibri"/>
                <a:ea typeface="Calibri"/>
                <a:cs typeface="Calibri"/>
              </a:rPr>
              <a:t>L’élève</a:t>
            </a:r>
            <a:r>
              <a:rPr sz="1400" b="0" i="0" u="none" dirty="0">
                <a:solidFill>
                  <a:srgbClr val="000000"/>
                </a:solidFill>
                <a:latin typeface="Calibri"/>
                <a:ea typeface="Calibri"/>
                <a:cs typeface="Calibri"/>
              </a:rPr>
              <a:t> passe d’un </a:t>
            </a:r>
            <a:r>
              <a:rPr sz="1400" b="0" i="0" u="none" dirty="0" err="1">
                <a:solidFill>
                  <a:srgbClr val="000000"/>
                </a:solidFill>
                <a:latin typeface="Calibri"/>
                <a:ea typeface="Calibri"/>
                <a:cs typeface="Calibri"/>
              </a:rPr>
              <a:t>niveau</a:t>
            </a:r>
            <a:r>
              <a:rPr sz="1400" b="0" i="0" u="none" dirty="0">
                <a:solidFill>
                  <a:srgbClr val="000000"/>
                </a:solidFill>
                <a:latin typeface="Calibri"/>
                <a:ea typeface="Calibri"/>
                <a:cs typeface="Calibri"/>
              </a:rPr>
              <a:t> initial A « il </a:t>
            </a:r>
            <a:r>
              <a:rPr sz="1400" b="0" i="0" u="none" dirty="0" err="1">
                <a:solidFill>
                  <a:srgbClr val="000000"/>
                </a:solidFill>
                <a:latin typeface="Calibri"/>
                <a:ea typeface="Calibri"/>
                <a:cs typeface="Calibri"/>
              </a:rPr>
              <a:t>n’arrive</a:t>
            </a:r>
            <a:r>
              <a:rPr sz="1400" b="0" i="0" u="none" dirty="0">
                <a:solidFill>
                  <a:srgbClr val="000000"/>
                </a:solidFill>
                <a:latin typeface="Calibri"/>
                <a:ea typeface="Calibri"/>
                <a:cs typeface="Calibri"/>
              </a:rPr>
              <a:t> pas </a:t>
            </a:r>
            <a:r>
              <a:rPr sz="1400" b="0" i="0" u="none" dirty="0" err="1">
                <a:solidFill>
                  <a:srgbClr val="000000"/>
                </a:solidFill>
                <a:latin typeface="Calibri"/>
                <a:ea typeface="Calibri"/>
                <a:cs typeface="Calibri"/>
              </a:rPr>
              <a:t>dénué</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d’expérience</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un </a:t>
            </a:r>
            <a:r>
              <a:rPr sz="1400" b="0" i="0" u="none" dirty="0" err="1">
                <a:solidFill>
                  <a:srgbClr val="000000"/>
                </a:solidFill>
                <a:latin typeface="Calibri"/>
                <a:ea typeface="Calibri"/>
                <a:cs typeface="Calibri"/>
              </a:rPr>
              <a:t>niveau</a:t>
            </a:r>
            <a:r>
              <a:rPr sz="1400" b="0" i="0" u="none" dirty="0">
                <a:solidFill>
                  <a:srgbClr val="000000"/>
                </a:solidFill>
                <a:latin typeface="Calibri"/>
                <a:ea typeface="Calibri"/>
                <a:cs typeface="Calibri"/>
              </a:rPr>
              <a:t> B </a:t>
            </a:r>
            <a:r>
              <a:rPr sz="1400" b="0" i="0" u="none" dirty="0" err="1">
                <a:solidFill>
                  <a:srgbClr val="000000"/>
                </a:solidFill>
                <a:latin typeface="Calibri"/>
                <a:ea typeface="Calibri"/>
                <a:cs typeface="Calibri"/>
              </a:rPr>
              <a:t>supérieur</a:t>
            </a:r>
            <a:r>
              <a:rPr sz="1400" b="0" i="0" u="none" dirty="0">
                <a:solidFill>
                  <a:srgbClr val="000000"/>
                </a:solidFill>
                <a:latin typeface="Calibri"/>
                <a:ea typeface="Calibri"/>
                <a:cs typeface="Calibri"/>
              </a:rPr>
              <a:t> dans </a:t>
            </a:r>
            <a:r>
              <a:rPr sz="1400" b="0" i="0" u="none" dirty="0" err="1">
                <a:solidFill>
                  <a:srgbClr val="000000"/>
                </a:solidFill>
                <a:latin typeface="Calibri"/>
                <a:ea typeface="Calibri"/>
                <a:cs typeface="Calibri"/>
              </a:rPr>
              <a:t>lequel</a:t>
            </a:r>
            <a:r>
              <a:rPr sz="1400" b="0" i="0" u="none" dirty="0">
                <a:solidFill>
                  <a:srgbClr val="000000"/>
                </a:solidFill>
                <a:latin typeface="Calibri"/>
                <a:ea typeface="Calibri"/>
                <a:cs typeface="Calibri"/>
              </a:rPr>
              <a:t> il </a:t>
            </a:r>
            <a:r>
              <a:rPr sz="1400" b="0" i="0" u="none" dirty="0" err="1">
                <a:solidFill>
                  <a:srgbClr val="000000"/>
                </a:solidFill>
                <a:latin typeface="Calibri"/>
                <a:ea typeface="Calibri"/>
                <a:cs typeface="Calibri"/>
              </a:rPr>
              <a:t>parvient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résoudre</a:t>
            </a:r>
            <a:r>
              <a:rPr sz="1400" b="0" i="0" u="none" dirty="0">
                <a:solidFill>
                  <a:srgbClr val="000000"/>
                </a:solidFill>
                <a:latin typeface="Calibri"/>
                <a:ea typeface="Calibri"/>
                <a:cs typeface="Calibri"/>
              </a:rPr>
              <a:t> de nouveaux pbs.</a:t>
            </a:r>
          </a:p>
          <a:p>
            <a:pPr marL="139700" indent="0">
              <a:buNone/>
              <a:defRPr/>
            </a:pPr>
            <a:r>
              <a:rPr sz="1400" b="1" i="0" u="sng" dirty="0" err="1">
                <a:solidFill>
                  <a:srgbClr val="000000"/>
                </a:solidFill>
                <a:latin typeface="Calibri"/>
                <a:ea typeface="Calibri"/>
                <a:cs typeface="Calibri"/>
              </a:rPr>
              <a:t>Incompétence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ics</a:t>
            </a:r>
            <a:r>
              <a:rPr sz="1400" b="0" i="0" u="none" dirty="0">
                <a:solidFill>
                  <a:srgbClr val="000000"/>
                </a:solidFill>
                <a:latin typeface="Calibri"/>
                <a:ea typeface="Calibri"/>
                <a:cs typeface="Calibri"/>
              </a:rPr>
              <a:t> : on vit </a:t>
            </a:r>
            <a:r>
              <a:rPr sz="1400" b="0" i="0" u="none" dirty="0" err="1">
                <a:solidFill>
                  <a:srgbClr val="000000"/>
                </a:solidFill>
                <a:latin typeface="Calibri"/>
                <a:ea typeface="Calibri"/>
                <a:cs typeface="Calibri"/>
              </a:rPr>
              <a:t>heureux</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genèse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avant</a:t>
            </a:r>
            <a:r>
              <a:rPr sz="1400" b="0" i="0" u="none" dirty="0">
                <a:solidFill>
                  <a:srgbClr val="000000"/>
                </a:solidFill>
                <a:latin typeface="Calibri"/>
                <a:ea typeface="Calibri"/>
                <a:cs typeface="Calibri"/>
              </a:rPr>
              <a:t> la </a:t>
            </a:r>
            <a:r>
              <a:rPr sz="1400" b="0" i="0" u="none" dirty="0" err="1">
                <a:solidFill>
                  <a:srgbClr val="000000"/>
                </a:solidFill>
                <a:latin typeface="Calibri"/>
                <a:ea typeface="Calibri"/>
                <a:cs typeface="Calibri"/>
              </a:rPr>
              <a:t>pomme</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l’état</a:t>
            </a:r>
            <a:r>
              <a:rPr sz="1400" b="0" i="0" u="none" dirty="0">
                <a:solidFill>
                  <a:srgbClr val="000000"/>
                </a:solidFill>
                <a:latin typeface="Calibri"/>
                <a:ea typeface="Calibri"/>
                <a:cs typeface="Calibri"/>
              </a:rPr>
              <a:t> de nature </a:t>
            </a:r>
            <a:r>
              <a:rPr sz="1400" b="0" i="0" u="none" dirty="0" err="1">
                <a:solidFill>
                  <a:srgbClr val="000000"/>
                </a:solidFill>
                <a:latin typeface="Calibri"/>
                <a:ea typeface="Calibri"/>
                <a:cs typeface="Calibri"/>
              </a:rPr>
              <a:t>mais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l’enjeu</a:t>
            </a:r>
            <a:r>
              <a:rPr sz="1400" b="0" i="0" u="none" dirty="0">
                <a:solidFill>
                  <a:srgbClr val="000000"/>
                </a:solidFill>
                <a:latin typeface="Calibri"/>
                <a:ea typeface="Calibri"/>
                <a:cs typeface="Calibri"/>
              </a:rPr>
              <a:t> de </a:t>
            </a:r>
            <a:r>
              <a:rPr sz="1400" b="0" i="0" u="none" dirty="0" err="1">
                <a:solidFill>
                  <a:srgbClr val="000000"/>
                </a:solidFill>
                <a:latin typeface="Calibri"/>
                <a:ea typeface="Calibri"/>
                <a:cs typeface="Calibri"/>
              </a:rPr>
              <a:t>l’éducation</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est</a:t>
            </a:r>
            <a:r>
              <a:rPr sz="1400" b="0" i="0" u="none" dirty="0">
                <a:solidFill>
                  <a:srgbClr val="000000"/>
                </a:solidFill>
                <a:latin typeface="Calibri"/>
                <a:ea typeface="Calibri"/>
                <a:cs typeface="Calibri"/>
              </a:rPr>
              <a:t> de faire passer les </a:t>
            </a:r>
            <a:r>
              <a:rPr sz="1400" b="0" i="0" u="none" dirty="0" err="1">
                <a:solidFill>
                  <a:srgbClr val="000000"/>
                </a:solidFill>
                <a:latin typeface="Calibri"/>
                <a:ea typeface="Calibri"/>
                <a:cs typeface="Calibri"/>
              </a:rPr>
              <a:t>élèves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l’état</a:t>
            </a:r>
            <a:r>
              <a:rPr sz="1400" b="0" i="0" u="none" dirty="0">
                <a:solidFill>
                  <a:srgbClr val="000000"/>
                </a:solidFill>
                <a:latin typeface="Calibri"/>
                <a:ea typeface="Calibri"/>
                <a:cs typeface="Calibri"/>
              </a:rPr>
              <a:t> de culture.</a:t>
            </a:r>
          </a:p>
          <a:p>
            <a:pPr marL="139700" indent="0">
              <a:buNone/>
              <a:defRPr/>
            </a:pPr>
            <a:r>
              <a:rPr sz="1400" b="1" i="0" u="sng" dirty="0" err="1">
                <a:solidFill>
                  <a:srgbClr val="000000"/>
                </a:solidFill>
                <a:latin typeface="Calibri"/>
                <a:ea typeface="Calibri"/>
                <a:cs typeface="Calibri"/>
              </a:rPr>
              <a:t>Incompétence</a:t>
            </a:r>
            <a:r>
              <a:rPr sz="1400" b="1" i="0" u="sng" dirty="0">
                <a:solidFill>
                  <a:srgbClr val="000000"/>
                </a:solidFill>
                <a:latin typeface="Calibri"/>
                <a:ea typeface="Calibri"/>
                <a:cs typeface="Calibri"/>
              </a:rPr>
              <a:t> cs</a:t>
            </a:r>
            <a:r>
              <a:rPr sz="1400" b="0" i="0" u="none" dirty="0">
                <a:solidFill>
                  <a:srgbClr val="000000"/>
                </a:solidFill>
                <a:latin typeface="Calibri"/>
                <a:ea typeface="Calibri"/>
                <a:cs typeface="Calibri"/>
              </a:rPr>
              <a:t> : </a:t>
            </a:r>
            <a:r>
              <a:rPr sz="1400" b="0" i="0" u="none" dirty="0" err="1">
                <a:solidFill>
                  <a:srgbClr val="000000"/>
                </a:solidFill>
                <a:latin typeface="Calibri"/>
                <a:ea typeface="Calibri"/>
                <a:cs typeface="Calibri"/>
              </a:rPr>
              <a:t>insécurité</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déséquilibre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cognitif</a:t>
            </a:r>
            <a:r>
              <a:rPr sz="1400" b="0" i="0" u="none" dirty="0">
                <a:solidFill>
                  <a:srgbClr val="000000"/>
                </a:solidFill>
                <a:latin typeface="Calibri"/>
                <a:ea typeface="Calibri"/>
                <a:cs typeface="Calibri"/>
              </a:rPr>
              <a:t>. Nos </a:t>
            </a:r>
            <a:r>
              <a:rPr sz="1400" b="0" i="0" u="none" dirty="0" err="1">
                <a:solidFill>
                  <a:srgbClr val="000000"/>
                </a:solidFill>
                <a:latin typeface="Calibri"/>
                <a:ea typeface="Calibri"/>
                <a:cs typeface="Calibri"/>
              </a:rPr>
              <a:t>représentations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spontanées</a:t>
            </a:r>
            <a:r>
              <a:rPr sz="1400" b="0" i="0" u="none" dirty="0">
                <a:solidFill>
                  <a:srgbClr val="000000"/>
                </a:solidFill>
                <a:latin typeface="Calibri"/>
                <a:ea typeface="Calibri"/>
                <a:cs typeface="Calibri"/>
              </a:rPr>
              <a:t> ne nous </a:t>
            </a:r>
            <a:r>
              <a:rPr sz="1400" b="0" i="0" u="none" dirty="0" err="1">
                <a:solidFill>
                  <a:srgbClr val="000000"/>
                </a:solidFill>
                <a:latin typeface="Calibri"/>
                <a:ea typeface="Calibri"/>
                <a:cs typeface="Calibri"/>
              </a:rPr>
              <a:t>permettent</a:t>
            </a:r>
            <a:r>
              <a:rPr sz="1400" b="0" i="0" u="none" dirty="0">
                <a:solidFill>
                  <a:srgbClr val="000000"/>
                </a:solidFill>
                <a:latin typeface="Calibri"/>
                <a:ea typeface="Calibri"/>
                <a:cs typeface="Calibri"/>
              </a:rPr>
              <a:t> pas de </a:t>
            </a:r>
            <a:r>
              <a:rPr sz="1400" b="0" i="0" u="none" dirty="0" err="1">
                <a:solidFill>
                  <a:srgbClr val="000000"/>
                </a:solidFill>
                <a:latin typeface="Calibri"/>
                <a:ea typeface="Calibri"/>
                <a:cs typeface="Calibri"/>
              </a:rPr>
              <a:t>franchir</a:t>
            </a:r>
            <a:r>
              <a:rPr sz="1400" b="0" i="0" u="none" dirty="0">
                <a:solidFill>
                  <a:srgbClr val="000000"/>
                </a:solidFill>
                <a:latin typeface="Calibri"/>
                <a:ea typeface="Calibri"/>
                <a:cs typeface="Calibri"/>
              </a:rPr>
              <a:t> un </a:t>
            </a:r>
            <a:r>
              <a:rPr sz="1400" b="0" i="0" u="none" dirty="0" err="1">
                <a:solidFill>
                  <a:srgbClr val="000000"/>
                </a:solidFill>
                <a:latin typeface="Calibri"/>
                <a:ea typeface="Calibri"/>
                <a:cs typeface="Calibri"/>
              </a:rPr>
              <a:t>nouvel</a:t>
            </a:r>
            <a:r>
              <a:rPr sz="1400" b="0" i="0" u="none" dirty="0">
                <a:solidFill>
                  <a:srgbClr val="000000"/>
                </a:solidFill>
                <a:latin typeface="Calibri"/>
                <a:ea typeface="Calibri"/>
                <a:cs typeface="Calibri"/>
              </a:rPr>
              <a:t> obstacle. Frustration, </a:t>
            </a:r>
            <a:r>
              <a:rPr sz="1400" b="0" i="0" u="none" dirty="0" err="1">
                <a:solidFill>
                  <a:srgbClr val="000000"/>
                </a:solidFill>
                <a:latin typeface="Calibri"/>
                <a:ea typeface="Calibri"/>
                <a:cs typeface="Calibri"/>
              </a:rPr>
              <a:t>désir</a:t>
            </a:r>
            <a:r>
              <a:rPr sz="1400" b="0" i="0" u="none" dirty="0">
                <a:solidFill>
                  <a:srgbClr val="000000"/>
                </a:solidFill>
                <a:latin typeface="Calibri"/>
                <a:ea typeface="Calibri"/>
                <a:cs typeface="Calibri"/>
              </a:rPr>
              <a:t> de savoir et </a:t>
            </a:r>
            <a:r>
              <a:rPr sz="1400" b="0" i="0" u="none" dirty="0" err="1">
                <a:solidFill>
                  <a:srgbClr val="000000"/>
                </a:solidFill>
                <a:latin typeface="Calibri"/>
                <a:ea typeface="Calibri"/>
                <a:cs typeface="Calibri"/>
              </a:rPr>
              <a:t>d’apprendre</a:t>
            </a:r>
            <a:endParaRPr sz="1400" b="0" i="0" u="none" dirty="0">
              <a:solidFill>
                <a:srgbClr val="000000"/>
              </a:solidFill>
              <a:latin typeface="Calibri"/>
              <a:ea typeface="Calibri"/>
              <a:cs typeface="Calibri"/>
            </a:endParaRPr>
          </a:p>
          <a:p>
            <a:pPr marL="139700" indent="0">
              <a:buNone/>
              <a:defRPr/>
            </a:pPr>
            <a:r>
              <a:rPr sz="1400" b="1" i="0" u="sng" dirty="0" err="1">
                <a:solidFill>
                  <a:srgbClr val="000000"/>
                </a:solidFill>
                <a:latin typeface="Calibri"/>
                <a:ea typeface="Calibri"/>
                <a:cs typeface="Calibri"/>
              </a:rPr>
              <a:t>Compétence</a:t>
            </a:r>
            <a:r>
              <a:rPr sz="1400" b="1" i="0" u="sng" dirty="0">
                <a:solidFill>
                  <a:srgbClr val="000000"/>
                </a:solidFill>
                <a:latin typeface="Calibri"/>
                <a:ea typeface="Calibri"/>
                <a:cs typeface="Calibri"/>
              </a:rPr>
              <a:t> cs</a:t>
            </a:r>
            <a:r>
              <a:rPr sz="1400" b="0" i="0" u="none" dirty="0">
                <a:solidFill>
                  <a:srgbClr val="000000"/>
                </a:solidFill>
                <a:latin typeface="Calibri"/>
                <a:ea typeface="Calibri"/>
                <a:cs typeface="Calibri"/>
              </a:rPr>
              <a:t> : les </a:t>
            </a:r>
            <a:r>
              <a:rPr sz="1400" b="0" i="0" u="none" dirty="0" err="1">
                <a:solidFill>
                  <a:srgbClr val="000000"/>
                </a:solidFill>
                <a:latin typeface="Calibri"/>
                <a:ea typeface="Calibri"/>
                <a:cs typeface="Calibri"/>
              </a:rPr>
              <a:t>élèves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ont</a:t>
            </a:r>
            <a:r>
              <a:rPr sz="1400" b="0" i="0" u="none" dirty="0">
                <a:solidFill>
                  <a:srgbClr val="000000"/>
                </a:solidFill>
                <a:latin typeface="Calibri"/>
                <a:ea typeface="Calibri"/>
                <a:cs typeface="Calibri"/>
              </a:rPr>
              <a:t> les </a:t>
            </a:r>
            <a:r>
              <a:rPr sz="1400" b="0" i="0" u="none" dirty="0" err="1">
                <a:solidFill>
                  <a:srgbClr val="000000"/>
                </a:solidFill>
                <a:latin typeface="Calibri"/>
                <a:ea typeface="Calibri"/>
                <a:cs typeface="Calibri"/>
              </a:rPr>
              <a:t>réponses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leurs</a:t>
            </a:r>
            <a:r>
              <a:rPr sz="1400" b="0" i="0" u="none" dirty="0">
                <a:solidFill>
                  <a:srgbClr val="000000"/>
                </a:solidFill>
                <a:latin typeface="Calibri"/>
                <a:ea typeface="Calibri"/>
                <a:cs typeface="Calibri"/>
              </a:rPr>
              <a:t> questions : </a:t>
            </a:r>
            <a:r>
              <a:rPr sz="1400" b="0" i="0" u="none" dirty="0" err="1">
                <a:solidFill>
                  <a:srgbClr val="000000"/>
                </a:solidFill>
                <a:latin typeface="Calibri"/>
                <a:ea typeface="Calibri"/>
                <a:cs typeface="Calibri"/>
              </a:rPr>
              <a:t>fierté</a:t>
            </a:r>
            <a:r>
              <a:rPr sz="1400" b="0" i="0" u="none" dirty="0">
                <a:solidFill>
                  <a:srgbClr val="000000"/>
                </a:solidFill>
                <a:latin typeface="Calibri"/>
                <a:ea typeface="Calibri"/>
                <a:cs typeface="Calibri"/>
              </a:rPr>
              <a:t>, sentiment </a:t>
            </a:r>
            <a:r>
              <a:rPr sz="1400" b="0" i="0" u="none" dirty="0" err="1">
                <a:solidFill>
                  <a:srgbClr val="000000"/>
                </a:solidFill>
                <a:latin typeface="Calibri"/>
                <a:ea typeface="Calibri"/>
                <a:cs typeface="Calibri"/>
              </a:rPr>
              <a:t>agréable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Reste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à</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développer</a:t>
            </a:r>
            <a:r>
              <a:rPr sz="1400" b="0" i="0" u="none" dirty="0">
                <a:solidFill>
                  <a:srgbClr val="000000"/>
                </a:solidFill>
                <a:latin typeface="Calibri"/>
                <a:ea typeface="Calibri"/>
                <a:cs typeface="Calibri"/>
              </a:rPr>
              <a:t> des </a:t>
            </a:r>
            <a:r>
              <a:rPr sz="1400" b="0" i="0" u="none" dirty="0" err="1">
                <a:solidFill>
                  <a:srgbClr val="000000"/>
                </a:solidFill>
                <a:latin typeface="Calibri"/>
                <a:ea typeface="Calibri"/>
                <a:cs typeface="Calibri"/>
              </a:rPr>
              <a:t>automatismes</a:t>
            </a:r>
            <a:r>
              <a:rPr sz="1400" b="0" i="0" u="none" dirty="0">
                <a:solidFill>
                  <a:srgbClr val="000000"/>
                </a:solidFill>
                <a:latin typeface="Calibri"/>
                <a:ea typeface="Calibri"/>
                <a:cs typeface="Calibri"/>
              </a:rPr>
              <a:t> pour </a:t>
            </a:r>
            <a:r>
              <a:rPr sz="1400" b="0" i="0" u="none" dirty="0" err="1">
                <a:solidFill>
                  <a:srgbClr val="000000"/>
                </a:solidFill>
                <a:latin typeface="Calibri"/>
                <a:ea typeface="Calibri"/>
                <a:cs typeface="Calibri"/>
              </a:rPr>
              <a:t>pouvoir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utiliser</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nouvelles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connaissances</a:t>
            </a:r>
            <a:r>
              <a:rPr sz="1400" b="0" i="0" u="none" dirty="0">
                <a:solidFill>
                  <a:srgbClr val="000000"/>
                </a:solidFill>
                <a:latin typeface="Calibri"/>
                <a:ea typeface="Calibri"/>
                <a:cs typeface="Calibri"/>
              </a:rPr>
              <a:t> dans de nouveaux </a:t>
            </a:r>
            <a:r>
              <a:rPr sz="1400" b="0" i="0" u="none" dirty="0" err="1">
                <a:solidFill>
                  <a:srgbClr val="000000"/>
                </a:solidFill>
                <a:latin typeface="Calibri"/>
                <a:ea typeface="Calibri"/>
                <a:cs typeface="Calibri"/>
              </a:rPr>
              <a:t>contextes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la phase 4.</a:t>
            </a:r>
          </a:p>
          <a:p>
            <a:pPr marL="139700" indent="0">
              <a:buNone/>
              <a:defRPr/>
            </a:pPr>
            <a:r>
              <a:rPr sz="1400" b="1" i="0" u="sng" dirty="0" err="1">
                <a:solidFill>
                  <a:srgbClr val="000000"/>
                </a:solidFill>
                <a:latin typeface="Calibri"/>
                <a:ea typeface="Calibri"/>
                <a:cs typeface="Calibri"/>
              </a:rPr>
              <a:t>Compétence</a:t>
            </a:r>
            <a:r>
              <a:rPr sz="1400" b="1" i="0" u="sng" dirty="0">
                <a:solidFill>
                  <a:srgbClr val="000000"/>
                </a:solidFill>
                <a:latin typeface="Calibri"/>
                <a:ea typeface="Calibri"/>
                <a:cs typeface="Calibri"/>
              </a:rPr>
              <a:t> </a:t>
            </a:r>
            <a:r>
              <a:rPr sz="1400" b="1" i="0" u="sng" dirty="0" err="1">
                <a:solidFill>
                  <a:srgbClr val="000000"/>
                </a:solidFill>
                <a:latin typeface="Calibri"/>
                <a:ea typeface="Calibri"/>
                <a:cs typeface="Calibri"/>
              </a:rPr>
              <a:t>ics</a:t>
            </a:r>
            <a:r>
              <a:rPr sz="1400" b="0" i="0" u="none" dirty="0">
                <a:solidFill>
                  <a:srgbClr val="000000"/>
                </a:solidFill>
                <a:latin typeface="Calibri"/>
                <a:ea typeface="Calibri"/>
                <a:cs typeface="Calibri"/>
              </a:rPr>
              <a:t> : il </a:t>
            </a:r>
            <a:r>
              <a:rPr sz="1400" b="0" i="0" u="none" dirty="0" err="1">
                <a:solidFill>
                  <a:srgbClr val="000000"/>
                </a:solidFill>
                <a:latin typeface="Calibri"/>
                <a:ea typeface="Calibri"/>
                <a:cs typeface="Calibri"/>
              </a:rPr>
              <a:t>n’est</a:t>
            </a:r>
            <a:r>
              <a:rPr sz="1400" b="0" i="0" u="none" dirty="0">
                <a:solidFill>
                  <a:srgbClr val="000000"/>
                </a:solidFill>
                <a:latin typeface="Calibri"/>
                <a:ea typeface="Calibri"/>
                <a:cs typeface="Calibri"/>
              </a:rPr>
              <a:t> plus </a:t>
            </a:r>
            <a:r>
              <a:rPr sz="1400" b="0" i="0" u="none" dirty="0" err="1">
                <a:solidFill>
                  <a:srgbClr val="000000"/>
                </a:solidFill>
                <a:latin typeface="Calibri"/>
                <a:ea typeface="Calibri"/>
                <a:cs typeface="Calibri"/>
              </a:rPr>
              <a:t>nécessaire</a:t>
            </a:r>
            <a:r>
              <a:rPr sz="1400" b="0" i="0" u="none" dirty="0">
                <a:solidFill>
                  <a:srgbClr val="000000"/>
                </a:solidFill>
                <a:latin typeface="Calibri"/>
                <a:ea typeface="Calibri"/>
                <a:cs typeface="Calibri"/>
              </a:rPr>
              <a:t> de mobiliser </a:t>
            </a:r>
            <a:r>
              <a:rPr sz="1400" b="0" i="0" u="none" dirty="0" err="1">
                <a:solidFill>
                  <a:srgbClr val="000000"/>
                </a:solidFill>
                <a:latin typeface="Calibri"/>
                <a:ea typeface="Calibri"/>
                <a:cs typeface="Calibri"/>
              </a:rPr>
              <a:t>une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activité</a:t>
            </a:r>
            <a:r>
              <a:rPr sz="1400" b="0" i="0" u="none" dirty="0">
                <a:solidFill>
                  <a:srgbClr val="000000"/>
                </a:solidFill>
                <a:latin typeface="Calibri"/>
                <a:ea typeface="Calibri"/>
                <a:cs typeface="Calibri"/>
              </a:rPr>
              <a:t> cognitive intense pour </a:t>
            </a:r>
            <a:r>
              <a:rPr sz="1400" b="0" i="0" u="none" dirty="0" err="1">
                <a:solidFill>
                  <a:srgbClr val="000000"/>
                </a:solidFill>
                <a:latin typeface="Calibri"/>
                <a:ea typeface="Calibri"/>
                <a:cs typeface="Calibri"/>
              </a:rPr>
              <a:t>résoudre</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problèmes</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c’est</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intégré</a:t>
            </a:r>
            <a:r>
              <a:rPr sz="1400" b="0" i="0" u="none" dirty="0">
                <a:solidFill>
                  <a:srgbClr val="000000"/>
                </a:solidFill>
                <a:latin typeface="Calibri"/>
                <a:ea typeface="Calibri"/>
                <a:cs typeface="Calibri"/>
              </a:rPr>
              <a:t> et </a:t>
            </a:r>
            <a:r>
              <a:rPr sz="1400" b="0" i="0" u="none" dirty="0" err="1">
                <a:solidFill>
                  <a:srgbClr val="000000"/>
                </a:solidFill>
                <a:latin typeface="Calibri"/>
                <a:ea typeface="Calibri"/>
                <a:cs typeface="Calibri"/>
              </a:rPr>
              <a:t>cela</a:t>
            </a:r>
            <a:r>
              <a:rPr sz="1400" b="0" i="0" u="none" dirty="0">
                <a:solidFill>
                  <a:srgbClr val="000000"/>
                </a:solidFill>
                <a:latin typeface="Calibri"/>
                <a:ea typeface="Calibri"/>
                <a:cs typeface="Calibri"/>
              </a:rPr>
              <a:t> </a:t>
            </a:r>
            <a:r>
              <a:rPr sz="1400" b="0" i="0" u="none" dirty="0" err="1">
                <a:solidFill>
                  <a:srgbClr val="000000"/>
                </a:solidFill>
                <a:latin typeface="Calibri"/>
                <a:ea typeface="Calibri"/>
                <a:cs typeface="Calibri"/>
              </a:rPr>
              <a:t>libère</a:t>
            </a:r>
            <a:r>
              <a:rPr sz="1400" b="0" i="0" u="none" dirty="0">
                <a:solidFill>
                  <a:srgbClr val="000000"/>
                </a:solidFill>
                <a:latin typeface="Calibri"/>
                <a:ea typeface="Calibri"/>
                <a:cs typeface="Calibri"/>
              </a:rPr>
              <a:t> de la place et de </a:t>
            </a:r>
            <a:r>
              <a:rPr sz="1400" b="0" i="0" u="none" dirty="0" err="1">
                <a:solidFill>
                  <a:srgbClr val="000000"/>
                </a:solidFill>
                <a:latin typeface="Calibri"/>
                <a:ea typeface="Calibri"/>
                <a:cs typeface="Calibri"/>
              </a:rPr>
              <a:t>l’énergie</a:t>
            </a:r>
            <a:r>
              <a:rPr sz="1400" b="0" i="0" u="none" dirty="0">
                <a:solidFill>
                  <a:srgbClr val="000000"/>
                </a:solidFill>
                <a:latin typeface="Calibri"/>
                <a:ea typeface="Calibri"/>
                <a:cs typeface="Calibri"/>
              </a:rPr>
              <a:t> pour </a:t>
            </a:r>
            <a:r>
              <a:rPr sz="1400" b="0" i="0" u="none" dirty="0" err="1">
                <a:solidFill>
                  <a:srgbClr val="000000"/>
                </a:solidFill>
                <a:latin typeface="Calibri"/>
                <a:ea typeface="Calibri"/>
                <a:cs typeface="Calibri"/>
              </a:rPr>
              <a:t>développer</a:t>
            </a:r>
            <a:r>
              <a:rPr sz="1400" b="0" i="0" u="none" dirty="0">
                <a:solidFill>
                  <a:srgbClr val="000000"/>
                </a:solidFill>
                <a:latin typeface="Calibri"/>
                <a:ea typeface="Calibri"/>
                <a:cs typeface="Calibri"/>
              </a:rPr>
              <a:t> de nouveaux </a:t>
            </a:r>
            <a:r>
              <a:rPr sz="1400" b="0" i="0" u="none" dirty="0" err="1">
                <a:solidFill>
                  <a:srgbClr val="000000"/>
                </a:solidFill>
                <a:latin typeface="Calibri"/>
                <a:ea typeface="Calibri"/>
                <a:cs typeface="Calibri"/>
              </a:rPr>
              <a:t>apprentissages</a:t>
            </a:r>
            <a:endParaRPr sz="1400" b="0" i="0" u="none" dirty="0">
              <a:solidFill>
                <a:srgbClr val="000000"/>
              </a:solidFill>
              <a:latin typeface="Calibri"/>
              <a:ea typeface="Calibri"/>
              <a:cs typeface="Calibri"/>
            </a:endParaRPr>
          </a:p>
          <a:p>
            <a:pPr marL="139699" indent="0">
              <a:buClr>
                <a:srgbClr val="000000"/>
              </a:buClr>
              <a:buSzPts val="1400"/>
              <a:buNone/>
              <a:defRPr/>
            </a:pPr>
            <a:r>
              <a:rPr sz="1400" b="0" i="0" u="none" dirty="0">
                <a:solidFill>
                  <a:srgbClr val="000000"/>
                </a:solidFill>
                <a:latin typeface="Calibri"/>
                <a:ea typeface="Calibri"/>
                <a:cs typeface="Calibri"/>
              </a:rPr>
              <a:t>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None/>
              <a:defRPr/>
            </a:pPr>
            <a:r>
              <a:rPr lang="fr-FR" sz="1100" b="0" i="0" u="none" strike="noStrike" cap="none">
                <a:solidFill>
                  <a:srgbClr val="000000"/>
                </a:solidFill>
                <a:latin typeface="Arial"/>
                <a:ea typeface="Arial"/>
                <a:cs typeface="Arial"/>
              </a:rPr>
              <a:t>Explicitation sur l’expérience de D. Simons et sur la notion de monotâche et multitâche</a:t>
            </a:r>
            <a:endParaRPr/>
          </a:p>
          <a:p>
            <a:pPr>
              <a:buNone/>
              <a:defRPr/>
            </a:pPr>
            <a:r>
              <a:rPr lang="fr-FR" sz="1100" b="0" i="0" u="none" strike="noStrike" cap="none">
                <a:solidFill>
                  <a:srgbClr val="000000"/>
                </a:solidFill>
                <a:latin typeface="Arial"/>
                <a:ea typeface="Arial"/>
                <a:cs typeface="Arial"/>
              </a:rPr>
              <a:t>Il met en évidence que lors de l’utilisation de l’attention sélective, tout ce qui ne nous intéresse pas peut être mis au second plan</a:t>
            </a:r>
            <a:endParaRPr lang="fr-FR"/>
          </a:p>
          <a:p>
            <a:pPr>
              <a:defRPr/>
            </a:pPr>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Une présentation rapide du travail de JP Lachaux sur l’attention présenté dans son ouvrage, les petites bulles de l’attention. Il s’agit d’accompagner les élèves pour une pleine conscience des grands principes de l’attention. Il s’agit aussi de faire prendre conscience que cette attention est fluctuante et qu’elle ne peut pas être pleinement focalisée pendant un temps trop important. D’où l’idée, lors de la construction d’une séquence de cours, d’avoir différents moments et différents types de tâches qui vont permettre aux élèves d’être parfois complètement focalisés sur une tâche ou un moment du cours qui va demandé une attention particulière et d’avoir à d’autres moments certaines tâches moins sollicitantes cognitivement pour permettre aux élèves de relâcher un peu leur attention, voire d’avoir certains moments comme la lecture offerte qui vont couper le déroulement de la séance afin de permettre aux élèves de s’évader et dans le but d’avoir ensuite un temps plus « fort » après, plus engageant cognitivement.</a:t>
            </a: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a:t>+ Idée des microcoupures d'Elena Pasquinelli.</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lvl="0">
              <a:buNone/>
              <a:defRPr/>
            </a:pPr>
            <a:r>
              <a:rPr lang="fr-FR" sz="1100">
                <a:solidFill>
                  <a:srgbClr val="000000"/>
                </a:solidFill>
                <a:latin typeface="Arial"/>
                <a:ea typeface="Arial"/>
                <a:cs typeface="Arial"/>
              </a:rPr>
              <a:t>Exemple : quels types d’attention sollicitons nous pendant la conduite ?</a:t>
            </a:r>
            <a:endParaRPr lang="fr-FR" sz="1100">
              <a:latin typeface="Arial"/>
              <a:ea typeface="Arial"/>
              <a:cs typeface="Arial"/>
            </a:endParaRPr>
          </a:p>
          <a:p>
            <a:pPr>
              <a:buNone/>
              <a:defRPr/>
            </a:pPr>
            <a:endParaRPr lang="fr-FR" sz="1100" b="0" i="0" u="none" strike="noStrike" cap="none">
              <a:solidFill>
                <a:srgbClr val="000000"/>
              </a:solidFill>
              <a:latin typeface="Arial"/>
              <a:ea typeface="Arial"/>
              <a:cs typeface="Arial"/>
            </a:endParaRPr>
          </a:p>
          <a:p>
            <a:pPr>
              <a:buNone/>
              <a:defRPr/>
            </a:pPr>
            <a:r>
              <a:rPr lang="fr-FR" sz="1100" b="0" i="0" u="none" strike="noStrike" cap="none">
                <a:solidFill>
                  <a:srgbClr val="000000"/>
                </a:solidFill>
                <a:latin typeface="Arial"/>
                <a:ea typeface="Arial"/>
                <a:cs typeface="Arial"/>
              </a:rPr>
              <a:t>Lorsque nous conduisons, nous utilisons tous les sous-procédés d'attention : Nous avons besoin d'être réveillés au volant (Arousal), d'être</a:t>
            </a:r>
            <a:endParaRPr/>
          </a:p>
          <a:p>
            <a:pPr>
              <a:buNone/>
              <a:defRPr/>
            </a:pPr>
            <a:r>
              <a:rPr lang="fr-FR" sz="1100" b="0" i="0" u="none" strike="noStrike" cap="none">
                <a:solidFill>
                  <a:srgbClr val="000000"/>
                </a:solidFill>
                <a:latin typeface="Arial"/>
                <a:ea typeface="Arial"/>
                <a:cs typeface="Arial"/>
              </a:rPr>
              <a:t>capables de centrer notre attention sur les stimuli de la route (</a:t>
            </a:r>
            <a:r>
              <a:rPr lang="fr-FR" sz="1100" b="1" i="0" u="none" strike="noStrike" cap="none">
                <a:solidFill>
                  <a:srgbClr val="000000"/>
                </a:solidFill>
                <a:latin typeface="Arial"/>
                <a:ea typeface="Arial"/>
                <a:cs typeface="Arial"/>
              </a:rPr>
              <a:t>Attention focalisée</a:t>
            </a:r>
            <a:r>
              <a:rPr lang="fr-FR" sz="1100" b="0" i="0" u="none" strike="noStrike" cap="none">
                <a:solidFill>
                  <a:srgbClr val="000000"/>
                </a:solidFill>
                <a:latin typeface="Arial"/>
                <a:ea typeface="Arial"/>
                <a:cs typeface="Arial"/>
              </a:rPr>
              <a:t>), d'être capables de maintenir l'attention durant de longues</a:t>
            </a:r>
            <a:endParaRPr/>
          </a:p>
          <a:p>
            <a:pPr>
              <a:buNone/>
              <a:defRPr/>
            </a:pPr>
            <a:r>
              <a:rPr lang="fr-FR" sz="1100" b="0" i="0" u="none" strike="noStrike" cap="none">
                <a:solidFill>
                  <a:srgbClr val="000000"/>
                </a:solidFill>
                <a:latin typeface="Arial"/>
                <a:ea typeface="Arial"/>
                <a:cs typeface="Arial"/>
              </a:rPr>
              <a:t>périodes sur ce qui se passe sur la route (</a:t>
            </a:r>
            <a:r>
              <a:rPr lang="fr-FR" sz="1100" b="1" i="0" u="none" strike="noStrike" cap="none">
                <a:solidFill>
                  <a:srgbClr val="000000"/>
                </a:solidFill>
                <a:latin typeface="Arial"/>
                <a:ea typeface="Arial"/>
                <a:cs typeface="Arial"/>
              </a:rPr>
              <a:t>Attention soutenue</a:t>
            </a:r>
            <a:r>
              <a:rPr lang="fr-FR" sz="1100" b="0" i="0" u="none" strike="noStrike" cap="none">
                <a:solidFill>
                  <a:srgbClr val="000000"/>
                </a:solidFill>
                <a:latin typeface="Arial"/>
                <a:ea typeface="Arial"/>
                <a:cs typeface="Arial"/>
              </a:rPr>
              <a:t>), d'être capables de ne pas nous laisser distraire par des stimuli sans</a:t>
            </a:r>
            <a:endParaRPr/>
          </a:p>
          <a:p>
            <a:pPr>
              <a:buNone/>
              <a:defRPr/>
            </a:pPr>
            <a:r>
              <a:rPr lang="fr-FR" sz="1100" b="0" i="0" u="none" strike="noStrike" cap="none">
                <a:solidFill>
                  <a:srgbClr val="000000"/>
                </a:solidFill>
                <a:latin typeface="Arial"/>
                <a:ea typeface="Arial"/>
                <a:cs typeface="Arial"/>
              </a:rPr>
              <a:t>importances (</a:t>
            </a:r>
            <a:r>
              <a:rPr lang="fr-FR" sz="1100" b="1" i="0" u="none" strike="noStrike" cap="none">
                <a:solidFill>
                  <a:srgbClr val="000000"/>
                </a:solidFill>
                <a:latin typeface="Arial"/>
                <a:ea typeface="Arial"/>
                <a:cs typeface="Arial"/>
              </a:rPr>
              <a:t>Attention sélective</a:t>
            </a:r>
            <a:r>
              <a:rPr lang="fr-FR" sz="1100" b="0" i="0" u="none" strike="noStrike" cap="none">
                <a:solidFill>
                  <a:srgbClr val="000000"/>
                </a:solidFill>
                <a:latin typeface="Arial"/>
                <a:ea typeface="Arial"/>
                <a:cs typeface="Arial"/>
              </a:rPr>
              <a:t>), d'être capables de changer de centre d'attention à répétition lorsque nous voulons doubler un véhicule</a:t>
            </a:r>
            <a:endParaRPr/>
          </a:p>
          <a:p>
            <a:pPr>
              <a:buNone/>
              <a:defRPr/>
            </a:pPr>
            <a:r>
              <a:rPr lang="fr-FR" sz="1100" b="0" i="0" u="none" strike="noStrike" cap="none">
                <a:solidFill>
                  <a:srgbClr val="000000"/>
                </a:solidFill>
                <a:latin typeface="Arial"/>
                <a:ea typeface="Arial"/>
                <a:cs typeface="Arial"/>
              </a:rPr>
              <a:t>(</a:t>
            </a:r>
            <a:r>
              <a:rPr lang="fr-FR" sz="1100" b="1" i="0" u="none" strike="noStrike" cap="none">
                <a:solidFill>
                  <a:srgbClr val="000000"/>
                </a:solidFill>
                <a:latin typeface="Arial"/>
                <a:ea typeface="Arial"/>
                <a:cs typeface="Arial"/>
              </a:rPr>
              <a:t>Attention alternée</a:t>
            </a:r>
            <a:r>
              <a:rPr lang="fr-FR" sz="1100" b="0" i="0" u="none" strike="noStrike" cap="none">
                <a:solidFill>
                  <a:srgbClr val="000000"/>
                </a:solidFill>
                <a:latin typeface="Arial"/>
                <a:ea typeface="Arial"/>
                <a:cs typeface="Arial"/>
              </a:rPr>
              <a:t>) et enfin être capables de réaliser toutes les actions nécessaires pour conduire, comme utiliser les pédales, manier le</a:t>
            </a:r>
            <a:endParaRPr/>
          </a:p>
          <a:p>
            <a:pPr>
              <a:buNone/>
              <a:defRPr/>
            </a:pPr>
            <a:r>
              <a:rPr lang="fr-FR" sz="1100" b="0" i="0" u="none" strike="noStrike" cap="none">
                <a:solidFill>
                  <a:srgbClr val="000000"/>
                </a:solidFill>
                <a:latin typeface="Arial"/>
                <a:ea typeface="Arial"/>
                <a:cs typeface="Arial"/>
              </a:rPr>
              <a:t>volant et changer de vitesse à la fois (</a:t>
            </a:r>
            <a:r>
              <a:rPr lang="fr-FR" sz="1100" b="1" i="0" u="none" strike="noStrike" cap="none">
                <a:solidFill>
                  <a:srgbClr val="000000"/>
                </a:solidFill>
                <a:latin typeface="Arial"/>
                <a:ea typeface="Arial"/>
                <a:cs typeface="Arial"/>
              </a:rPr>
              <a:t>Attention divisée</a:t>
            </a:r>
            <a:r>
              <a:rPr lang="fr-FR" sz="1100" b="0" i="0" u="none" strike="noStrike" cap="none">
                <a:solidFill>
                  <a:srgbClr val="000000"/>
                </a:solidFill>
                <a:latin typeface="Arial"/>
                <a:ea typeface="Arial"/>
                <a:cs typeface="Arial"/>
              </a:rPr>
              <a:t>).</a:t>
            </a:r>
            <a:endParaRPr/>
          </a:p>
          <a:p>
            <a:pPr marL="139699" indent="0">
              <a:buClr>
                <a:srgbClr val="000000"/>
              </a:buClr>
              <a:buSzPts val="1400"/>
              <a:buFont typeface="Arial"/>
              <a:buNone/>
              <a:defRPr/>
            </a:pPr>
            <a:endParaRPr lang="fr-FR"/>
          </a:p>
          <a:p>
            <a:pPr marL="139698" indent="0">
              <a:buClr>
                <a:srgbClr val="000000"/>
              </a:buClr>
              <a:buSzPts val="1400"/>
              <a:buFont typeface="Arial"/>
              <a:buNone/>
              <a:defRPr/>
            </a:pPr>
            <a:r>
              <a:rPr lang="fr-FR"/>
              <a:t>Dans le cas de l'attention partagée, l'attention consciente porte tjs sur une seule des deux actions menées en parallèle : celle qui demande un contrôle explicite. L'autre doit pouvoir être effectuée de façon automatisée car contrairement à une idée reçue notre cerveau ne peut pas faire deux choses à la fois si l'une d'elle n'est pas automatisée.</a:t>
            </a: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a:buNone/>
              <a:defRPr/>
            </a:pPr>
            <a:r>
              <a:rPr lang="fr-FR" sz="1100" b="0" i="0" u="none" strike="noStrike" cap="none">
                <a:solidFill>
                  <a:srgbClr val="000000"/>
                </a:solidFill>
                <a:latin typeface="Arial"/>
                <a:ea typeface="Arial"/>
                <a:cs typeface="Arial"/>
              </a:rPr>
              <a:t>P : perception / I : intention / M : manière d’agir</a:t>
            </a:r>
            <a:endParaRPr/>
          </a:p>
          <a:p>
            <a:pPr>
              <a:buNone/>
              <a:defRPr/>
            </a:pPr>
            <a:endParaRPr lang="fr-FR" sz="1100" b="0" i="0" u="none" strike="noStrike" cap="none">
              <a:solidFill>
                <a:srgbClr val="000000"/>
              </a:solidFill>
              <a:latin typeface="Arial"/>
              <a:ea typeface="Arial"/>
              <a:cs typeface="Arial"/>
            </a:endParaRPr>
          </a:p>
          <a:p>
            <a:pPr>
              <a:buNone/>
              <a:defRPr/>
            </a:pPr>
            <a:r>
              <a:rPr lang="fr-FR" sz="1100" b="0" i="0" u="none" strike="noStrike" cap="none">
                <a:solidFill>
                  <a:srgbClr val="000000"/>
                </a:solidFill>
                <a:latin typeface="Arial"/>
                <a:ea typeface="Arial"/>
                <a:cs typeface="Arial"/>
              </a:rPr>
              <a:t>Convoquer un PIM peut passer par trois questions à se poser dans les situations qui nécessitent attention et réflexion :</a:t>
            </a:r>
            <a:endParaRPr/>
          </a:p>
          <a:p>
            <a:pPr>
              <a:defRPr/>
            </a:pPr>
            <a:r>
              <a:rPr lang="fr-FR" sz="1100" b="0" i="0" u="none" strike="noStrike" cap="none">
                <a:solidFill>
                  <a:srgbClr val="000000"/>
                </a:solidFill>
                <a:latin typeface="Arial"/>
                <a:ea typeface="Arial"/>
                <a:cs typeface="Arial"/>
              </a:rPr>
              <a:t>Que dois-je regarder, écouter, ressentir en priorité ? (C’est le P du PIM)</a:t>
            </a:r>
            <a:endParaRPr/>
          </a:p>
          <a:p>
            <a:pPr>
              <a:defRPr/>
            </a:pPr>
            <a:r>
              <a:rPr lang="fr-FR" sz="1100" b="0" i="0" u="none" strike="noStrike" cap="none">
                <a:solidFill>
                  <a:srgbClr val="000000"/>
                </a:solidFill>
                <a:latin typeface="Arial"/>
                <a:ea typeface="Arial"/>
                <a:cs typeface="Arial"/>
              </a:rPr>
              <a:t>Qu’est-ce que je chercher à réussir ? Qu’est-ce qui me vient à l’esprit ? Sous quelles formes (images, films, mots, chanson, mouvements, sons…) ? (C’est le I de PIM)</a:t>
            </a:r>
            <a:endParaRPr/>
          </a:p>
          <a:p>
            <a:pPr>
              <a:defRPr/>
            </a:pPr>
            <a:r>
              <a:rPr lang="fr-FR" sz="1100" b="0" i="0" u="none" strike="noStrike" cap="none">
                <a:solidFill>
                  <a:srgbClr val="000000"/>
                </a:solidFill>
                <a:latin typeface="Arial"/>
                <a:ea typeface="Arial"/>
                <a:cs typeface="Arial"/>
              </a:rPr>
              <a:t>Comment vais-je réagir à ces perceptions pour réaliser mon intention ? Qu’est-ce que je vais faire et comment ?  (C’est le M de PIM)</a:t>
            </a:r>
            <a:endParaRPr/>
          </a:p>
          <a:p>
            <a:pPr>
              <a:buNone/>
              <a:defRPr/>
            </a:pPr>
            <a:endParaRPr lang="fr-FR" sz="1100" b="0" i="0" u="none" strike="noStrike" cap="none">
              <a:solidFill>
                <a:srgbClr val="000000"/>
              </a:solidFill>
              <a:latin typeface="Arial"/>
              <a:ea typeface="Arial"/>
              <a:cs typeface="Arial"/>
            </a:endParaRPr>
          </a:p>
          <a:p>
            <a:pPr>
              <a:buNone/>
              <a:defRPr/>
            </a:pPr>
            <a:r>
              <a:rPr lang="fr-FR" sz="1100" b="0" i="0" u="none" strike="noStrike" cap="none">
                <a:solidFill>
                  <a:srgbClr val="000000"/>
                </a:solidFill>
                <a:latin typeface="Arial"/>
                <a:ea typeface="Arial"/>
                <a:cs typeface="Arial"/>
              </a:rPr>
              <a:t>Les PIM aident à être</a:t>
            </a:r>
            <a:r>
              <a:rPr lang="fr-FR" sz="1100" b="1" i="0" u="none" strike="noStrike" cap="none">
                <a:solidFill>
                  <a:srgbClr val="000000"/>
                </a:solidFill>
                <a:latin typeface="Arial"/>
                <a:ea typeface="Arial"/>
                <a:cs typeface="Arial"/>
              </a:rPr>
              <a:t> bien concentré</a:t>
            </a:r>
            <a:r>
              <a:rPr lang="fr-FR" sz="1100" b="0" i="0" u="none" strike="noStrike" cap="none">
                <a:solidFill>
                  <a:srgbClr val="000000"/>
                </a:solidFill>
                <a:latin typeface="Arial"/>
                <a:ea typeface="Arial"/>
                <a:cs typeface="Arial"/>
              </a:rPr>
              <a:t> dans des situations complexes en nous rappelant :</a:t>
            </a:r>
            <a:endParaRPr/>
          </a:p>
          <a:p>
            <a:pPr lvl="0">
              <a:defRPr/>
            </a:pPr>
            <a:r>
              <a:rPr lang="fr-FR" sz="1100" b="0" i="0" u="none" strike="noStrike" cap="none">
                <a:solidFill>
                  <a:srgbClr val="000000"/>
                </a:solidFill>
                <a:latin typeface="Arial"/>
                <a:ea typeface="Arial"/>
                <a:cs typeface="Arial"/>
              </a:rPr>
              <a:t>ce que nous devons surveiller (Perception – Pouce),</a:t>
            </a:r>
            <a:endParaRPr/>
          </a:p>
          <a:p>
            <a:pPr lvl="0">
              <a:defRPr/>
            </a:pPr>
            <a:r>
              <a:rPr lang="fr-FR" sz="1100" b="0" i="0" u="none" strike="noStrike" cap="none">
                <a:solidFill>
                  <a:srgbClr val="000000"/>
                </a:solidFill>
                <a:latin typeface="Arial"/>
                <a:ea typeface="Arial"/>
                <a:cs typeface="Arial"/>
              </a:rPr>
              <a:t>pour quoi faire (Intention – Index),</a:t>
            </a:r>
            <a:endParaRPr/>
          </a:p>
          <a:p>
            <a:pPr>
              <a:defRPr/>
            </a:pPr>
            <a:r>
              <a:rPr lang="fr-FR" sz="1100" b="0" i="0" u="none" strike="noStrike" cap="none">
                <a:solidFill>
                  <a:srgbClr val="000000"/>
                </a:solidFill>
                <a:latin typeface="Arial"/>
                <a:ea typeface="Arial"/>
                <a:cs typeface="Arial"/>
              </a:rPr>
              <a:t>comment le contrôler (Manière de faire – Majeur).</a:t>
            </a:r>
            <a:endParaRPr lang="fr-F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Sur les documents suivants sont présentés les différents neuromythes qui perdurent pour certains dans notre société.</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Les 4 piliers de l’apprentissage de Stanislas Dehaene apportent les fondements de l’utilisation des sciences cognitives en classe.</a:t>
            </a:r>
            <a:endParaRPr/>
          </a:p>
          <a:p>
            <a:pPr marL="139699" indent="0">
              <a:buClr>
                <a:srgbClr val="000000"/>
              </a:buClr>
              <a:buSzPts val="1400"/>
              <a:buFont typeface="Arial"/>
              <a:buNone/>
              <a:defRPr/>
            </a:pPr>
            <a:r>
              <a:rPr lang="fr-FR"/>
              <a:t>Il s’agit donc de : </a:t>
            </a:r>
            <a:endParaRPr/>
          </a:p>
          <a:p>
            <a:pPr marL="139699" indent="0">
              <a:buClr>
                <a:srgbClr val="000000"/>
              </a:buClr>
              <a:buSzPts val="1400"/>
              <a:buFontTx/>
              <a:buChar char="-"/>
              <a:defRPr/>
            </a:pPr>
            <a:r>
              <a:rPr lang="fr-FR"/>
              <a:t>l’attention : à la fois le contrôle de son attention, son utilisation à bon escient pour se concentrer et la capacité à développer son contrôle cognitif pour une pleine maîtrise de cette attention.</a:t>
            </a:r>
            <a:endParaRPr/>
          </a:p>
          <a:p>
            <a:pPr marL="139699" indent="0">
              <a:buClr>
                <a:srgbClr val="000000"/>
              </a:buClr>
              <a:buSzPts val="1400"/>
              <a:buFontTx/>
              <a:buChar char="-"/>
              <a:defRPr/>
            </a:pPr>
            <a:r>
              <a:rPr lang="fr-FR"/>
              <a:t>l’engagement actif avec les 4 niveaux vus précédemment</a:t>
            </a:r>
            <a:endParaRPr/>
          </a:p>
          <a:p>
            <a:pPr marL="139699" indent="0">
              <a:buClr>
                <a:srgbClr val="000000"/>
              </a:buClr>
              <a:buSzPts val="1400"/>
              <a:buFontTx/>
              <a:buChar char="-"/>
              <a:defRPr/>
            </a:pPr>
            <a:r>
              <a:rPr lang="fr-FR"/>
              <a:t>Le feedback : l’importance mise en évidence dans la méta-analyse de John Hattie (chercheur néozélandais). Il s’agit en effet de la stratégie la plus efficace en termes d’apprentissage si il est fait à bon escient, à savoir immédiatement après la réalisation d’une tâche ou d’une évaluation et si il porte sur la tâche elle-même et seulement sur la tâche. Cela permet aussi de relativiser l’erreur.</a:t>
            </a:r>
            <a:endParaRPr/>
          </a:p>
          <a:p>
            <a:pPr marL="139699" indent="0">
              <a:buClr>
                <a:srgbClr val="000000"/>
              </a:buClr>
              <a:buSzPts val="1400"/>
              <a:buFontTx/>
              <a:buChar char="-"/>
              <a:defRPr/>
            </a:pPr>
            <a:r>
              <a:rPr lang="fr-FR"/>
              <a:t>La consolidation avec à la fois un retour sur les apprentissages en termes de mémorisation avec la réactivation expansée mais aussi en termes de métacognition avec des liens entre les apprentissages et une utilisation régulière de ces apprentissages en situation.</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On peut constater que parmi les stratégies peu conteuses les plus efficaces figurent les feedbacks immédiats mais aussi la métacognition ainsi que le travail entre pairs, sous forme de tutorat et de travaux collaboratifs.</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dirty="0"/>
              <a:t>Selon André Tricot, les connaissances primaires demandent peu d’engagement cognitif car se faisant par immersion naturelle, elles s’acquièrent facilement contrairement aux connaissances secondaires qui sont beaucoup plus couteuses.</a:t>
            </a:r>
          </a:p>
          <a:p>
            <a:pPr marL="139698" indent="0">
              <a:buClr>
                <a:srgbClr val="000000"/>
              </a:buClr>
              <a:buSzPts val="1400"/>
              <a:buFont typeface="Arial"/>
              <a:buNone/>
              <a:defRPr/>
            </a:pPr>
            <a:r>
              <a:rPr sz="1100" b="0" i="0" u="none" dirty="0">
                <a:solidFill>
                  <a:srgbClr val="000000"/>
                </a:solidFill>
                <a:latin typeface="Arial"/>
                <a:ea typeface="Arial"/>
                <a:cs typeface="Arial"/>
              </a:rPr>
              <a:t>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primaires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acquises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naturellement</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facilement</a:t>
            </a:r>
            <a:r>
              <a:rPr sz="1100" b="0" i="0" u="none" dirty="0">
                <a:solidFill>
                  <a:srgbClr val="000000"/>
                </a:solidFill>
                <a:latin typeface="Arial"/>
                <a:ea typeface="Arial"/>
                <a:cs typeface="Arial"/>
              </a:rPr>
              <a:t> au </a:t>
            </a:r>
            <a:r>
              <a:rPr sz="1100" b="0" i="0" u="none" dirty="0" err="1">
                <a:solidFill>
                  <a:srgbClr val="000000"/>
                </a:solidFill>
                <a:latin typeface="Arial"/>
                <a:ea typeface="Arial"/>
                <a:cs typeface="Arial"/>
              </a:rPr>
              <a:t>cours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notre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évolution</a:t>
            </a:r>
            <a:r>
              <a:rPr sz="1100" b="0" i="0" u="none" dirty="0">
                <a:solidFill>
                  <a:srgbClr val="000000"/>
                </a:solidFill>
                <a:latin typeface="Arial"/>
                <a:ea typeface="Arial"/>
                <a:cs typeface="Arial"/>
              </a:rPr>
              <a:t> ; on les </a:t>
            </a:r>
            <a:r>
              <a:rPr sz="1100" b="0" i="0" u="none" dirty="0" err="1">
                <a:solidFill>
                  <a:srgbClr val="000000"/>
                </a:solidFill>
                <a:latin typeface="Arial"/>
                <a:ea typeface="Arial"/>
                <a:cs typeface="Arial"/>
              </a:rPr>
              <a:t>acquiert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inconsciemment</a:t>
            </a:r>
            <a:r>
              <a:rPr sz="1100" b="0" i="0" u="none" dirty="0">
                <a:solidFill>
                  <a:srgbClr val="000000"/>
                </a:solidFill>
                <a:latin typeface="Arial"/>
                <a:ea typeface="Arial"/>
                <a:cs typeface="Arial"/>
              </a:rPr>
              <a:t> par le simple fait d’être </a:t>
            </a:r>
            <a:r>
              <a:rPr sz="1100" b="0" i="0" u="none" dirty="0" err="1">
                <a:solidFill>
                  <a:srgbClr val="000000"/>
                </a:solidFill>
                <a:latin typeface="Arial"/>
                <a:ea typeface="Arial"/>
                <a:cs typeface="Arial"/>
              </a:rPr>
              <a:t>immergé</a:t>
            </a:r>
            <a:r>
              <a:rPr sz="1100" b="0" i="0" u="none" dirty="0">
                <a:solidFill>
                  <a:srgbClr val="000000"/>
                </a:solidFill>
                <a:latin typeface="Arial"/>
                <a:ea typeface="Arial"/>
                <a:cs typeface="Arial"/>
              </a:rPr>
              <a:t> dans la </a:t>
            </a:r>
            <a:r>
              <a:rPr sz="1100" b="0" i="0" u="none" dirty="0" err="1">
                <a:solidFill>
                  <a:srgbClr val="000000"/>
                </a:solidFill>
                <a:latin typeface="Arial"/>
                <a:ea typeface="Arial"/>
                <a:cs typeface="Arial"/>
              </a:rPr>
              <a:t>société</a:t>
            </a:r>
            <a:r>
              <a:rPr sz="1100" b="0" i="0" u="none" dirty="0">
                <a:solidFill>
                  <a:srgbClr val="000000"/>
                </a:solidFill>
                <a:latin typeface="Arial"/>
                <a:ea typeface="Arial"/>
                <a:cs typeface="Arial"/>
              </a:rPr>
              <a:t> (la langue </a:t>
            </a:r>
            <a:r>
              <a:rPr sz="1100" b="0" i="0" u="none" dirty="0" err="1">
                <a:solidFill>
                  <a:srgbClr val="000000"/>
                </a:solidFill>
                <a:latin typeface="Arial"/>
                <a:ea typeface="Arial"/>
                <a:cs typeface="Arial"/>
              </a:rPr>
              <a:t>maternelle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reconnaître</a:t>
            </a:r>
            <a:r>
              <a:rPr sz="1100" b="0" i="0" u="none" dirty="0">
                <a:solidFill>
                  <a:srgbClr val="000000"/>
                </a:solidFill>
                <a:latin typeface="Arial"/>
                <a:ea typeface="Arial"/>
                <a:cs typeface="Arial"/>
              </a:rPr>
              <a:t> un visage.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besoin</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l’on</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enseigne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à</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résoudre</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problème</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l’analyse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moyens</a:t>
            </a:r>
            <a:r>
              <a:rPr sz="1100" b="0" i="0" u="none" dirty="0">
                <a:solidFill>
                  <a:srgbClr val="000000"/>
                </a:solidFill>
                <a:latin typeface="Arial"/>
                <a:ea typeface="Arial"/>
                <a:cs typeface="Arial"/>
              </a:rPr>
              <a:t>-fins. Tout </a:t>
            </a:r>
            <a:r>
              <a:rPr sz="1100" b="0" i="0" u="none" dirty="0" err="1">
                <a:solidFill>
                  <a:srgbClr val="000000"/>
                </a:solidFill>
                <a:latin typeface="Arial"/>
                <a:ea typeface="Arial"/>
                <a:cs typeface="Arial"/>
              </a:rPr>
              <a:t>être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humain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acquiert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type </a:t>
            </a:r>
            <a:r>
              <a:rPr sz="1100" b="0" i="0" u="none" dirty="0" err="1">
                <a:solidFill>
                  <a:srgbClr val="000000"/>
                </a:solidFill>
                <a:latin typeface="Arial"/>
                <a:ea typeface="Arial"/>
                <a:cs typeface="Arial"/>
              </a:rPr>
              <a:t>d’habileté</a:t>
            </a:r>
            <a:r>
              <a:rPr sz="1100" b="0" i="0" u="none" dirty="0">
                <a:solidFill>
                  <a:srgbClr val="000000"/>
                </a:solidFill>
                <a:latin typeface="Arial"/>
                <a:ea typeface="Arial"/>
                <a:cs typeface="Arial"/>
              </a:rPr>
              <a:t> sans </a:t>
            </a:r>
            <a:r>
              <a:rPr sz="1100" b="0" i="0" u="none" dirty="0" err="1">
                <a:solidFill>
                  <a:srgbClr val="000000"/>
                </a:solidFill>
                <a:latin typeface="Arial"/>
                <a:ea typeface="Arial"/>
                <a:cs typeface="Arial"/>
              </a:rPr>
              <a:t>problème</a:t>
            </a:r>
            <a:r>
              <a:rPr sz="1100" b="0" i="0" u="none" dirty="0">
                <a:solidFill>
                  <a:srgbClr val="000000"/>
                </a:solidFill>
                <a:latin typeface="Arial"/>
                <a:ea typeface="Arial"/>
                <a:cs typeface="Arial"/>
              </a:rPr>
              <a:t>.</a:t>
            </a:r>
          </a:p>
          <a:p>
            <a:pPr marL="139698" indent="0">
              <a:buClr>
                <a:srgbClr val="000000"/>
              </a:buClr>
              <a:buSzPts val="1400"/>
              <a:buFont typeface="Arial"/>
              <a:buNone/>
              <a:defRPr/>
            </a:pPr>
            <a:endParaRPr sz="1400" b="0" i="0" u="none" dirty="0">
              <a:solidFill>
                <a:srgbClr val="000000"/>
              </a:solidFill>
              <a:latin typeface="Arial"/>
              <a:ea typeface="Arial"/>
              <a:cs typeface="Arial"/>
            </a:endParaRPr>
          </a:p>
          <a:p>
            <a:pPr marL="139698" indent="0">
              <a:buClr>
                <a:srgbClr val="000000"/>
              </a:buClr>
              <a:buSzPts val="1400"/>
              <a:buFont typeface="Arial"/>
              <a:buNone/>
              <a:defRPr/>
            </a:pPr>
            <a:r>
              <a:rPr sz="1100" b="0" i="0" u="none" dirty="0">
                <a:solidFill>
                  <a:srgbClr val="000000"/>
                </a:solidFill>
                <a:latin typeface="Arial"/>
                <a:ea typeface="Arial"/>
                <a:cs typeface="Arial"/>
              </a:rPr>
              <a:t>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secondaires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concernent</a:t>
            </a:r>
            <a:r>
              <a:rPr sz="1100" b="0" i="0" u="none" dirty="0">
                <a:solidFill>
                  <a:srgbClr val="000000"/>
                </a:solidFill>
                <a:latin typeface="Arial"/>
                <a:ea typeface="Arial"/>
                <a:cs typeface="Arial"/>
              </a:rPr>
              <a:t> tout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culturel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a:t>
            </a:r>
            <a:r>
              <a:rPr sz="1100" b="0" i="0" u="none" dirty="0" err="1">
                <a:solidFill>
                  <a:srgbClr val="000000"/>
                </a:solidFill>
                <a:latin typeface="Arial"/>
                <a:ea typeface="Arial"/>
                <a:cs typeface="Arial"/>
              </a:rPr>
              <a:t>à</a:t>
            </a:r>
            <a:r>
              <a:rPr sz="1100" b="0" i="0" u="none" dirty="0">
                <a:solidFill>
                  <a:srgbClr val="000000"/>
                </a:solidFill>
                <a:latin typeface="Arial"/>
                <a:ea typeface="Arial"/>
                <a:cs typeface="Arial"/>
              </a:rPr>
              <a:t>-dire </a:t>
            </a:r>
            <a:r>
              <a:rPr sz="1100" b="0" i="0" u="none" dirty="0" err="1">
                <a:solidFill>
                  <a:srgbClr val="000000"/>
                </a:solidFill>
                <a:latin typeface="Arial"/>
                <a:ea typeface="Arial"/>
                <a:cs typeface="Arial"/>
              </a:rPr>
              <a:t>apporté</a:t>
            </a:r>
            <a:r>
              <a:rPr sz="1100" b="0" i="0" u="none" dirty="0">
                <a:solidFill>
                  <a:srgbClr val="000000"/>
                </a:solidFill>
                <a:latin typeface="Arial"/>
                <a:ea typeface="Arial"/>
                <a:cs typeface="Arial"/>
              </a:rPr>
              <a:t> par les </a:t>
            </a:r>
            <a:r>
              <a:rPr sz="1100" b="0" i="0" u="none" dirty="0" err="1">
                <a:solidFill>
                  <a:srgbClr val="000000"/>
                </a:solidFill>
                <a:latin typeface="Arial"/>
                <a:ea typeface="Arial"/>
                <a:cs typeface="Arial"/>
              </a:rPr>
              <a:t>sociétés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relativement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avancées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reposent</a:t>
            </a:r>
            <a:r>
              <a:rPr sz="1100" b="0" i="0" u="none" dirty="0">
                <a:solidFill>
                  <a:srgbClr val="000000"/>
                </a:solidFill>
                <a:latin typeface="Arial"/>
                <a:ea typeface="Arial"/>
                <a:cs typeface="Arial"/>
              </a:rPr>
              <a:t> sur les </a:t>
            </a:r>
            <a:r>
              <a:rPr sz="1100" b="0" i="0" u="none" dirty="0" err="1">
                <a:solidFill>
                  <a:srgbClr val="000000"/>
                </a:solidFill>
                <a:latin typeface="Arial"/>
                <a:ea typeface="Arial"/>
                <a:cs typeface="Arial"/>
              </a:rPr>
              <a:t>connaissances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primaires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diffèrent</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celles</a:t>
            </a:r>
            <a:r>
              <a:rPr sz="1100" b="0" i="0" u="none" dirty="0">
                <a:solidFill>
                  <a:srgbClr val="000000"/>
                </a:solidFill>
                <a:latin typeface="Arial"/>
                <a:ea typeface="Arial"/>
                <a:cs typeface="Arial"/>
              </a:rPr>
              <a:t>-ci.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 de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à</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l’échelle</a:t>
            </a:r>
            <a:r>
              <a:rPr sz="1100" b="0" i="0" u="none" dirty="0">
                <a:solidFill>
                  <a:srgbClr val="000000"/>
                </a:solidFill>
                <a:latin typeface="Arial"/>
                <a:ea typeface="Arial"/>
                <a:cs typeface="Arial"/>
              </a:rPr>
              <a:t> du temps,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invention </a:t>
            </a:r>
            <a:r>
              <a:rPr sz="1100" b="0" i="0" u="none" dirty="0" err="1">
                <a:solidFill>
                  <a:srgbClr val="000000"/>
                </a:solidFill>
                <a:latin typeface="Arial"/>
                <a:ea typeface="Arial"/>
                <a:cs typeface="Arial"/>
              </a:rPr>
              <a:t>relativement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récente</a:t>
            </a:r>
            <a:r>
              <a:rPr sz="1100" b="0" i="0" u="none" dirty="0">
                <a:solidFill>
                  <a:srgbClr val="000000"/>
                </a:solidFill>
                <a:latin typeface="Arial"/>
                <a:ea typeface="Arial"/>
                <a:cs typeface="Arial"/>
              </a:rPr>
              <a:t> ;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vers</a:t>
            </a:r>
            <a:r>
              <a:rPr sz="1100" b="0" i="0" u="none" dirty="0">
                <a:solidFill>
                  <a:srgbClr val="000000"/>
                </a:solidFill>
                <a:latin typeface="Arial"/>
                <a:ea typeface="Arial"/>
                <a:cs typeface="Arial"/>
              </a:rPr>
              <a:t>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façon</a:t>
            </a:r>
            <a:r>
              <a:rPr sz="1100" b="0" i="0" u="none" dirty="0">
                <a:solidFill>
                  <a:srgbClr val="000000"/>
                </a:solidFill>
                <a:latin typeface="Arial"/>
                <a:ea typeface="Arial"/>
                <a:cs typeface="Arial"/>
              </a:rPr>
              <a:t> que nous </a:t>
            </a:r>
            <a:r>
              <a:rPr sz="1100" b="0" i="0" u="none" dirty="0" err="1">
                <a:solidFill>
                  <a:srgbClr val="000000"/>
                </a:solidFill>
                <a:latin typeface="Arial"/>
                <a:ea typeface="Arial"/>
                <a:cs typeface="Arial"/>
              </a:rPr>
              <a:t>avons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vers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l’écoute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la langue </a:t>
            </a:r>
            <a:r>
              <a:rPr sz="1100" b="0" i="0" u="none" dirty="0" err="1">
                <a:solidFill>
                  <a:srgbClr val="000000"/>
                </a:solidFill>
                <a:latin typeface="Arial"/>
                <a:ea typeface="Arial"/>
                <a:cs typeface="Arial"/>
              </a:rPr>
              <a:t>parlée</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relève</a:t>
            </a:r>
            <a:r>
              <a:rPr sz="1100" b="0" i="0" u="none" dirty="0">
                <a:solidFill>
                  <a:srgbClr val="000000"/>
                </a:solidFill>
                <a:latin typeface="Arial"/>
                <a:ea typeface="Arial"/>
                <a:cs typeface="Arial"/>
              </a:rPr>
              <a:t> de la langue </a:t>
            </a:r>
            <a:r>
              <a:rPr sz="1100" b="0" i="0" u="none" dirty="0" err="1">
                <a:solidFill>
                  <a:srgbClr val="000000"/>
                </a:solidFill>
                <a:latin typeface="Arial"/>
                <a:ea typeface="Arial"/>
                <a:cs typeface="Arial"/>
              </a:rPr>
              <a:t>orale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personne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n’imaginerait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l’enseigner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expliquant</a:t>
            </a:r>
            <a:r>
              <a:rPr sz="1100" b="0" i="0" u="none" dirty="0">
                <a:solidFill>
                  <a:srgbClr val="000000"/>
                </a:solidFill>
                <a:latin typeface="Arial"/>
                <a:ea typeface="Arial"/>
                <a:cs typeface="Arial"/>
              </a:rPr>
              <a:t> comment placer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lèvres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langue,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respiration. </a:t>
            </a:r>
            <a:r>
              <a:rPr sz="1100" b="0" i="0" u="none" dirty="0" err="1">
                <a:solidFill>
                  <a:srgbClr val="000000"/>
                </a:solidFill>
                <a:latin typeface="Arial"/>
                <a:ea typeface="Arial"/>
                <a:cs typeface="Arial"/>
              </a:rPr>
              <a:t>Cela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serait</a:t>
            </a:r>
            <a:r>
              <a:rPr sz="1100" b="0" i="0" u="none" dirty="0">
                <a:solidFill>
                  <a:srgbClr val="000000"/>
                </a:solidFill>
                <a:latin typeface="Arial"/>
                <a:ea typeface="Arial"/>
                <a:cs typeface="Arial"/>
              </a:rPr>
              <a:t> inutile car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a:t>
            </a:r>
            <a:r>
              <a:rPr sz="1100" b="0" i="0" u="none" dirty="0">
                <a:solidFill>
                  <a:srgbClr val="000000"/>
                </a:solidFill>
                <a:latin typeface="Arial"/>
                <a:ea typeface="Arial"/>
                <a:cs typeface="Arial"/>
              </a:rPr>
              <a:t> que nous </a:t>
            </a:r>
            <a:r>
              <a:rPr sz="1100" b="0" i="0" u="none" dirty="0" err="1">
                <a:solidFill>
                  <a:srgbClr val="000000"/>
                </a:solidFill>
                <a:latin typeface="Arial"/>
                <a:ea typeface="Arial"/>
                <a:cs typeface="Arial"/>
              </a:rPr>
              <a:t>possédons</a:t>
            </a:r>
            <a:r>
              <a:rPr sz="1100" b="0" i="0" u="none" dirty="0">
                <a:solidFill>
                  <a:srgbClr val="000000"/>
                </a:solidFill>
                <a:latin typeface="Arial"/>
                <a:ea typeface="Arial"/>
                <a:cs typeface="Arial"/>
              </a:rPr>
              <a:t> suite </a:t>
            </a:r>
            <a:r>
              <a:rPr sz="1100" b="0" i="0" u="none" dirty="0" err="1">
                <a:solidFill>
                  <a:srgbClr val="000000"/>
                </a:solidFill>
                <a:latin typeface="Arial"/>
                <a:ea typeface="Arial"/>
                <a:cs typeface="Arial"/>
              </a:rPr>
              <a:t>à</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l’évolution</a:t>
            </a:r>
            <a:r>
              <a:rPr sz="1100" b="0" i="0" u="none" dirty="0">
                <a:solidFill>
                  <a:srgbClr val="000000"/>
                </a:solidFill>
                <a:latin typeface="Arial"/>
                <a:ea typeface="Arial"/>
                <a:cs typeface="Arial"/>
              </a:rPr>
              <a:t> par immersion dans le </a:t>
            </a:r>
            <a:r>
              <a:rPr sz="1100" b="0" i="0" u="none" dirty="0" err="1">
                <a:solidFill>
                  <a:srgbClr val="000000"/>
                </a:solidFill>
                <a:latin typeface="Arial"/>
                <a:ea typeface="Arial"/>
                <a:cs typeface="Arial"/>
              </a:rPr>
              <a:t>groupe</a:t>
            </a:r>
            <a:r>
              <a:rPr sz="1100" b="0" i="0" u="none" dirty="0">
                <a:solidFill>
                  <a:srgbClr val="000000"/>
                </a:solidFill>
                <a:latin typeface="Arial"/>
                <a:ea typeface="Arial"/>
                <a:cs typeface="Arial"/>
              </a:rPr>
              <a:t> social qui parle et </a:t>
            </a:r>
            <a:r>
              <a:rPr sz="1100" b="0" i="0" u="none" dirty="0" err="1">
                <a:solidFill>
                  <a:srgbClr val="000000"/>
                </a:solidFill>
                <a:latin typeface="Arial"/>
                <a:ea typeface="Arial"/>
                <a:cs typeface="Arial"/>
              </a:rPr>
              <a:t>écoute</a:t>
            </a:r>
            <a:r>
              <a:rPr sz="1100" b="0" i="0" u="none" dirty="0">
                <a:solidFill>
                  <a:srgbClr val="000000"/>
                </a:solidFill>
                <a:latin typeface="Arial"/>
                <a:ea typeface="Arial"/>
                <a:cs typeface="Arial"/>
              </a:rPr>
              <a:t>. Il </a:t>
            </a:r>
            <a:r>
              <a:rPr sz="1100" b="0" i="0" u="none" dirty="0" err="1">
                <a:solidFill>
                  <a:srgbClr val="000000"/>
                </a:solidFill>
                <a:latin typeface="Arial"/>
                <a:ea typeface="Arial"/>
                <a:cs typeface="Arial"/>
              </a:rPr>
              <a:t>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différemment</a:t>
            </a:r>
            <a:r>
              <a:rPr sz="1100" b="0" i="0" u="none" dirty="0">
                <a:solidFill>
                  <a:srgbClr val="000000"/>
                </a:solidFill>
                <a:latin typeface="Arial"/>
                <a:ea typeface="Arial"/>
                <a:cs typeface="Arial"/>
              </a:rPr>
              <a:t> de la lecture/</a:t>
            </a:r>
            <a:r>
              <a:rPr sz="1100" b="0" i="0" u="none" dirty="0" err="1">
                <a:solidFill>
                  <a:srgbClr val="000000"/>
                </a:solidFill>
                <a:latin typeface="Arial"/>
                <a:ea typeface="Arial"/>
                <a:cs typeface="Arial"/>
              </a:rPr>
              <a:t>écriture</a:t>
            </a:r>
            <a:r>
              <a:rPr sz="1100" b="0" i="0" u="none" dirty="0">
                <a:solidFill>
                  <a:srgbClr val="000000"/>
                </a:solidFill>
                <a:latin typeface="Arial"/>
                <a:ea typeface="Arial"/>
                <a:cs typeface="Arial"/>
              </a:rPr>
              <a:t> car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évolué</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acquérir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spontanément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L’immersion</a:t>
            </a:r>
            <a:r>
              <a:rPr sz="1100" b="0" i="0" u="none" dirty="0">
                <a:solidFill>
                  <a:srgbClr val="000000"/>
                </a:solidFill>
                <a:latin typeface="Arial"/>
                <a:ea typeface="Arial"/>
                <a:cs typeface="Arial"/>
              </a:rPr>
              <a:t> dans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société</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écrit</a:t>
            </a:r>
            <a:r>
              <a:rPr sz="1100" b="0" i="0" u="none" dirty="0">
                <a:solidFill>
                  <a:srgbClr val="000000"/>
                </a:solidFill>
                <a:latin typeface="Arial"/>
                <a:ea typeface="Arial"/>
                <a:cs typeface="Arial"/>
              </a:rPr>
              <a:t> et qui lit ne </a:t>
            </a:r>
            <a:r>
              <a:rPr sz="1100" b="0" i="0" u="none" dirty="0" err="1">
                <a:solidFill>
                  <a:srgbClr val="000000"/>
                </a:solidFill>
                <a:latin typeface="Arial"/>
                <a:ea typeface="Arial"/>
                <a:cs typeface="Arial"/>
              </a:rPr>
              <a:t>garantit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rien</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avons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besoin</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maîtriser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habiletés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qu’elles</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soient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enseignées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explicitement</a:t>
            </a:r>
            <a:r>
              <a:rPr sz="1100" b="0" i="0" u="none" dirty="0">
                <a:solidFill>
                  <a:srgbClr val="000000"/>
                </a:solidFill>
                <a:latin typeface="Arial"/>
                <a:ea typeface="Arial"/>
                <a:cs typeface="Arial"/>
              </a:rPr>
              <a:t>.</a:t>
            </a:r>
            <a:endParaRPr sz="1100" dirty="0"/>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La courbe de l’oubli mise en évidence par Ebbinghaus confirme que sans une réactivation expansée, c’est-à-dire régulière et de plus en plus espacée de connaissances, celles-ci ne perdurent pas et on oublie, faute de réactiver les connexions neuronales crées lors d’un apprentissage.</a:t>
            </a: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a:t>Il y a d'abord une distinction à faire entre les types d'informations : vitales ou anecdotiques.</a:t>
            </a:r>
          </a:p>
          <a:p>
            <a:pPr marL="139698" indent="0">
              <a:buClr>
                <a:srgbClr val="000000"/>
              </a:buClr>
              <a:buSzPts val="1400"/>
              <a:buFont typeface="Arial"/>
              <a:buNone/>
              <a:defRPr/>
            </a:pPr>
            <a:r>
              <a:rPr lang="fr-FR"/>
              <a:t>Notre cerveau n'a aucun mal à retenir les informations vitales (le chien du voisin mord) mais beaucoup plus pour retenir les connaissances anecdotiques (le nom du voisin). Or, les connaissances scolaires sont des connaissances secondaires et il faut donc contrecarrer les effets de la courbe de l'oubli pour les mémoriser sur le long terme. D'où le recours aux procèdés de mémorisation expansée et la nécessité de transmettre ces connaissances de manière claire et explicite (leur apprentissage ne peut pas être inné ni implicite). </a:t>
            </a: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La Courbe d’Ebbinghaus est une technique destinée à améliorer la rétention d’informations. Elle consiste à se remémorer une information donnée (un cours, un livre, un mots, du vocabulaire…) grâce à des rappels réguliers. Elle part du principe que plus une information est répétée dans le temps, plus elle s’ancre dans notre mémoire. </a:t>
            </a: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Si on cherche à mémoriser efficacement un cours par exemple, on le relira plusieurs fois. Une 1er fois dans les 10 min qui suivent le cours, une 2eme fois à J+1, une 3eme fois à J+7, une 4ème fois à J+30 et une 5ème fois à J+180. </a:t>
            </a:r>
            <a:br>
              <a:rPr lang="fr-FR" sz="1100" b="0" i="0" u="none" strike="noStrike" cap="none" spc="0">
                <a:solidFill>
                  <a:srgbClr val="000000"/>
                </a:solidFill>
                <a:latin typeface="Arial"/>
                <a:ea typeface="Arial"/>
                <a:cs typeface="Arial"/>
              </a:rPr>
            </a:b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 En faisant ces relectures fréquentes, on gardera 80% du contenu du cours en mémoire après 6 mois alors qu’en temps normal on en aurait retenu moins de 20%.</a:t>
            </a: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Alors comment fait-on pour appliquer la courbe d’Ebbinghaus concrètement ?</a:t>
            </a: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1- Encoder l’information</a:t>
            </a:r>
            <a:endParaRPr sz="1100" b="1" i="0" u="sng"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Quand on souhaite mémoriser une information, on doit d’abord l’encoder : la convertir en une construction mentale.</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Cette étape est indispensable pour stocker une information en mémoire. Plus une information est comprise, plus elle est facilement mémorisée. </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Quand on apprend quelque chose de nouveau, on doit donc faire tout notre possible pour que ce soit extrêmement clair. </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 faciliter la rétention d’information par la suite.</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2- Adapter les rappels à la courbe de l’oubli</a:t>
            </a:r>
            <a:endParaRPr sz="1100" b="1" i="0" u="sng"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Quand on observe la courbe de l’oubli, on constate que plus de la moitié de ce que l’on apprend est oublié dès les premiers jours. Puis les mois qui suivent, on continue d’oublier mais à un rythme moins soutenu.</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Pour contrer ce phénomène, on doit créer des rappels qui s’adaptent à l’amplitude de cette déperdition. Au début, quand la rétention d’information chute brutalement, on doit faire des rappels fréquents pour la garder en mémoire. Peut être que l’on passera en revue ce que l’on a appris tous les 2, 3 jours pour bien le mémoriser. En gardant cette fréquence de rappel, on évite ainsi d’oublier plus de la moitié de ce que l’on a appris. </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Puis à mesure que la déperdition ralentit, on espace progressivement nos rappels dans le temps. Au lieu de faire ces rappels tous les 2 jours, on les fait toutes les 2 semaines, puis tous les mois, tous les trimestres… jusqu’à ce que l’on ait complètement mémorisé l’information et que ces rappels deviennent inutiles.  </a:t>
            </a: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3- Mise en oeuvre :</a:t>
            </a: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La fréquence des rappels pourrait ressembler à ça par exemple :</a:t>
            </a: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0 : Rappel après 10 min</a:t>
            </a: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1 : Rappel</a:t>
            </a: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7 : Rappel</a:t>
            </a: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30 : Rappel</a:t>
            </a: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180 : Rappel</a:t>
            </a: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Bien sûr, ce n’est qu’un exemple. On peut très bien se créer des rappels tous les 2 jours au début si on le souhaite puis tous les 2 mois. Il n’y a pas de règle absolue concernant les fréquences. Tout ce qu’il faut retenir c’est que l’on doit se faire des rappels réguliers au début puis les espacer ensuite.</a:t>
            </a: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a:t>Il existe donc 5 types de mémoire, 1 à court terme, la mémoire de travail et 5 à long terme, la mémoire sensorielle (ou perceptive), la mémoire épisodique, la mémoire procédurale (ou implicite) et la mémoire sémantique (de la connaissance et des savoirs).</a:t>
            </a:r>
            <a:endParaRPr/>
          </a:p>
          <a:p>
            <a:pPr marL="139699" indent="0">
              <a:buClr>
                <a:srgbClr val="000000"/>
              </a:buClr>
              <a:buSzPts val="1400"/>
              <a:buFont typeface="Arial"/>
              <a:buNone/>
              <a:defRPr/>
            </a:pPr>
            <a:endParaRPr lang="fr-FR"/>
          </a:p>
          <a:p>
            <a:pPr marL="139699" indent="0">
              <a:buClr>
                <a:srgbClr val="000000"/>
              </a:buClr>
              <a:buSzPts val="1400"/>
              <a:buFont typeface="Arial"/>
              <a:buNone/>
              <a:defRPr/>
            </a:pPr>
            <a:r>
              <a:rPr lang="fr-FR"/>
              <a:t>On considère que la mémoire de travail peut contenir 7 environ d’informations plus ou moins 2. Elle s’efface régulièrement et d’anciennes informations sont remplacées par de nouvelles en permanence.</a:t>
            </a:r>
            <a:endParaRPr/>
          </a:p>
          <a:p>
            <a:pPr marL="139699" indent="0">
              <a:buClr>
                <a:srgbClr val="000000"/>
              </a:buClr>
              <a:buSzPts val="1400"/>
              <a:buFont typeface="Arial"/>
              <a:buNone/>
              <a:defRPr/>
            </a:pPr>
            <a:r>
              <a:rPr lang="fr-FR"/>
              <a:t>Tant que les informations à mémoriser n’ont pas basculé dans une des 4 mémoires à long terme, les apprentissages ne perdurent pas. Une fois basculés dans ces mémoires à long terme, il est indispensable de les solliciter pour maintenir ces connexions neuronales.</a:t>
            </a:r>
          </a:p>
          <a:p>
            <a:pPr marL="139698" indent="0">
              <a:buClr>
                <a:srgbClr val="000000"/>
              </a:buClr>
              <a:buSzPts val="1400"/>
              <a:buFont typeface="Arial"/>
              <a:buNone/>
              <a:defRPr/>
            </a:pPr>
            <a:endParaRPr/>
          </a:p>
        </p:txBody>
      </p:sp>
      <p:sp>
        <p:nvSpPr>
          <p:cNvPr id="6" name="Slide Number Placeholder 3"/>
          <p:cNvSpPr>
            <a:spLocks noGrp="1"/>
          </p:cNvSpPr>
          <p:nvPr>
            <p:ph type="sldNum" sz="quarter" idx="10"/>
          </p:nvPr>
        </p:nvSpPr>
        <p:spPr bwMode="auto">
          <a:xfrm>
            <a:off x="2913063" y="8685213"/>
            <a:ext cx="2228850" cy="457200"/>
          </a:xfrm>
          <a:prstGeom prst="rect">
            <a:avLst/>
          </a:prstGeom>
        </p:spPr>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u="sng">
                <a:hlinkClick r:id="rId3" tooltip="https://view.genial.ly/5ef7655a203fa90d851eabc8/horizontal-infographic-review-15-strategies-pedagogiques"/>
              </a:rPr>
              <a:t>https://view.genial.ly/5ef7655a203fa90d851eabc8/horizontal-infographic-review-15-strategies-pedagogiques</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a:t>
            </a:r>
            <a:r>
              <a:rPr lang="fr-FR" sz="1100" b="1" i="0" u="none" strike="noStrike" cap="none" spc="0" dirty="0">
                <a:solidFill>
                  <a:srgbClr val="000000"/>
                </a:solidFill>
                <a:latin typeface="Arial"/>
                <a:ea typeface="Arial"/>
                <a:cs typeface="Arial"/>
              </a:rPr>
              <a:t>cognition </a:t>
            </a:r>
            <a:r>
              <a:rPr lang="fr-FR" sz="1100" b="0" i="0" u="none" strike="noStrike" cap="none" spc="0" dirty="0">
                <a:solidFill>
                  <a:srgbClr val="000000"/>
                </a:solidFill>
                <a:latin typeface="Arial"/>
                <a:ea typeface="Arial"/>
                <a:cs typeface="Arial"/>
              </a:rPr>
              <a:t>désigne l’ensemble des traitements de l’information effectués par le cerveau, notamment ceux qui sont mis en jeu dans les apprentissages scolaires. </a:t>
            </a:r>
          </a:p>
          <a:p>
            <a:pPr marL="139699"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La </a:t>
            </a:r>
            <a:r>
              <a:rPr lang="fr-FR" sz="1100" b="1" i="0" u="none" strike="noStrike" cap="none" spc="0" dirty="0">
                <a:solidFill>
                  <a:srgbClr val="000000"/>
                </a:solidFill>
                <a:latin typeface="Arial"/>
                <a:ea typeface="Arial"/>
                <a:cs typeface="Arial"/>
              </a:rPr>
              <a:t>métacognition </a:t>
            </a:r>
            <a:r>
              <a:rPr lang="fr-FR" sz="1100" b="0" i="0" u="none" strike="noStrike" cap="none" spc="0" dirty="0">
                <a:solidFill>
                  <a:srgbClr val="000000"/>
                </a:solidFill>
                <a:latin typeface="Arial"/>
                <a:ea typeface="Arial"/>
                <a:cs typeface="Arial"/>
              </a:rPr>
              <a:t>désigne les processus cognitifs qui contrôlent et évaluent la cognition elle-même, soit l’ensemble des processus par lesquels chacun d’entre nous régule son attention, choisit de s’informer, de planifier, de résoudre un problème, de </a:t>
            </a:r>
            <a:r>
              <a:rPr lang="fr-FR" sz="1100" b="0" i="0" u="none" strike="noStrike" cap="none" spc="0" dirty="0" err="1">
                <a:solidFill>
                  <a:srgbClr val="000000"/>
                </a:solidFill>
                <a:latin typeface="Arial"/>
                <a:ea typeface="Arial"/>
                <a:cs typeface="Arial"/>
              </a:rPr>
              <a:t>repèrer</a:t>
            </a:r>
            <a:r>
              <a:rPr lang="fr-FR" sz="1100" b="0" i="0" u="none" strike="noStrike" cap="none" spc="0" dirty="0">
                <a:solidFill>
                  <a:srgbClr val="000000"/>
                </a:solidFill>
                <a:latin typeface="Arial"/>
                <a:ea typeface="Arial"/>
                <a:cs typeface="Arial"/>
              </a:rPr>
              <a:t> ses erreurs et les corriger. </a:t>
            </a:r>
          </a:p>
          <a:p>
            <a:pPr marL="139699"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 À l’école, cet ensemble de capacités joue un rôle central. Une « bonne régulation » conduit l’élève à s’engager dans l’apprentissage avec confiance et enthousiasme. La « mauvaise régulation » de la métacognition se solde par le dégoût d’apprendre, l’évitement de l’école, le décrochage, et par ce que l’on nomme « la spirale de l’échec. »</a:t>
            </a: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cxnSp>
        <p:nvCxnSpPr>
          <p:cNvPr id="4" name="Google Shape;10;p2"/>
          <p:cNvCxnSpPr>
            <a:cxnSpLocks/>
          </p:cNvCxnSpPr>
          <p:nvPr/>
        </p:nvCxnSpPr>
        <p:spPr bwMode="auto">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 name="Google Shape;11;p2"/>
          <p:cNvSpPr>
            <a:spLocks noGrp="1"/>
          </p:cNvSpPr>
          <p:nvPr>
            <p:ph type="ctrTitle"/>
          </p:nvPr>
        </p:nvSpPr>
        <p:spPr bwMode="auto">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pPr>
              <a:defRPr/>
            </a:pPr>
            <a:endParaRPr/>
          </a:p>
        </p:txBody>
      </p:sp>
      <p:sp>
        <p:nvSpPr>
          <p:cNvPr id="6" name="Google Shape;12;p2"/>
          <p:cNvSpPr>
            <a:spLocks noGrp="1"/>
          </p:cNvSpPr>
          <p:nvPr>
            <p:ph type="subTitle" idx="1"/>
          </p:nvPr>
        </p:nvSpPr>
        <p:spPr bwMode="auto">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pPr>
              <a:defRPr/>
            </a:pPr>
            <a:endParaRPr/>
          </a:p>
        </p:txBody>
      </p:sp>
      <p:sp>
        <p:nvSpPr>
          <p:cNvPr id="7" name="Google Shape;13;p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bg>
      <p:bgPr>
        <a:solidFill>
          <a:schemeClr val="dk1"/>
        </a:solidFill>
        <a:effectLst/>
      </p:bgPr>
    </p:bg>
    <p:spTree>
      <p:nvGrpSpPr>
        <p:cNvPr id="1" name=""/>
        <p:cNvGrpSpPr/>
        <p:nvPr/>
      </p:nvGrpSpPr>
      <p:grpSpPr bwMode="auto">
        <a:xfrm>
          <a:off x="0" y="0"/>
          <a:ext cx="0" cy="0"/>
          <a:chOff x="0" y="0"/>
          <a:chExt cx="0" cy="0"/>
        </a:xfrm>
      </p:grpSpPr>
      <p:sp>
        <p:nvSpPr>
          <p:cNvPr id="4" name="Google Shape;15;p3"/>
          <p:cNvSpPr>
            <a:spLocks noGrp="1"/>
          </p:cNvSpPr>
          <p:nvPr>
            <p:ph type="title"/>
          </p:nvPr>
        </p:nvSpPr>
        <p:spPr bwMode="auto">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pPr>
              <a:defRPr/>
            </a:pPr>
            <a:endParaRPr/>
          </a:p>
        </p:txBody>
      </p:sp>
      <p:sp>
        <p:nvSpPr>
          <p:cNvPr id="5" name="Google Shape;16;p3"/>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4" name="Google Shape;18;p4"/>
          <p:cNvSpPr>
            <a:spLocks noGrp="1"/>
          </p:cNvSpPr>
          <p:nvPr>
            <p:ph type="title"/>
          </p:nvPr>
        </p:nvSpPr>
        <p:spPr bwMode="auto">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pPr>
              <a:defRPr/>
            </a:pPr>
            <a:endParaRPr/>
          </a:p>
        </p:txBody>
      </p:sp>
      <p:sp>
        <p:nvSpPr>
          <p:cNvPr id="5" name="Google Shape;19;p4"/>
          <p:cNvSpPr>
            <a:spLocks noGrp="1"/>
          </p:cNvSpPr>
          <p:nvPr>
            <p:ph type="body" idx="1"/>
          </p:nvPr>
        </p:nvSpPr>
        <p:spPr bwMode="auto">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4999"/>
              </a:lnSpc>
              <a:spcBef>
                <a:spcPts val="0"/>
              </a:spcBef>
              <a:spcAft>
                <a:spcPts val="0"/>
              </a:spcAft>
              <a:buSzPts val="1200"/>
              <a:buChar char="●"/>
              <a:defRPr sz="12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6" name="Google Shape;20;p4"/>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bg>
      <p:bgPr>
        <a:solidFill>
          <a:schemeClr val="accent3"/>
        </a:solidFill>
        <a:effectLst/>
      </p:bgPr>
    </p:bg>
    <p:spTree>
      <p:nvGrpSpPr>
        <p:cNvPr id="1" name=""/>
        <p:cNvGrpSpPr/>
        <p:nvPr/>
      </p:nvGrpSpPr>
      <p:grpSpPr bwMode="auto">
        <a:xfrm>
          <a:off x="0" y="0"/>
          <a:ext cx="0" cy="0"/>
          <a:chOff x="0" y="0"/>
          <a:chExt cx="0" cy="0"/>
        </a:xfrm>
      </p:grpSpPr>
      <p:sp>
        <p:nvSpPr>
          <p:cNvPr id="4" name="Google Shape;31;p7"/>
          <p:cNvSpPr>
            <a:spLocks noGrp="1"/>
          </p:cNvSpPr>
          <p:nvPr>
            <p:ph type="title"/>
          </p:nvPr>
        </p:nvSpPr>
        <p:spPr bwMode="auto">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pPr>
              <a:defRPr/>
            </a:pPr>
            <a:endParaRPr/>
          </a:p>
        </p:txBody>
      </p:sp>
      <p:sp>
        <p:nvSpPr>
          <p:cNvPr id="5" name="Google Shape;32;p7"/>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4" name="Google Shape;34;p8"/>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5;p8"/>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4999"/>
              </a:lnSpc>
              <a:spcBef>
                <a:spcPts val="0"/>
              </a:spcBef>
              <a:spcAft>
                <a:spcPts val="0"/>
              </a:spcAft>
              <a:buSzPts val="1800"/>
              <a:buChar char="●"/>
              <a:defRPr/>
            </a:lvl1pPr>
            <a:lvl2pPr marL="914400" lvl="1" indent="-317500" algn="l">
              <a:lnSpc>
                <a:spcPct val="114999"/>
              </a:lnSpc>
              <a:spcBef>
                <a:spcPts val="1600"/>
              </a:spcBef>
              <a:spcAft>
                <a:spcPts val="0"/>
              </a:spcAft>
              <a:buSzPts val="1400"/>
              <a:buChar char="○"/>
              <a:defRPr/>
            </a:lvl2pPr>
            <a:lvl3pPr marL="1371600" lvl="2" indent="-317500" algn="l">
              <a:lnSpc>
                <a:spcPct val="114999"/>
              </a:lnSpc>
              <a:spcBef>
                <a:spcPts val="1600"/>
              </a:spcBef>
              <a:spcAft>
                <a:spcPts val="0"/>
              </a:spcAft>
              <a:buSzPts val="1400"/>
              <a:buChar char="■"/>
              <a:defRPr/>
            </a:lvl3pPr>
            <a:lvl4pPr marL="1828800" lvl="3" indent="-317500" algn="l">
              <a:lnSpc>
                <a:spcPct val="114999"/>
              </a:lnSpc>
              <a:spcBef>
                <a:spcPts val="1600"/>
              </a:spcBef>
              <a:spcAft>
                <a:spcPts val="0"/>
              </a:spcAft>
              <a:buSzPts val="1400"/>
              <a:buChar char="●"/>
              <a:defRPr/>
            </a:lvl4pPr>
            <a:lvl5pPr marL="2286000" lvl="4" indent="-317500" algn="l">
              <a:lnSpc>
                <a:spcPct val="114999"/>
              </a:lnSpc>
              <a:spcBef>
                <a:spcPts val="1600"/>
              </a:spcBef>
              <a:spcAft>
                <a:spcPts val="0"/>
              </a:spcAft>
              <a:buSzPts val="1400"/>
              <a:buChar char="○"/>
              <a:defRPr/>
            </a:lvl5pPr>
            <a:lvl6pPr marL="2743200" lvl="5" indent="-317500" algn="l">
              <a:lnSpc>
                <a:spcPct val="114999"/>
              </a:lnSpc>
              <a:spcBef>
                <a:spcPts val="1600"/>
              </a:spcBef>
              <a:spcAft>
                <a:spcPts val="0"/>
              </a:spcAft>
              <a:buSzPts val="1400"/>
              <a:buChar char="■"/>
              <a:defRPr/>
            </a:lvl6pPr>
            <a:lvl7pPr marL="3200400" lvl="6" indent="-317500" algn="l">
              <a:lnSpc>
                <a:spcPct val="114999"/>
              </a:lnSpc>
              <a:spcBef>
                <a:spcPts val="1600"/>
              </a:spcBef>
              <a:spcAft>
                <a:spcPts val="0"/>
              </a:spcAft>
              <a:buSzPts val="1400"/>
              <a:buChar char="●"/>
              <a:defRPr/>
            </a:lvl7pPr>
            <a:lvl8pPr marL="3657600" lvl="7" indent="-317500" algn="l">
              <a:lnSpc>
                <a:spcPct val="114999"/>
              </a:lnSpc>
              <a:spcBef>
                <a:spcPts val="1600"/>
              </a:spcBef>
              <a:spcAft>
                <a:spcPts val="0"/>
              </a:spcAft>
              <a:buSzPts val="1400"/>
              <a:buChar char="○"/>
              <a:defRPr/>
            </a:lvl8pPr>
            <a:lvl9pPr marL="4114800" lvl="8" indent="-317500" algn="l">
              <a:lnSpc>
                <a:spcPct val="114999"/>
              </a:lnSpc>
              <a:spcBef>
                <a:spcPts val="1600"/>
              </a:spcBef>
              <a:spcAft>
                <a:spcPts val="1600"/>
              </a:spcAft>
              <a:buSzPts val="1400"/>
              <a:buChar char="■"/>
              <a:defRPr/>
            </a:lvl9pPr>
          </a:lstStyle>
          <a:p>
            <a:pPr>
              <a:defRPr/>
            </a:pPr>
            <a:endParaRPr/>
          </a:p>
        </p:txBody>
      </p:sp>
      <p:sp>
        <p:nvSpPr>
          <p:cNvPr id="6" name="Google Shape;36;p8"/>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4" name="Google Shape;38;p9"/>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9;p9"/>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4" name="Google Shape;41;p10"/>
          <p:cNvSpPr/>
          <p:nvPr/>
        </p:nvSpPr>
        <p:spPr bwMode="auto">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cxnSp>
        <p:nvCxnSpPr>
          <p:cNvPr id="5" name="Google Shape;42;p10"/>
          <p:cNvCxnSpPr>
            <a:cxnSpLocks/>
          </p:cNvCxnSpPr>
          <p:nvPr/>
        </p:nvCxnSpPr>
        <p:spPr bwMode="auto">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 name="Google Shape;43;p10"/>
          <p:cNvSpPr>
            <a:spLocks noGrp="1"/>
          </p:cNvSpPr>
          <p:nvPr>
            <p:ph type="title"/>
          </p:nvPr>
        </p:nvSpPr>
        <p:spPr bwMode="auto">
          <a:xfrm>
            <a:off x="265500" y="1375599"/>
            <a:ext cx="4045199"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pPr>
              <a:defRPr/>
            </a:pPr>
            <a:endParaRPr/>
          </a:p>
        </p:txBody>
      </p:sp>
      <p:sp>
        <p:nvSpPr>
          <p:cNvPr id="7" name="Google Shape;44;p10"/>
          <p:cNvSpPr>
            <a:spLocks noGrp="1"/>
          </p:cNvSpPr>
          <p:nvPr>
            <p:ph type="subTitle" idx="1"/>
          </p:nvPr>
        </p:nvSpPr>
        <p:spPr bwMode="auto">
          <a:xfrm>
            <a:off x="265500" y="2981125"/>
            <a:ext cx="4045199"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pPr>
              <a:defRPr/>
            </a:pPr>
            <a:endParaRPr/>
          </a:p>
        </p:txBody>
      </p:sp>
      <p:sp>
        <p:nvSpPr>
          <p:cNvPr id="8" name="Google Shape;45;p10"/>
          <p:cNvSpPr>
            <a:spLocks noGrp="1"/>
          </p:cNvSpPr>
          <p:nvPr>
            <p:ph type="body" idx="2"/>
          </p:nvPr>
        </p:nvSpPr>
        <p:spPr bwMode="auto">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4999"/>
              </a:lnSpc>
              <a:spcBef>
                <a:spcPts val="0"/>
              </a:spcBef>
              <a:spcAft>
                <a:spcPts val="0"/>
              </a:spcAft>
              <a:buClr>
                <a:schemeClr val="lt1"/>
              </a:buClr>
              <a:buSzPts val="1800"/>
              <a:buChar char="●"/>
              <a:defRPr>
                <a:solidFill>
                  <a:schemeClr val="lt1"/>
                </a:solidFill>
              </a:defRPr>
            </a:lvl1pPr>
            <a:lvl2pPr marL="914400" lvl="1" indent="-317500" algn="l">
              <a:lnSpc>
                <a:spcPct val="114999"/>
              </a:lnSpc>
              <a:spcBef>
                <a:spcPts val="1600"/>
              </a:spcBef>
              <a:spcAft>
                <a:spcPts val="0"/>
              </a:spcAft>
              <a:buClr>
                <a:schemeClr val="lt1"/>
              </a:buClr>
              <a:buSzPts val="1400"/>
              <a:buChar char="○"/>
              <a:defRPr>
                <a:solidFill>
                  <a:schemeClr val="lt1"/>
                </a:solidFill>
              </a:defRPr>
            </a:lvl2pPr>
            <a:lvl3pPr marL="1371600" lvl="2" indent="-317500" algn="l">
              <a:lnSpc>
                <a:spcPct val="114999"/>
              </a:lnSpc>
              <a:spcBef>
                <a:spcPts val="1600"/>
              </a:spcBef>
              <a:spcAft>
                <a:spcPts val="0"/>
              </a:spcAft>
              <a:buClr>
                <a:schemeClr val="lt1"/>
              </a:buClr>
              <a:buSzPts val="1400"/>
              <a:buChar char="■"/>
              <a:defRPr>
                <a:solidFill>
                  <a:schemeClr val="lt1"/>
                </a:solidFill>
              </a:defRPr>
            </a:lvl3pPr>
            <a:lvl4pPr marL="1828800" lvl="3" indent="-317500" algn="l">
              <a:lnSpc>
                <a:spcPct val="114999"/>
              </a:lnSpc>
              <a:spcBef>
                <a:spcPts val="1600"/>
              </a:spcBef>
              <a:spcAft>
                <a:spcPts val="0"/>
              </a:spcAft>
              <a:buClr>
                <a:schemeClr val="lt1"/>
              </a:buClr>
              <a:buSzPts val="1400"/>
              <a:buChar char="●"/>
              <a:defRPr>
                <a:solidFill>
                  <a:schemeClr val="lt1"/>
                </a:solidFill>
              </a:defRPr>
            </a:lvl4pPr>
            <a:lvl5pPr marL="2286000" lvl="4" indent="-317500" algn="l">
              <a:lnSpc>
                <a:spcPct val="114999"/>
              </a:lnSpc>
              <a:spcBef>
                <a:spcPts val="1600"/>
              </a:spcBef>
              <a:spcAft>
                <a:spcPts val="0"/>
              </a:spcAft>
              <a:buClr>
                <a:schemeClr val="lt1"/>
              </a:buClr>
              <a:buSzPts val="1400"/>
              <a:buChar char="○"/>
              <a:defRPr>
                <a:solidFill>
                  <a:schemeClr val="lt1"/>
                </a:solidFill>
              </a:defRPr>
            </a:lvl5pPr>
            <a:lvl6pPr marL="2743200" lvl="5" indent="-317500" algn="l">
              <a:lnSpc>
                <a:spcPct val="114999"/>
              </a:lnSpc>
              <a:spcBef>
                <a:spcPts val="1600"/>
              </a:spcBef>
              <a:spcAft>
                <a:spcPts val="0"/>
              </a:spcAft>
              <a:buClr>
                <a:schemeClr val="lt1"/>
              </a:buClr>
              <a:buSzPts val="1400"/>
              <a:buChar char="■"/>
              <a:defRPr>
                <a:solidFill>
                  <a:schemeClr val="lt1"/>
                </a:solidFill>
              </a:defRPr>
            </a:lvl6pPr>
            <a:lvl7pPr marL="3200400" lvl="6" indent="-317500" algn="l">
              <a:lnSpc>
                <a:spcPct val="114999"/>
              </a:lnSpc>
              <a:spcBef>
                <a:spcPts val="1600"/>
              </a:spcBef>
              <a:spcAft>
                <a:spcPts val="0"/>
              </a:spcAft>
              <a:buClr>
                <a:schemeClr val="lt1"/>
              </a:buClr>
              <a:buSzPts val="1400"/>
              <a:buChar char="●"/>
              <a:defRPr>
                <a:solidFill>
                  <a:schemeClr val="lt1"/>
                </a:solidFill>
              </a:defRPr>
            </a:lvl7pPr>
            <a:lvl8pPr marL="3657600" lvl="7" indent="-317500" algn="l">
              <a:lnSpc>
                <a:spcPct val="114999"/>
              </a:lnSpc>
              <a:spcBef>
                <a:spcPts val="1600"/>
              </a:spcBef>
              <a:spcAft>
                <a:spcPts val="0"/>
              </a:spcAft>
              <a:buClr>
                <a:schemeClr val="lt1"/>
              </a:buClr>
              <a:buSzPts val="1400"/>
              <a:buChar char="○"/>
              <a:defRPr>
                <a:solidFill>
                  <a:schemeClr val="lt1"/>
                </a:solidFill>
              </a:defRPr>
            </a:lvl8pPr>
            <a:lvl9pPr marL="4114800" lvl="8" indent="-317500" algn="l">
              <a:lnSpc>
                <a:spcPct val="114999"/>
              </a:lnSpc>
              <a:spcBef>
                <a:spcPts val="1600"/>
              </a:spcBef>
              <a:spcAft>
                <a:spcPts val="1600"/>
              </a:spcAft>
              <a:buClr>
                <a:schemeClr val="lt1"/>
              </a:buClr>
              <a:buSzPts val="1400"/>
              <a:buChar char="■"/>
              <a:defRPr>
                <a:solidFill>
                  <a:schemeClr val="lt1"/>
                </a:solidFill>
              </a:defRPr>
            </a:lvl9pPr>
          </a:lstStyle>
          <a:p>
            <a:pPr>
              <a:defRPr/>
            </a:pPr>
            <a:endParaRPr/>
          </a:p>
        </p:txBody>
      </p:sp>
      <p:sp>
        <p:nvSpPr>
          <p:cNvPr id="9" name="Google Shape;46;p10"/>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Caption" userDrawn="1">
  <p:cSld name="CAPTION_ONLY">
    <p:spTree>
      <p:nvGrpSpPr>
        <p:cNvPr id="1" name=""/>
        <p:cNvGrpSpPr/>
        <p:nvPr/>
      </p:nvGrpSpPr>
      <p:grpSpPr bwMode="auto">
        <a:xfrm>
          <a:off x="0" y="0"/>
          <a:ext cx="0" cy="0"/>
          <a:chOff x="0" y="0"/>
          <a:chExt cx="0" cy="0"/>
        </a:xfrm>
      </p:grpSpPr>
      <p:sp>
        <p:nvSpPr>
          <p:cNvPr id="4" name="Google Shape;48;p11"/>
          <p:cNvSpPr>
            <a:spLocks noGrp="1"/>
          </p:cNvSpPr>
          <p:nvPr>
            <p:ph type="body" idx="1"/>
          </p:nvPr>
        </p:nvSpPr>
        <p:spPr bwMode="auto">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defRPr>
            </a:lvl1pPr>
          </a:lstStyle>
          <a:p>
            <a:pPr>
              <a:defRPr/>
            </a:pPr>
            <a:endParaRPr/>
          </a:p>
        </p:txBody>
      </p:sp>
      <p:sp>
        <p:nvSpPr>
          <p:cNvPr id="5" name="Google Shape;49;p1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
        <p:cNvGrpSpPr/>
        <p:nvPr/>
      </p:nvGrpSpPr>
      <p:grpSpPr bwMode="auto">
        <a:xfrm>
          <a:off x="0" y="0"/>
          <a:ext cx="0" cy="0"/>
          <a:chOff x="0" y="0"/>
          <a:chExt cx="0" cy="0"/>
        </a:xfrm>
      </p:grpSpPr>
      <p:sp>
        <p:nvSpPr>
          <p:cNvPr id="4" name="Google Shape;6;p1"/>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endParaRPr/>
          </a:p>
        </p:txBody>
      </p:sp>
      <p:sp>
        <p:nvSpPr>
          <p:cNvPr id="5" name="Google Shape;7;p1"/>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4999"/>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defRPr>
            </a:lvl1pPr>
            <a:lvl2pPr marL="914400" marR="0" lvl="1"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2pPr>
            <a:lvl3pPr marL="1371600" marR="0" lvl="2"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3pPr>
            <a:lvl4pPr marL="1828800" marR="0" lvl="3"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4pPr>
            <a:lvl5pPr marL="2286000" marR="0" lvl="4"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5pPr>
            <a:lvl6pPr marL="2743200" marR="0" lvl="5"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6pPr>
            <a:lvl7pPr marL="3200400" marR="0" lvl="6"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7pPr>
            <a:lvl8pPr marL="3657600" marR="0" lvl="7"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8pPr>
            <a:lvl9pPr marL="4114800" marR="0" lvl="8" indent="-317500" algn="l">
              <a:lnSpc>
                <a:spcPct val="114999"/>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9pPr>
          </a:lstStyle>
          <a:p>
            <a:pPr>
              <a:defRPr/>
            </a:pPr>
            <a:endParaRPr/>
          </a:p>
        </p:txBody>
      </p:sp>
      <p:sp>
        <p:nvSpPr>
          <p:cNvPr id="6" name="Google Shape;8;p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cutt.ly/WxsWVzR"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franceculture.fr/societe/sommes-nous-plus-betes-quavant" TargetMode="External"/><Relationship Id="rId3" Type="http://schemas.openxmlformats.org/officeDocument/2006/relationships/hyperlink" Target="http://ressources-ecole-inclusive.org/posters-pedagogiques/" TargetMode="External"/><Relationship Id="rId7" Type="http://schemas.openxmlformats.org/officeDocument/2006/relationships/hyperlink" Target="https://view.genial.ly/5d18d16ccbeb880f61ef00e0" TargetMode="External"/><Relationship Id="rId2" Type="http://schemas.openxmlformats.org/officeDocument/2006/relationships/hyperlink" Target="https://sciences-cognitives.fr/" TargetMode="External"/><Relationship Id="rId1" Type="http://schemas.openxmlformats.org/officeDocument/2006/relationships/slideLayout" Target="../slideLayouts/slideLayout3.xml"/><Relationship Id="rId6" Type="http://schemas.openxmlformats.org/officeDocument/2006/relationships/hyperlink" Target="https://view.genial.ly/5ef7655a203fa90d851eabc8/horizontal-infographic-review-15-strategies-pedagogiques" TargetMode="External"/><Relationship Id="rId5" Type="http://schemas.openxmlformats.org/officeDocument/2006/relationships/hyperlink" Target="http://4cvalgelon.eklablog.com/" TargetMode="External"/><Relationship Id="rId10" Type="http://schemas.openxmlformats.org/officeDocument/2006/relationships/hyperlink" Target="https://padlet.com/stephanesalamacaffa/b0p2rbs66k9ymzqg" TargetMode="External"/><Relationship Id="rId4" Type="http://schemas.openxmlformats.org/officeDocument/2006/relationships/hyperlink" Target="https://project.crnl.fr/atole/" TargetMode="External"/><Relationship Id="rId9" Type="http://schemas.openxmlformats.org/officeDocument/2006/relationships/hyperlink" Target="https://view.genial.ly/603aba6229f9910d297d1dec/presentation-genially-carte-memorisation-active?fbclid=IwAR23TeSYLUkBj9k50OAbv7xjp1UDcna9Q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0"/>
            <a:ext cx="9143999" cy="5143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Courbe de l’oubli</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Courbe oubli.png"/>
          <p:cNvPicPr>
            <a:picLocks noChangeAspect="1" noChangeArrowheads="1"/>
          </p:cNvPicPr>
          <p:nvPr/>
        </p:nvPicPr>
        <p:blipFill>
          <a:blip r:embed="rId3"/>
          <a:stretch/>
        </p:blipFill>
        <p:spPr bwMode="auto">
          <a:xfrm>
            <a:off x="1142976" y="857238"/>
            <a:ext cx="7073923" cy="37020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Types de mémoires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mémoire.jpg"/>
          <p:cNvPicPr>
            <a:picLocks noChangeAspect="1" noChangeArrowheads="1"/>
          </p:cNvPicPr>
          <p:nvPr/>
        </p:nvPicPr>
        <p:blipFill>
          <a:blip r:embed="rId3"/>
          <a:stretch/>
        </p:blipFill>
        <p:spPr bwMode="auto">
          <a:xfrm>
            <a:off x="2857488" y="0"/>
            <a:ext cx="3643338" cy="49262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Fonctionnement de la mémoire</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La mémorisation.jpg"/>
          <p:cNvPicPr>
            <a:picLocks noChangeAspect="1" noChangeArrowheads="1"/>
          </p:cNvPicPr>
          <p:nvPr/>
        </p:nvPicPr>
        <p:blipFill>
          <a:blip r:embed="rId2"/>
          <a:stretch/>
        </p:blipFill>
        <p:spPr bwMode="auto">
          <a:xfrm>
            <a:off x="785786" y="571486"/>
            <a:ext cx="7620000" cy="42862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Quelles stratégies pour apprendre ?</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357159" y="683845"/>
            <a:ext cx="8132054" cy="4900059"/>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r>
              <a:rPr lang="fr-FR" sz="1800"/>
              <a:t>La fiche de mémorisation </a:t>
            </a:r>
            <a:endParaRPr/>
          </a:p>
          <a:p>
            <a:pPr>
              <a:buFont typeface="Arial"/>
              <a:buChar char="•"/>
              <a:defRPr/>
            </a:pPr>
            <a:endParaRPr lang="fr-FR" sz="1800"/>
          </a:p>
          <a:p>
            <a:pPr>
              <a:buFont typeface="Arial"/>
              <a:buChar char="•"/>
              <a:defRPr/>
            </a:pPr>
            <a:r>
              <a:rPr lang="fr-FR" sz="1800"/>
              <a:t>Le cahier de réactivation </a:t>
            </a:r>
            <a:endParaRPr/>
          </a:p>
          <a:p>
            <a:pPr>
              <a:defRPr/>
            </a:pPr>
            <a:endParaRPr lang="fr-FR" sz="1800"/>
          </a:p>
          <a:p>
            <a:pPr>
              <a:buFont typeface="Arial"/>
              <a:buChar char="•"/>
              <a:defRPr/>
            </a:pPr>
            <a:r>
              <a:rPr lang="fr-FR" sz="1800"/>
              <a:t>Le marché de connaissances</a:t>
            </a:r>
            <a:endParaRPr/>
          </a:p>
          <a:p>
            <a:pPr>
              <a:buFont typeface="Arial"/>
              <a:buChar char="•"/>
              <a:defRPr/>
            </a:pPr>
            <a:endParaRPr lang="fr-FR" sz="1800"/>
          </a:p>
          <a:p>
            <a:pPr>
              <a:buFont typeface="Arial"/>
              <a:buChar char="•"/>
              <a:defRPr/>
            </a:pPr>
            <a:r>
              <a:rPr lang="fr-FR" sz="1800"/>
              <a:t>Le planning de réactivation expansée</a:t>
            </a:r>
            <a:endParaRPr/>
          </a:p>
          <a:p>
            <a:pPr>
              <a:buFont typeface="Arial"/>
              <a:buChar char="•"/>
              <a:defRPr/>
            </a:pPr>
            <a:endParaRPr lang="fr-FR" sz="1800"/>
          </a:p>
          <a:p>
            <a:pPr>
              <a:buFont typeface="Arial"/>
              <a:buChar char="•"/>
              <a:defRPr/>
            </a:pPr>
            <a:r>
              <a:rPr lang="fr-FR" sz="1800"/>
              <a:t>Le lanceur ou finisseur de cours</a:t>
            </a:r>
            <a:endParaRPr/>
          </a:p>
          <a:p>
            <a:pPr>
              <a:buFont typeface="Arial"/>
              <a:buChar char="•"/>
              <a:defRPr/>
            </a:pPr>
            <a:endParaRPr lang="fr-FR" sz="1800"/>
          </a:p>
          <a:p>
            <a:pPr>
              <a:buFont typeface="Arial"/>
              <a:buChar char="•"/>
              <a:defRPr/>
            </a:pPr>
            <a:r>
              <a:rPr lang="fr-FR" sz="1800"/>
              <a:t>La carte mentale</a:t>
            </a:r>
            <a:endParaRPr/>
          </a:p>
          <a:p>
            <a:pPr>
              <a:buFont typeface="Arial"/>
              <a:buChar char="•"/>
              <a:defRPr/>
            </a:pPr>
            <a:endParaRPr lang="fr-FR" sz="1800"/>
          </a:p>
          <a:p>
            <a:pPr>
              <a:buFont typeface="Arial"/>
              <a:buChar char="•"/>
              <a:defRPr/>
            </a:pPr>
            <a:r>
              <a:rPr lang="fr-FR" sz="1800"/>
              <a:t>Flashcards </a:t>
            </a:r>
            <a:endParaRPr/>
          </a:p>
          <a:p>
            <a:pPr>
              <a:buFont typeface="Arial"/>
              <a:buChar char="•"/>
              <a:defRPr/>
            </a:pPr>
            <a:endParaRPr lang="fr-FR" sz="1800"/>
          </a:p>
          <a:p>
            <a:pPr>
              <a:buFont typeface="Arial"/>
              <a:buChar char="•"/>
              <a:defRPr/>
            </a:pPr>
            <a:r>
              <a:rPr lang="fr-FR" sz="1800"/>
              <a:t>Logiciels d’aide : quizlet, anki, genially</a:t>
            </a:r>
          </a:p>
          <a:p>
            <a:pPr>
              <a:defRPr/>
            </a:pPr>
            <a:r>
              <a:rPr lang="fr-FR"/>
              <a:t> </a:t>
            </a:r>
            <a:endParaRPr/>
          </a:p>
          <a:p>
            <a:pPr>
              <a:defRPr/>
            </a:pPr>
            <a:endParaRPr lang="fr-FR"/>
          </a:p>
          <a:p>
            <a:pPr>
              <a:defRPr/>
            </a:pPr>
            <a:endParaRPr/>
          </a:p>
          <a:p>
            <a:pPr>
              <a:defRPr/>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68492" y="38099"/>
            <a:ext cx="3470608" cy="304799"/>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lang="fr">
                <a:solidFill>
                  <a:srgbClr val="00B050"/>
                </a:solidFill>
                <a:latin typeface="Open Sans Extrabold"/>
                <a:ea typeface="Open Sans Extrabold"/>
                <a:cs typeface="Open Sans Extrabold"/>
              </a:rPr>
              <a:t>Quelles stratégies pour apprendre ?</a:t>
            </a:r>
            <a:endParaRPr/>
          </a:p>
        </p:txBody>
      </p:sp>
      <p:pic>
        <p:nvPicPr>
          <p:cNvPr id="5" name="Image 4"/>
          <p:cNvPicPr>
            <a:picLocks noChangeAspect="1"/>
          </p:cNvPicPr>
          <p:nvPr/>
        </p:nvPicPr>
        <p:blipFill>
          <a:blip r:embed="rId3"/>
          <a:stretch/>
        </p:blipFill>
        <p:spPr bwMode="auto">
          <a:xfrm>
            <a:off x="0" y="356869"/>
            <a:ext cx="9144000" cy="4429759"/>
          </a:xfrm>
          <a:prstGeom prst="rect">
            <a:avLst/>
          </a:prstGeom>
        </p:spPr>
      </p:pic>
      <p:pic>
        <p:nvPicPr>
          <p:cNvPr id="6" name="Image 5"/>
          <p:cNvPicPr>
            <a:picLocks noChangeAspect="1"/>
          </p:cNvPicPr>
          <p:nvPr/>
        </p:nvPicPr>
        <p:blipFill>
          <a:blip r:embed="rId4"/>
          <a:stretch/>
        </p:blipFill>
        <p:spPr bwMode="auto">
          <a:xfrm>
            <a:off x="0" y="0"/>
            <a:ext cx="12858750" cy="62293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2 :</a:t>
            </a:r>
            <a:r>
              <a:rPr sz="2200">
                <a:solidFill>
                  <a:schemeClr val="tx2">
                    <a:lumMod val="10000"/>
                  </a:schemeClr>
                </a:solidFill>
                <a:latin typeface="Ubuntu"/>
                <a:ea typeface="Ubuntu"/>
                <a:cs typeface="Ubuntu"/>
              </a:rPr>
              <a:t> </a:t>
            </a:r>
            <a:r>
              <a:rPr lang="fr-FR" sz="2200">
                <a:solidFill>
                  <a:schemeClr val="tx2">
                    <a:lumMod val="10000"/>
                  </a:schemeClr>
                </a:solidFill>
                <a:latin typeface="Ubuntu"/>
                <a:ea typeface="Ubuntu"/>
                <a:cs typeface="Ubuntu"/>
              </a:rPr>
              <a:t>La métacognition</a:t>
            </a:r>
            <a:endParaRPr/>
          </a:p>
        </p:txBody>
      </p:sp>
      <p:sp>
        <p:nvSpPr>
          <p:cNvPr id="5" name="Rectangle 5"/>
          <p:cNvSpPr/>
          <p:nvPr/>
        </p:nvSpPr>
        <p:spPr bwMode="auto">
          <a:xfrm rot="20793555">
            <a:off x="592282" y="1867503"/>
            <a:ext cx="8246854"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a:latin typeface="Ubuntu"/>
                <a:ea typeface="Ubuntu"/>
                <a:cs typeface="Ubuntu"/>
              </a:rPr>
              <a:t># TABLEAU BLANC - </a:t>
            </a:r>
            <a:r>
              <a:rPr lang="fr-FR" sz="2000">
                <a:solidFill>
                  <a:schemeClr val="tx2">
                    <a:lumMod val="10000"/>
                  </a:schemeClr>
                </a:solidFill>
                <a:latin typeface="Ubuntu"/>
                <a:ea typeface="Ubuntu"/>
                <a:cs typeface="Ubuntu"/>
              </a:rPr>
              <a:t>Selon vous, qu’entend-on par métacognition ?</a:t>
            </a:r>
            <a:endParaRPr/>
          </a:p>
          <a:p>
            <a:pPr>
              <a:defRPr/>
            </a:pPr>
            <a:endParaRPr lang="fr-FR" sz="2000">
              <a:latin typeface="Ubuntu"/>
              <a:ea typeface="Ubuntu"/>
              <a:cs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L’engagement cognitif</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Niveaux d'engagement.png"/>
          <p:cNvPicPr>
            <a:picLocks noChangeAspect="1" noChangeArrowheads="1"/>
          </p:cNvPicPr>
          <p:nvPr/>
        </p:nvPicPr>
        <p:blipFill>
          <a:blip r:embed="rId3"/>
          <a:stretch/>
        </p:blipFill>
        <p:spPr bwMode="auto">
          <a:xfrm>
            <a:off x="1428728" y="571486"/>
            <a:ext cx="6286500" cy="44831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Principe de la métacognition</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Métacognition.jfif"/>
          <p:cNvPicPr>
            <a:picLocks noChangeAspect="1" noChangeArrowheads="1"/>
          </p:cNvPicPr>
          <p:nvPr/>
        </p:nvPicPr>
        <p:blipFill>
          <a:blip r:embed="rId3"/>
          <a:stretch/>
        </p:blipFill>
        <p:spPr bwMode="auto">
          <a:xfrm>
            <a:off x="1285852" y="785800"/>
            <a:ext cx="6635754" cy="40024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Conflits sociocognitifs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Métacognition et conflit sociocognitif.jpg"/>
          <p:cNvPicPr>
            <a:picLocks noChangeAspect="1" noChangeArrowheads="1"/>
          </p:cNvPicPr>
          <p:nvPr/>
        </p:nvPicPr>
        <p:blipFill>
          <a:blip r:embed="rId2"/>
          <a:stretch/>
        </p:blipFill>
        <p:spPr bwMode="auto">
          <a:xfrm>
            <a:off x="4181484" y="212463"/>
            <a:ext cx="4000528" cy="45732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3"/>
          <a:stretch/>
        </p:blipFill>
        <p:spPr bwMode="auto">
          <a:xfrm>
            <a:off x="39345" y="0"/>
            <a:ext cx="4982704" cy="2827100"/>
          </a:xfrm>
          <a:prstGeom prst="rect">
            <a:avLst/>
          </a:prstGeom>
        </p:spPr>
      </p:pic>
      <p:pic>
        <p:nvPicPr>
          <p:cNvPr id="5" name="Image 4"/>
          <p:cNvPicPr>
            <a:picLocks noChangeAspect="1"/>
          </p:cNvPicPr>
          <p:nvPr/>
        </p:nvPicPr>
        <p:blipFill>
          <a:blip r:embed="rId4"/>
          <a:stretch/>
        </p:blipFill>
        <p:spPr bwMode="auto">
          <a:xfrm>
            <a:off x="4165691" y="2426107"/>
            <a:ext cx="4971620" cy="2721040"/>
          </a:xfrm>
          <a:prstGeom prst="rect">
            <a:avLst/>
          </a:prstGeom>
        </p:spPr>
      </p:pic>
      <p:sp>
        <p:nvSpPr>
          <p:cNvPr id="6" name="Rectangle 5"/>
          <p:cNvSpPr/>
          <p:nvPr/>
        </p:nvSpPr>
        <p:spPr bwMode="auto">
          <a:xfrm>
            <a:off x="5574175" y="993031"/>
            <a:ext cx="3242553" cy="5181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latin typeface="Ubuntu"/>
                <a:ea typeface="Ubuntu"/>
                <a:cs typeface="Ubuntu"/>
              </a:rPr>
              <a:t>Les 4 phases de l'apprentissage</a:t>
            </a:r>
          </a:p>
        </p:txBody>
      </p:sp>
      <p:sp>
        <p:nvSpPr>
          <p:cNvPr id="7" name="Rectangle 6"/>
          <p:cNvSpPr/>
          <p:nvPr/>
        </p:nvSpPr>
        <p:spPr bwMode="auto">
          <a:xfrm>
            <a:off x="5574174" y="993030"/>
            <a:ext cx="3242552" cy="51819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latin typeface="Ubuntu"/>
                <a:ea typeface="Ubuntu"/>
                <a:cs typeface="Ubuntu"/>
              </a:rPr>
              <a:t>Les 4 phases de l'apprentissage</a:t>
            </a:r>
          </a:p>
        </p:txBody>
      </p:sp>
      <p:sp>
        <p:nvSpPr>
          <p:cNvPr id="8" name="Rectangle 7"/>
          <p:cNvSpPr/>
          <p:nvPr/>
        </p:nvSpPr>
        <p:spPr bwMode="auto">
          <a:xfrm>
            <a:off x="325290" y="3597206"/>
            <a:ext cx="3242552" cy="87143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600">
                <a:latin typeface="Ubuntu"/>
                <a:ea typeface="Ubuntu"/>
                <a:cs typeface="Ubuntu"/>
              </a:rPr>
              <a:t>Les émotions : un rôle dans les apprentissages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 3"/>
          <p:cNvSpPr/>
          <p:nvPr/>
        </p:nvSpPr>
        <p:spPr bwMode="auto">
          <a:xfrm>
            <a:off x="393823" y="228879"/>
            <a:ext cx="1632857" cy="44756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Objectifs</a:t>
            </a:r>
            <a:endParaRPr/>
          </a:p>
        </p:txBody>
      </p:sp>
      <p:sp>
        <p:nvSpPr>
          <p:cNvPr id="5" name=" 4"/>
          <p:cNvSpPr/>
          <p:nvPr/>
        </p:nvSpPr>
        <p:spPr bwMode="auto">
          <a:xfrm>
            <a:off x="245094" y="968373"/>
            <a:ext cx="4255468" cy="3955448"/>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lvl="0">
              <a:buFont typeface="Wingdings"/>
              <a:buChar char="ü"/>
              <a:defRPr/>
            </a:pPr>
            <a:r>
              <a:rPr lang="fr-FR" sz="1600">
                <a:latin typeface="Ubuntu"/>
                <a:ea typeface="Ubuntu"/>
                <a:cs typeface="Ubuntu"/>
              </a:rPr>
              <a:t>Découvrir les piliers de l’apprentissage et les principaux thèmes des sciences cognitives utilisables en classe</a:t>
            </a:r>
            <a:endParaRPr>
              <a:latin typeface="Ubuntu"/>
              <a:ea typeface="Ubuntu"/>
              <a:cs typeface="Ubuntu"/>
            </a:endParaRPr>
          </a:p>
          <a:p>
            <a:pPr lvl="0">
              <a:defRPr/>
            </a:pPr>
            <a:endParaRPr sz="1000">
              <a:latin typeface="Ubuntu"/>
              <a:ea typeface="Ubuntu"/>
              <a:cs typeface="Ubuntu"/>
            </a:endParaRPr>
          </a:p>
          <a:p>
            <a:pPr lvl="0">
              <a:buFont typeface="Wingdings"/>
              <a:buChar char="ü"/>
              <a:defRPr/>
            </a:pPr>
            <a:r>
              <a:rPr lang="fr-FR" sz="1600">
                <a:latin typeface="Ubuntu"/>
                <a:ea typeface="Ubuntu"/>
                <a:cs typeface="Ubuntu"/>
              </a:rPr>
              <a:t>Scénariser ses cours en tenant compte des apports des sciences cognitives</a:t>
            </a:r>
            <a:endParaRPr>
              <a:latin typeface="Ubuntu"/>
              <a:ea typeface="Ubuntu"/>
              <a:cs typeface="Ubuntu"/>
            </a:endParaRPr>
          </a:p>
          <a:p>
            <a:pPr lvl="0">
              <a:defRPr/>
            </a:pPr>
            <a:endParaRPr sz="1000">
              <a:latin typeface="Ubuntu"/>
              <a:ea typeface="Ubuntu"/>
              <a:cs typeface="Ubuntu"/>
            </a:endParaRPr>
          </a:p>
          <a:p>
            <a:pPr lvl="0">
              <a:buFont typeface="Wingdings"/>
              <a:buChar char="ü"/>
              <a:defRPr/>
            </a:pPr>
            <a:r>
              <a:rPr lang="fr-FR" sz="1600">
                <a:latin typeface="Ubuntu"/>
                <a:ea typeface="Ubuntu"/>
                <a:cs typeface="Ubuntu"/>
              </a:rPr>
              <a:t>Découvrir des exemples de ressources</a:t>
            </a:r>
            <a:endParaRPr>
              <a:latin typeface="Ubuntu"/>
              <a:ea typeface="Ubuntu"/>
              <a:cs typeface="Ubuntu"/>
            </a:endParaRPr>
          </a:p>
          <a:p>
            <a:pPr lvl="0">
              <a:defRPr/>
            </a:pPr>
            <a:endParaRPr sz="1000">
              <a:latin typeface="Ubuntu"/>
              <a:ea typeface="Ubuntu"/>
              <a:cs typeface="Ubuntu"/>
            </a:endParaRPr>
          </a:p>
          <a:p>
            <a:pPr lvl="0">
              <a:buFont typeface="Wingdings"/>
              <a:buChar char="ü"/>
              <a:defRPr/>
            </a:pPr>
            <a:r>
              <a:rPr lang="fr-FR" sz="1600">
                <a:latin typeface="Ubuntu"/>
                <a:ea typeface="Ubuntu"/>
                <a:cs typeface="Ubuntu"/>
              </a:rPr>
              <a:t>Présenter un focus spécifique sur la mémorisation</a:t>
            </a:r>
            <a:endParaRPr>
              <a:latin typeface="Ubuntu"/>
              <a:ea typeface="Ubuntu"/>
              <a:cs typeface="Ubuntu"/>
            </a:endParaRPr>
          </a:p>
          <a:p>
            <a:pPr lvl="0">
              <a:defRPr/>
            </a:pPr>
            <a:endParaRPr sz="1000">
              <a:latin typeface="Ubuntu"/>
              <a:ea typeface="Ubuntu"/>
              <a:cs typeface="Ubuntu"/>
            </a:endParaRPr>
          </a:p>
          <a:p>
            <a:pPr lvl="0">
              <a:buFont typeface="Wingdings"/>
              <a:buChar char="ü"/>
              <a:defRPr/>
            </a:pPr>
            <a:r>
              <a:rPr lang="fr-FR" sz="1600">
                <a:latin typeface="Ubuntu"/>
                <a:ea typeface="Ubuntu"/>
                <a:cs typeface="Ubuntu"/>
              </a:rPr>
              <a:t>Présenter les grands principes d’une cogni’classe</a:t>
            </a:r>
            <a:endParaRPr sz="1600">
              <a:latin typeface="Ubuntu"/>
              <a:ea typeface="Ubuntu"/>
              <a:cs typeface="Ubuntu"/>
            </a:endParaRPr>
          </a:p>
          <a:p>
            <a:pPr lvl="0">
              <a:defRPr/>
            </a:pPr>
            <a:endParaRPr sz="1000">
              <a:latin typeface="Ubuntu"/>
              <a:ea typeface="Ubuntu"/>
              <a:cs typeface="Ubuntu"/>
            </a:endParaRPr>
          </a:p>
          <a:p>
            <a:pPr lvl="0">
              <a:buFont typeface="Wingdings"/>
              <a:buChar char="ü"/>
              <a:defRPr/>
            </a:pPr>
            <a:r>
              <a:rPr lang="fr-FR" sz="1600">
                <a:latin typeface="Ubuntu"/>
                <a:ea typeface="Ubuntu"/>
                <a:cs typeface="Ubuntu"/>
              </a:rPr>
              <a:t>Déconstruire certaines croyances du monde de l’éducation via les neuromythes</a:t>
            </a:r>
            <a:endParaRPr sz="1600">
              <a:latin typeface="Ubuntu"/>
              <a:ea typeface="Ubuntu"/>
              <a:cs typeface="Ubuntu"/>
            </a:endParaRPr>
          </a:p>
          <a:p>
            <a:pPr marL="285750" indent="-285750" algn="just">
              <a:buFont typeface="Wingdings"/>
              <a:buChar char="ü"/>
              <a:defRPr/>
            </a:pPr>
            <a:endParaRPr sz="1600">
              <a:latin typeface="Ubuntu"/>
              <a:ea typeface="Ubuntu"/>
              <a:cs typeface="Ubuntu"/>
            </a:endParaRPr>
          </a:p>
        </p:txBody>
      </p:sp>
      <p:sp>
        <p:nvSpPr>
          <p:cNvPr id="6" name=" 5"/>
          <p:cNvSpPr/>
          <p:nvPr/>
        </p:nvSpPr>
        <p:spPr bwMode="auto">
          <a:xfrm>
            <a:off x="4926430" y="292380"/>
            <a:ext cx="2254410" cy="44756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Temps forts</a:t>
            </a:r>
            <a:endParaRPr/>
          </a:p>
        </p:txBody>
      </p:sp>
      <p:sp>
        <p:nvSpPr>
          <p:cNvPr id="7" name=" 6"/>
          <p:cNvSpPr/>
          <p:nvPr/>
        </p:nvSpPr>
        <p:spPr bwMode="auto">
          <a:xfrm>
            <a:off x="4572000" y="960437"/>
            <a:ext cx="4239436" cy="3726484"/>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just">
              <a:defRPr/>
            </a:pPr>
            <a:r>
              <a:rPr lang="fr-FR" sz="1600" b="1" i="0" u="none" strike="noStrike" cap="none" spc="0">
                <a:solidFill>
                  <a:srgbClr val="639F90"/>
                </a:solidFill>
                <a:latin typeface="Ubuntu"/>
                <a:ea typeface="Ubuntu"/>
                <a:cs typeface="Ubuntu"/>
              </a:rPr>
              <a:t>Atelier 1: </a:t>
            </a:r>
            <a:r>
              <a:rPr lang="fr-FR" sz="1600" b="0" i="0" u="none" strike="noStrike" cap="none" spc="0">
                <a:solidFill>
                  <a:schemeClr val="tx1"/>
                </a:solidFill>
                <a:latin typeface="Ubuntu"/>
                <a:ea typeface="Ubuntu"/>
                <a:cs typeface="Ubuntu"/>
              </a:rPr>
              <a:t>Sondage - Les neuromythes dans les apprentissages</a:t>
            </a:r>
            <a:endParaRPr sz="1600" b="0" i="0" u="none" strike="noStrike" cap="none" spc="0">
              <a:solidFill>
                <a:schemeClr val="tx1"/>
              </a:solidFill>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a:p>
            <a:pPr algn="just">
              <a:defRPr/>
            </a:pPr>
            <a:r>
              <a:rPr lang="fr-FR" sz="1600" b="1" i="0" u="none" strike="noStrike" cap="none" spc="0">
                <a:solidFill>
                  <a:srgbClr val="639F90"/>
                </a:solidFill>
                <a:latin typeface="Ubuntu"/>
                <a:ea typeface="Ubuntu"/>
                <a:cs typeface="Ubuntu"/>
              </a:rPr>
              <a:t>Atelier </a:t>
            </a:r>
            <a:r>
              <a:rPr lang="fr-FR" sz="1600" b="1">
                <a:solidFill>
                  <a:srgbClr val="639F90"/>
                </a:solidFill>
                <a:latin typeface="Ubuntu"/>
                <a:ea typeface="Ubuntu"/>
                <a:cs typeface="Ubuntu"/>
              </a:rPr>
              <a:t>2 : </a:t>
            </a:r>
            <a:r>
              <a:rPr lang="fr-FR" sz="1600" b="0" i="0" u="none" strike="noStrike" cap="none" spc="0">
                <a:solidFill>
                  <a:schemeClr val="tx1"/>
                </a:solidFill>
                <a:latin typeface="Ubuntu"/>
                <a:ea typeface="Ubuntu"/>
                <a:cs typeface="Ubuntu"/>
              </a:rPr>
              <a:t>Tableau blanc - la mémorisation</a:t>
            </a:r>
            <a:endParaRPr sz="1600">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a:p>
            <a:pPr algn="just">
              <a:defRPr/>
            </a:pPr>
            <a:r>
              <a:rPr lang="fr-FR" sz="1600" b="1" i="0" u="none" strike="noStrike" cap="none" spc="0">
                <a:solidFill>
                  <a:srgbClr val="639F90"/>
                </a:solidFill>
                <a:latin typeface="Ubuntu"/>
                <a:ea typeface="Ubuntu"/>
                <a:cs typeface="Ubuntu"/>
              </a:rPr>
              <a:t>Atelier 3 :</a:t>
            </a:r>
            <a:r>
              <a:rPr lang="fr-FR" sz="1600">
                <a:latin typeface="Ubuntu"/>
                <a:ea typeface="Ubuntu"/>
                <a:cs typeface="Ubuntu"/>
              </a:rPr>
              <a:t> </a:t>
            </a:r>
            <a:r>
              <a:rPr lang="fr-FR" sz="1600" b="0" i="0" u="none">
                <a:solidFill>
                  <a:schemeClr val="tx1"/>
                </a:solidFill>
                <a:latin typeface="Ubuntu"/>
                <a:ea typeface="Ubuntu"/>
                <a:cs typeface="Ubuntu"/>
              </a:rPr>
              <a:t>Tableau blanc - La métacognition</a:t>
            </a:r>
            <a:endParaRPr>
              <a:latin typeface="Ubuntu"/>
              <a:ea typeface="Ubuntu"/>
              <a:cs typeface="Ubuntu"/>
            </a:endParaRPr>
          </a:p>
          <a:p>
            <a:pPr algn="just">
              <a:defRPr/>
            </a:pPr>
            <a:endParaRPr sz="1600">
              <a:solidFill>
                <a:schemeClr val="tx1"/>
              </a:solidFill>
              <a:latin typeface="Ubuntu"/>
              <a:ea typeface="Ubuntu"/>
              <a:cs typeface="Ubuntu"/>
            </a:endParaRPr>
          </a:p>
          <a:p>
            <a:pPr algn="just">
              <a:defRPr/>
            </a:pPr>
            <a:r>
              <a:rPr lang="fr-FR" sz="1600" b="1">
                <a:solidFill>
                  <a:srgbClr val="639F90"/>
                </a:solidFill>
                <a:latin typeface="Ubuntu"/>
                <a:ea typeface="Ubuntu"/>
                <a:cs typeface="Ubuntu"/>
              </a:rPr>
              <a:t>Atelier 4 :</a:t>
            </a:r>
            <a:r>
              <a:rPr lang="fr-FR" sz="1600">
                <a:latin typeface="Ubuntu"/>
                <a:ea typeface="Ubuntu"/>
                <a:cs typeface="Ubuntu"/>
              </a:rPr>
              <a:t> </a:t>
            </a:r>
            <a:r>
              <a:rPr lang="fr-FR" sz="1600">
                <a:solidFill>
                  <a:schemeClr val="tx1"/>
                </a:solidFill>
                <a:latin typeface="Ubuntu"/>
                <a:ea typeface="Ubuntu"/>
                <a:cs typeface="Ubuntu"/>
              </a:rPr>
              <a:t>Expérience sur l’attention (vidéo)</a:t>
            </a:r>
            <a:endParaRPr>
              <a:latin typeface="Ubuntu"/>
              <a:ea typeface="Ubuntu"/>
              <a:cs typeface="Ubuntu"/>
            </a:endParaRPr>
          </a:p>
          <a:p>
            <a:pPr algn="just">
              <a:defRPr/>
            </a:pPr>
            <a:endParaRPr sz="1600">
              <a:solidFill>
                <a:schemeClr val="tx1"/>
              </a:solidFill>
              <a:latin typeface="Ubuntu"/>
              <a:ea typeface="Ubuntu"/>
              <a:cs typeface="Ubuntu"/>
            </a:endParaRPr>
          </a:p>
          <a:p>
            <a:pPr algn="just">
              <a:defRPr/>
            </a:pPr>
            <a:r>
              <a:rPr lang="fr-FR" sz="1600" b="1">
                <a:solidFill>
                  <a:srgbClr val="639F90"/>
                </a:solidFill>
                <a:latin typeface="Ubuntu"/>
                <a:ea typeface="Ubuntu"/>
                <a:cs typeface="Ubuntu"/>
              </a:rPr>
              <a:t>Atelier 5 :</a:t>
            </a:r>
            <a:r>
              <a:rPr lang="fr-FR" sz="1600">
                <a:latin typeface="Ubuntu"/>
                <a:ea typeface="Ubuntu"/>
                <a:cs typeface="Ubuntu"/>
              </a:rPr>
              <a:t> </a:t>
            </a:r>
            <a:r>
              <a:rPr lang="fr-FR" sz="1600">
                <a:solidFill>
                  <a:schemeClr val="tx1"/>
                </a:solidFill>
                <a:latin typeface="Ubuntu"/>
                <a:ea typeface="Ubuntu"/>
                <a:cs typeface="Ubuntu"/>
              </a:rPr>
              <a:t>À vous de jouer !</a:t>
            </a:r>
            <a:endParaRPr>
              <a:latin typeface="Ubuntu"/>
              <a:ea typeface="Ubuntu"/>
              <a:cs typeface="Ubuntu"/>
            </a:endParaRPr>
          </a:p>
          <a:p>
            <a:pPr algn="just">
              <a:defRPr/>
            </a:pPr>
            <a:endParaRPr lang="fr-FR" sz="1600">
              <a:solidFill>
                <a:schemeClr val="tx1"/>
              </a:solidFill>
              <a:latin typeface="Ubuntu"/>
              <a:ea typeface="Ubuntu"/>
              <a:cs typeface="Ubuntu"/>
            </a:endParaRPr>
          </a:p>
          <a:p>
            <a:pPr algn="just">
              <a:defRPr/>
            </a:pPr>
            <a:endParaRPr sz="1600" b="0" i="0" u="none">
              <a:solidFill>
                <a:schemeClr val="tx1"/>
              </a:solidFill>
              <a:latin typeface="Ubuntu"/>
              <a:ea typeface="Ubuntu"/>
              <a:cs typeface="Ubuntu"/>
            </a:endParaRPr>
          </a:p>
          <a:p>
            <a:pPr algn="just">
              <a:defRPr/>
            </a:pPr>
            <a:endParaRPr lang="fr-FR" sz="1600">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Quelles stratégies pour la métacognition ?</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357159" y="683845"/>
            <a:ext cx="8132054" cy="5165517"/>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endParaRPr lang="fr-FR" sz="1800"/>
          </a:p>
          <a:p>
            <a:pPr>
              <a:buFont typeface="Arial"/>
              <a:buChar char="•"/>
              <a:defRPr/>
            </a:pPr>
            <a:r>
              <a:rPr lang="fr-FR" sz="1800"/>
              <a:t>La carte mentale </a:t>
            </a:r>
            <a:endParaRPr/>
          </a:p>
          <a:p>
            <a:pPr>
              <a:defRPr/>
            </a:pPr>
            <a:endParaRPr lang="fr-FR" sz="1800"/>
          </a:p>
          <a:p>
            <a:pPr>
              <a:buFont typeface="Arial"/>
              <a:buChar char="•"/>
              <a:defRPr/>
            </a:pPr>
            <a:r>
              <a:rPr lang="fr-FR" sz="1800"/>
              <a:t>La coopération : conflits sociocognitifs </a:t>
            </a:r>
            <a:endParaRPr/>
          </a:p>
          <a:p>
            <a:pPr>
              <a:defRPr/>
            </a:pPr>
            <a:endParaRPr lang="fr-FR" sz="1800"/>
          </a:p>
          <a:p>
            <a:pPr>
              <a:buFont typeface="Arial"/>
              <a:buChar char="•"/>
              <a:defRPr/>
            </a:pPr>
            <a:r>
              <a:rPr lang="fr-FR" sz="1800"/>
              <a:t>Lanceurs et finisseurs de cours </a:t>
            </a:r>
            <a:endParaRPr/>
          </a:p>
          <a:p>
            <a:pPr>
              <a:defRPr/>
            </a:pPr>
            <a:endParaRPr lang="fr-FR" sz="1800"/>
          </a:p>
          <a:p>
            <a:pPr>
              <a:buFont typeface="Arial"/>
              <a:buChar char="•"/>
              <a:defRPr/>
            </a:pPr>
            <a:r>
              <a:rPr lang="fr-FR" sz="1800"/>
              <a:t>Entretien d’explicitation</a:t>
            </a:r>
            <a:endParaRPr/>
          </a:p>
          <a:p>
            <a:pPr>
              <a:buFont typeface="Arial"/>
              <a:buChar char="•"/>
              <a:defRPr/>
            </a:pPr>
            <a:endParaRPr lang="fr-FR" sz="1800"/>
          </a:p>
          <a:p>
            <a:pPr>
              <a:buFont typeface="Arial"/>
              <a:buChar char="•"/>
              <a:defRPr/>
            </a:pPr>
            <a:r>
              <a:rPr lang="fr-FR" sz="1800"/>
              <a:t>Le cahier des apprentissages </a:t>
            </a:r>
            <a:endParaRPr/>
          </a:p>
          <a:p>
            <a:pPr>
              <a:defRPr/>
            </a:pPr>
            <a:endParaRPr lang="fr-FR" sz="1800"/>
          </a:p>
          <a:p>
            <a:pPr>
              <a:buFont typeface="Arial"/>
              <a:buChar char="•"/>
              <a:defRPr/>
            </a:pPr>
            <a:r>
              <a:rPr lang="fr-FR" sz="1800"/>
              <a:t>Fiche de suivi (PPRE) </a:t>
            </a:r>
            <a:endParaRPr/>
          </a:p>
          <a:p>
            <a:pPr>
              <a:defRPr/>
            </a:pPr>
            <a:endParaRPr lang="fr-FR" sz="1800"/>
          </a:p>
          <a:p>
            <a:pPr>
              <a:buFont typeface="Arial"/>
              <a:buChar char="•"/>
              <a:defRPr/>
            </a:pPr>
            <a:r>
              <a:rPr lang="fr-FR" sz="1800"/>
              <a:t>Table d’appui</a:t>
            </a:r>
            <a:endParaRPr/>
          </a:p>
          <a:p>
            <a:pPr>
              <a:buFont typeface="Arial"/>
              <a:buChar char="•"/>
              <a:defRPr/>
            </a:pPr>
            <a:endParaRPr lang="fr-FR" sz="1800"/>
          </a:p>
          <a:p>
            <a:pPr>
              <a:buFont typeface="Arial"/>
              <a:buChar char="•"/>
              <a:defRPr/>
            </a:pPr>
            <a:endParaRPr lang="fr-FR" sz="1800"/>
          </a:p>
          <a:p>
            <a:pPr>
              <a:defRPr/>
            </a:pPr>
            <a:r>
              <a:rPr lang="fr-FR"/>
              <a:t> </a:t>
            </a:r>
            <a:endParaRPr/>
          </a:p>
          <a:p>
            <a:pPr>
              <a:defRPr/>
            </a:pPr>
            <a:endParaRPr lang="fr-FR"/>
          </a:p>
          <a:p>
            <a:pPr>
              <a:defRPr/>
            </a:pPr>
            <a:endParaRPr/>
          </a:p>
          <a:p>
            <a:pPr>
              <a:defRPr/>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a:t>
            </a:r>
            <a:r>
              <a:rPr lang="fr-FR" sz="2200">
                <a:solidFill>
                  <a:srgbClr val="00B050"/>
                </a:solidFill>
                <a:latin typeface="Ubuntu"/>
                <a:ea typeface="Ubuntu"/>
                <a:cs typeface="Ubuntu"/>
              </a:rPr>
              <a:t>3</a:t>
            </a:r>
            <a:r>
              <a:rPr sz="2200">
                <a:solidFill>
                  <a:srgbClr val="00B050"/>
                </a:solidFill>
                <a:latin typeface="Ubuntu"/>
                <a:ea typeface="Ubuntu"/>
                <a:cs typeface="Ubuntu"/>
              </a:rPr>
              <a:t> :</a:t>
            </a:r>
            <a:r>
              <a:rPr sz="2200">
                <a:solidFill>
                  <a:schemeClr val="tx2">
                    <a:lumMod val="10000"/>
                  </a:schemeClr>
                </a:solidFill>
                <a:latin typeface="Ubuntu"/>
                <a:ea typeface="Ubuntu"/>
                <a:cs typeface="Ubuntu"/>
              </a:rPr>
              <a:t> </a:t>
            </a:r>
            <a:r>
              <a:rPr lang="fr-FR" sz="2200">
                <a:solidFill>
                  <a:schemeClr val="tx2">
                    <a:lumMod val="10000"/>
                  </a:schemeClr>
                </a:solidFill>
                <a:latin typeface="Ubuntu"/>
                <a:ea typeface="Ubuntu"/>
                <a:cs typeface="Ubuntu"/>
              </a:rPr>
              <a:t>L’attention</a:t>
            </a:r>
            <a:endParaRPr/>
          </a:p>
        </p:txBody>
      </p:sp>
      <p:sp>
        <p:nvSpPr>
          <p:cNvPr id="5" name="Rectangle 5"/>
          <p:cNvSpPr/>
          <p:nvPr/>
        </p:nvSpPr>
        <p:spPr bwMode="auto">
          <a:xfrm rot="20793555">
            <a:off x="592282" y="1867503"/>
            <a:ext cx="8246854"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a:latin typeface="Ubuntu"/>
                <a:ea typeface="Ubuntu"/>
                <a:cs typeface="Ubuntu"/>
              </a:rPr>
              <a:t># TCHAT : Regardez la vidéo suivante et comptez le nombre de passes entre les joueurs blancs</a:t>
            </a:r>
            <a:endParaRPr lang="fr-FR" sz="2000">
              <a:solidFill>
                <a:schemeClr val="tx2">
                  <a:lumMod val="10000"/>
                </a:schemeClr>
              </a:solidFill>
              <a:latin typeface="Ubuntu"/>
              <a:ea typeface="Ubuntu"/>
              <a:cs typeface="Ubuntu"/>
            </a:endParaRPr>
          </a:p>
          <a:p>
            <a:pPr>
              <a:defRPr/>
            </a:pPr>
            <a:endParaRPr lang="fr-FR" sz="2000">
              <a:latin typeface="Ubuntu"/>
              <a:ea typeface="Ubuntu"/>
              <a:cs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Les petites bulles de l’attention</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Schéma attention.jpg"/>
          <p:cNvPicPr>
            <a:picLocks noChangeAspect="1" noChangeArrowheads="1"/>
          </p:cNvPicPr>
          <p:nvPr/>
        </p:nvPicPr>
        <p:blipFill>
          <a:blip r:embed="rId3"/>
          <a:stretch/>
        </p:blipFill>
        <p:spPr bwMode="auto">
          <a:xfrm>
            <a:off x="1571604" y="571486"/>
            <a:ext cx="6072230" cy="44124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Types d’attention</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357158" y="683843"/>
            <a:ext cx="8133061" cy="56083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buFont typeface="Arial"/>
              <a:buChar char="•"/>
              <a:defRPr/>
            </a:pPr>
            <a:endParaRPr lang="fr-FR" sz="1800"/>
          </a:p>
          <a:p>
            <a:pPr lvl="0">
              <a:buFont typeface="Wingdings"/>
              <a:buChar char="ü"/>
              <a:defRPr/>
            </a:pPr>
            <a:r>
              <a:rPr lang="fr-FR" sz="1800"/>
              <a:t>Attention focalisée : Fait référence à la capacité à centrer son attention sur un stimulus.</a:t>
            </a:r>
            <a:endParaRPr/>
          </a:p>
          <a:p>
            <a:pPr lvl="0">
              <a:buFont typeface="Wingdings"/>
              <a:buChar char="ü"/>
              <a:defRPr/>
            </a:pPr>
            <a:endParaRPr lang="fr-FR" sz="1800"/>
          </a:p>
          <a:p>
            <a:pPr lvl="0">
              <a:buFont typeface="Wingdings"/>
              <a:buChar char="ü"/>
              <a:defRPr/>
            </a:pPr>
            <a:r>
              <a:rPr lang="fr-FR" sz="1800"/>
              <a:t>Attention soutenue : Fait référence à la capacité à prêter attention à un stimulus ou à une activité durant un long moment.</a:t>
            </a:r>
            <a:endParaRPr/>
          </a:p>
          <a:p>
            <a:pPr lvl="0">
              <a:defRPr/>
            </a:pPr>
            <a:endParaRPr lang="fr-FR" sz="1800"/>
          </a:p>
          <a:p>
            <a:pPr lvl="0">
              <a:buFont typeface="Wingdings"/>
              <a:buChar char="ü"/>
              <a:defRPr/>
            </a:pPr>
            <a:r>
              <a:rPr lang="fr-FR" sz="1800"/>
              <a:t>Attention sélective : Fait référence à la capacité à prêter attention à un stimulus ou à une activité précise en présence d'autres stimuli distracteurs.</a:t>
            </a:r>
            <a:endParaRPr/>
          </a:p>
          <a:p>
            <a:pPr lvl="0">
              <a:buFont typeface="Wingdings"/>
              <a:buChar char="ü"/>
              <a:defRPr/>
            </a:pPr>
            <a:endParaRPr lang="fr-FR" sz="1800"/>
          </a:p>
          <a:p>
            <a:pPr lvl="0">
              <a:buFont typeface="Wingdings"/>
              <a:buChar char="ü"/>
              <a:defRPr/>
            </a:pPr>
            <a:r>
              <a:rPr lang="fr-FR" sz="1800"/>
              <a:t>Attention alternée : Fait référence à la capacité à changer de centre d'attention entre deux (ou plus) stimuli.</a:t>
            </a:r>
            <a:endParaRPr/>
          </a:p>
          <a:p>
            <a:pPr lvl="0">
              <a:defRPr/>
            </a:pPr>
            <a:endParaRPr lang="fr-FR" sz="1800"/>
          </a:p>
          <a:p>
            <a:pPr lvl="0">
              <a:buFont typeface="Wingdings"/>
              <a:buChar char="ü"/>
              <a:defRPr/>
            </a:pPr>
            <a:r>
              <a:rPr lang="fr-FR" sz="1800"/>
              <a:t>Attention partagée (ou divisée) : Peut être définie comme la capacité de notre cerveau à prêter attention à plusieurs stimuli ou activités à la fois. </a:t>
            </a:r>
            <a:endParaRPr/>
          </a:p>
          <a:p>
            <a:pPr>
              <a:buFont typeface="Arial"/>
              <a:buChar char="•"/>
              <a:defRPr/>
            </a:pPr>
            <a:endParaRPr lang="fr-FR" sz="1800"/>
          </a:p>
          <a:p>
            <a:pPr>
              <a:buFont typeface="Arial"/>
              <a:buChar char="•"/>
              <a:defRPr/>
            </a:pPr>
            <a:endParaRPr lang="fr-FR" sz="1800"/>
          </a:p>
          <a:p>
            <a:pPr>
              <a:defRPr/>
            </a:pPr>
            <a:r>
              <a:rPr lang="fr-FR"/>
              <a:t> </a:t>
            </a:r>
            <a:endParaRPr/>
          </a:p>
          <a:p>
            <a:pPr>
              <a:defRPr/>
            </a:pPr>
            <a:endParaRPr lang="fr-FR"/>
          </a:p>
          <a:p>
            <a:pPr>
              <a:defRPr/>
            </a:pPr>
            <a:endParaRPr/>
          </a:p>
          <a:p>
            <a:pPr>
              <a:defRPr/>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 PIM de Lachaux</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PIM Lachaux.jpg"/>
          <p:cNvPicPr>
            <a:picLocks noChangeAspect="1" noChangeArrowheads="1"/>
          </p:cNvPicPr>
          <p:nvPr/>
        </p:nvPicPr>
        <p:blipFill>
          <a:blip r:embed="rId3"/>
          <a:stretch/>
        </p:blipFill>
        <p:spPr bwMode="auto">
          <a:xfrm>
            <a:off x="1714480" y="571486"/>
            <a:ext cx="5786478" cy="431433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933479" y="419686"/>
            <a:ext cx="3751135" cy="76203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3 :</a:t>
            </a:r>
            <a:r>
              <a:rPr sz="2200">
                <a:solidFill>
                  <a:schemeClr val="tx2">
                    <a:lumMod val="10000"/>
                  </a:schemeClr>
                </a:solidFill>
                <a:latin typeface="Ubuntu"/>
                <a:ea typeface="Ubuntu"/>
                <a:cs typeface="Ubuntu"/>
              </a:rPr>
              <a:t> À vous de jouer !</a:t>
            </a:r>
            <a:endParaRPr/>
          </a:p>
        </p:txBody>
      </p:sp>
      <p:sp>
        <p:nvSpPr>
          <p:cNvPr id="5" name="Rectangle 4"/>
          <p:cNvSpPr/>
          <p:nvPr/>
        </p:nvSpPr>
        <p:spPr bwMode="auto">
          <a:xfrm>
            <a:off x="847499" y="2385320"/>
            <a:ext cx="7587435" cy="105019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 sz="1600" b="1">
                <a:latin typeface="Ubuntu"/>
                <a:ea typeface="Ubuntu"/>
                <a:cs typeface="Ubuntu"/>
              </a:rPr>
              <a:t>Découvrir toutes les ressources sur le document suivant :</a:t>
            </a:r>
            <a:endParaRPr/>
          </a:p>
          <a:p>
            <a:pPr algn="ctr">
              <a:defRPr/>
            </a:pPr>
            <a:r>
              <a:rPr lang="fr-FR" sz="1600" b="1" u="sng">
                <a:latin typeface="Ubuntu"/>
                <a:ea typeface="Ubuntu"/>
                <a:cs typeface="Ubuntu"/>
                <a:hlinkClick r:id="rId2" tooltip="https://cutt.ly/WxsWVzR"/>
              </a:rPr>
              <a:t>https://cutt.ly/WxsWVzR</a:t>
            </a:r>
            <a:r>
              <a:rPr lang="fr-FR" sz="1600" b="1">
                <a:latin typeface="Ubuntu"/>
                <a:ea typeface="Ubuntu"/>
                <a:cs typeface="Ubuntu"/>
              </a:rPr>
              <a:t> </a:t>
            </a:r>
            <a:endParaRPr lang="fr" sz="1600" b="1">
              <a:latin typeface="Ubuntu"/>
              <a:ea typeface="Ubuntu"/>
              <a:cs typeface="Ubuntu"/>
            </a:endParaRPr>
          </a:p>
          <a:p>
            <a:pPr algn="ctr">
              <a:defRPr/>
            </a:pPr>
            <a:endParaRPr sz="1600">
              <a:latin typeface="Ubuntu"/>
              <a:ea typeface="Ubuntu"/>
              <a:cs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283073" y="84150"/>
            <a:ext cx="7359898"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Conseils pour se lancer</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841587" y="997323"/>
            <a:ext cx="7519065" cy="386772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39821" indent="-239821">
              <a:buFont typeface="Wingdings"/>
              <a:buChar char="ü"/>
              <a:defRPr/>
            </a:pPr>
            <a:r>
              <a:rPr lang="fr-FR" sz="1600">
                <a:latin typeface="Ubuntu"/>
                <a:ea typeface="Ubuntu"/>
                <a:cs typeface="Ubuntu"/>
              </a:rPr>
              <a:t>Penser les connaissances en termes de fiches de mémorisation et de planification</a:t>
            </a:r>
            <a:endParaRPr sz="1600">
              <a:latin typeface="Ubuntu"/>
              <a:ea typeface="Ubuntu"/>
              <a:cs typeface="Ubuntu"/>
            </a:endParaRPr>
          </a:p>
          <a:p>
            <a:pPr>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Favoriser les interactions (conflits sociocognitifs)</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en-US" sz="1600" b="0" i="0" u="none" strike="noStrike" cap="none" spc="0">
                <a:solidFill>
                  <a:srgbClr val="000000"/>
                </a:solidFill>
                <a:latin typeface="Ubuntu"/>
                <a:ea typeface="Ubuntu"/>
                <a:cs typeface="Ubuntu"/>
              </a:rPr>
              <a:t>Former les élèves en les accompagnant dans la découverte de leur cerveau, le fonctionnement de la mémorisation et les notions d’attention et de concentration</a:t>
            </a: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Travailler en équipe pour rendre ces stratégies plus efficaces</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Accompagner les familles sur les stratégies efficaces </a:t>
            </a:r>
            <a:endParaRPr/>
          </a:p>
          <a:p>
            <a:pPr marL="239821" indent="-239821">
              <a:defRPr/>
            </a:pPr>
            <a:endParaRPr lang="fr-FR" sz="1600">
              <a:latin typeface="Ubuntu"/>
              <a:ea typeface="Ubuntu"/>
              <a:cs typeface="Ubuntu"/>
            </a:endParaRPr>
          </a:p>
          <a:p>
            <a:pPr marL="239821" indent="-239821">
              <a:buFont typeface="Wingdings"/>
              <a:buChar char="ü"/>
              <a:defRPr/>
            </a:pPr>
            <a:r>
              <a:rPr lang="fr-FR" sz="1600">
                <a:latin typeface="Ubuntu"/>
                <a:ea typeface="Ubuntu"/>
                <a:cs typeface="Ubuntu"/>
              </a:rPr>
              <a:t>Penser votre séquence en diversifiant les processus pour jouer sur l’attention et la métacognition</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28;p36"/>
          <p:cNvSpPr>
            <a:spLocks noGrp="1"/>
          </p:cNvSpPr>
          <p:nvPr>
            <p:ph type="title"/>
          </p:nvPr>
        </p:nvSpPr>
        <p:spPr bwMode="auto">
          <a:xfrm>
            <a:off x="311700" y="190375"/>
            <a:ext cx="6718800" cy="511500"/>
          </a:xfrm>
          <a:prstGeom prst="rect">
            <a:avLst/>
          </a:prstGeom>
          <a:noFill/>
          <a:ln>
            <a:noFill/>
          </a:ln>
        </p:spPr>
        <p:txBody>
          <a:bodyPr spcFirstLastPara="1" wrap="square" lIns="91425" tIns="91425" rIns="91425" bIns="91425" anchor="b" anchorCtr="0">
            <a:noAutofit/>
          </a:bodyPr>
          <a:lstStyle/>
          <a:p>
            <a:pPr marL="0" lvl="0" indent="0" algn="l">
              <a:lnSpc>
                <a:spcPct val="100000"/>
              </a:lnSpc>
              <a:spcBef>
                <a:spcPts val="0"/>
              </a:spcBef>
              <a:spcAft>
                <a:spcPts val="0"/>
              </a:spcAft>
              <a:buSzPts val="2400"/>
              <a:buNone/>
              <a:defRPr/>
            </a:pPr>
            <a:r>
              <a:rPr lang="fr">
                <a:solidFill>
                  <a:srgbClr val="FF0084"/>
                </a:solidFill>
              </a:rPr>
              <a:t>RESSOURCES COMPLÉMENTAIRES</a:t>
            </a:r>
            <a:endParaRPr>
              <a:solidFill>
                <a:srgbClr val="FF0084"/>
              </a:solidFill>
            </a:endParaRPr>
          </a:p>
        </p:txBody>
      </p:sp>
      <p:sp>
        <p:nvSpPr>
          <p:cNvPr id="5" name="Google Shape;229;p36"/>
          <p:cNvSpPr/>
          <p:nvPr/>
        </p:nvSpPr>
        <p:spPr bwMode="auto">
          <a:xfrm>
            <a:off x="412074" y="568240"/>
            <a:ext cx="8457300" cy="4572032"/>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endParaRPr sz="1300">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Les cogni’classes et ressources pour l’AP: </a:t>
            </a:r>
            <a:r>
              <a:rPr lang="fr-FR" sz="1300" u="sng">
                <a:solidFill>
                  <a:schemeClr val="bg2">
                    <a:lumMod val="50000"/>
                  </a:schemeClr>
                </a:solidFill>
                <a:latin typeface="+mn-lt"/>
                <a:ea typeface="Proxima Nova"/>
                <a:cs typeface="Proxima Nova"/>
                <a:hlinkClick r:id="rId2" tooltip="https://sciences-cognitives.fr/"/>
              </a:rPr>
              <a:t>https://sciences-cognitives.fr/</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endParaRPr sz="1300">
              <a:solidFill>
                <a:schemeClr val="bg2">
                  <a:lumMod val="50000"/>
                </a:schemeClr>
              </a:solidFill>
              <a:latin typeface="+mn-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Ressources sous formes de posters : </a:t>
            </a:r>
            <a:r>
              <a:rPr lang="fr-FR" sz="1300" u="sng">
                <a:solidFill>
                  <a:schemeClr val="bg2">
                    <a:lumMod val="50000"/>
                  </a:schemeClr>
                </a:solidFill>
                <a:latin typeface="+mn-lt"/>
                <a:hlinkClick r:id="rId3" tooltip="http://ressources-ecole-inclusive.org/posters-pedagogiques/"/>
              </a:rPr>
              <a:t>http://ressources-ecole-inclusive.org/posters-pedagogiques/</a:t>
            </a:r>
            <a:endParaRPr sz="1300">
              <a:solidFill>
                <a:schemeClr val="bg2">
                  <a:lumMod val="50000"/>
                </a:schemeClr>
              </a:solidFill>
              <a:latin typeface="+mn-lt"/>
              <a:ea typeface="Proxima Nova"/>
              <a:cs typeface="Proxima Nova"/>
            </a:endParaRPr>
          </a:p>
          <a:p>
            <a:pPr marL="457200" lvl="0" indent="0" algn="l">
              <a:spcBef>
                <a:spcPts val="0"/>
              </a:spcBef>
              <a:spcAft>
                <a:spcPts val="0"/>
              </a:spcAft>
              <a:buNone/>
              <a:defRPr/>
            </a:pPr>
            <a:endParaRPr sz="1300">
              <a:solidFill>
                <a:schemeClr val="bg2">
                  <a:lumMod val="50000"/>
                </a:schemeClr>
              </a:solidFill>
              <a:latin typeface="+mn-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Projet ATOLE sur l’attention : </a:t>
            </a:r>
            <a:r>
              <a:rPr lang="fr-FR" sz="1300" u="sng">
                <a:solidFill>
                  <a:schemeClr val="bg2">
                    <a:lumMod val="50000"/>
                  </a:schemeClr>
                </a:solidFill>
                <a:latin typeface="+mn-lt"/>
                <a:ea typeface="Proxima Nova"/>
                <a:cs typeface="Proxima Nova"/>
                <a:hlinkClick r:id="rId4" tooltip="https://project.crnl.fr/atole/"/>
              </a:rPr>
              <a:t>https://project.crnl.fr/atole/</a:t>
            </a:r>
            <a:r>
              <a:rPr lang="fr-FR" sz="1300">
                <a:solidFill>
                  <a:schemeClr val="bg2">
                    <a:lumMod val="50000"/>
                  </a:schemeClr>
                </a:solidFill>
                <a:latin typeface="+mn-lt"/>
                <a:ea typeface="Proxima Nova"/>
                <a:cs typeface="Proxima Nova"/>
              </a:rPr>
              <a:t> </a:t>
            </a:r>
            <a:endParaRPr sz="1300">
              <a:solidFill>
                <a:schemeClr val="bg2">
                  <a:lumMod val="50000"/>
                </a:schemeClr>
              </a:solidFill>
              <a:latin typeface="+mn-lt"/>
              <a:ea typeface="Proxima Nova"/>
              <a:cs typeface="Proxima Nova"/>
            </a:endParaRPr>
          </a:p>
          <a:p>
            <a:pPr marL="0" lvl="0" indent="0" algn="l">
              <a:spcBef>
                <a:spcPts val="0"/>
              </a:spcBef>
              <a:spcAft>
                <a:spcPts val="0"/>
              </a:spcAft>
              <a:buNone/>
              <a:defRPr/>
            </a:pPr>
            <a:endParaRPr sz="1300">
              <a:solidFill>
                <a:schemeClr val="bg2">
                  <a:lumMod val="50000"/>
                </a:schemeClr>
              </a:solidFill>
              <a:latin typeface="+mn-lt"/>
              <a:ea typeface="Proxima Nova"/>
              <a:cs typeface="Proxima Nova"/>
            </a:endParaRPr>
          </a:p>
          <a:p>
            <a:pPr marL="457200" lvl="0" indent="-317500">
              <a:buSzPts val="1400"/>
              <a:buChar char="●"/>
              <a:defRPr/>
            </a:pPr>
            <a:r>
              <a:rPr lang="fr" sz="1300">
                <a:solidFill>
                  <a:schemeClr val="bg2">
                    <a:lumMod val="50000"/>
                  </a:schemeClr>
                </a:solidFill>
                <a:latin typeface="+mn-lt"/>
                <a:ea typeface="Proxima Nova"/>
                <a:cs typeface="Proxima Nova"/>
              </a:rPr>
              <a:t>Exemple de ressources dans une cogni’classe : </a:t>
            </a:r>
            <a:r>
              <a:rPr lang="fr-FR" sz="1300" u="sng">
                <a:solidFill>
                  <a:schemeClr val="bg2">
                    <a:lumMod val="50000"/>
                  </a:schemeClr>
                </a:solidFill>
                <a:latin typeface="+mn-lt"/>
                <a:hlinkClick r:id="rId5" tooltip="http://4cvalgelon.eklablog.com/"/>
              </a:rPr>
              <a:t>http://4cvalgelon.eklablog.com/</a:t>
            </a:r>
            <a:r>
              <a:rPr lang="fr-FR" sz="1300" u="sng">
                <a:solidFill>
                  <a:schemeClr val="bg2">
                    <a:lumMod val="50000"/>
                  </a:schemeClr>
                </a:solidFill>
                <a:latin typeface="+mn-lt"/>
              </a:rPr>
              <a:t> </a:t>
            </a:r>
            <a:endParaRPr sz="1300" u="sng">
              <a:solidFill>
                <a:schemeClr val="bg2">
                  <a:lumMod val="50000"/>
                </a:schemeClr>
              </a:solidFill>
              <a:latin typeface="+mn-lt"/>
            </a:endParaRPr>
          </a:p>
          <a:p>
            <a:pPr marL="457200" lvl="0" indent="-317500" algn="l">
              <a:spcBef>
                <a:spcPts val="0"/>
              </a:spcBef>
              <a:spcAft>
                <a:spcPts val="0"/>
              </a:spcAft>
              <a:buSzPts val="1400"/>
              <a:defRPr/>
            </a:pPr>
            <a:r>
              <a:rPr lang="fr" sz="1300" u="sng">
                <a:solidFill>
                  <a:schemeClr val="bg2">
                    <a:lumMod val="50000"/>
                  </a:schemeClr>
                </a:solidFill>
                <a:latin typeface="+mn-lt"/>
                <a:ea typeface="Proxima Nova"/>
                <a:cs typeface="Proxima Nova"/>
              </a:rPr>
              <a:t> </a:t>
            </a:r>
            <a:endParaRPr sz="1300"/>
          </a:p>
          <a:p>
            <a:pPr marL="457200" lvl="0" indent="-317500">
              <a:buSzPts val="1400"/>
              <a:buChar char="●"/>
              <a:defRPr/>
            </a:pPr>
            <a:r>
              <a:rPr lang="fr-FR" sz="1300">
                <a:solidFill>
                  <a:schemeClr val="bg2">
                    <a:lumMod val="50000"/>
                  </a:schemeClr>
                </a:solidFill>
                <a:latin typeface="+mn-lt"/>
                <a:ea typeface="Proxima Nova"/>
                <a:cs typeface="Proxima Nova"/>
              </a:rPr>
              <a:t>Stratégies pédagogiques et neurosciences : </a:t>
            </a:r>
            <a:r>
              <a:rPr lang="fr-FR" sz="1300" u="sng">
                <a:solidFill>
                  <a:schemeClr val="bg2">
                    <a:lumMod val="50000"/>
                  </a:schemeClr>
                </a:solidFill>
                <a:latin typeface="+mn-lt"/>
                <a:ea typeface="Proxima Nova"/>
                <a:cs typeface="Proxima Nova"/>
                <a:hlinkClick r:id="rId6" tooltip="https://view.genial.ly/5ef7655a203fa90d851eabc8/horizontal-infographic-review-15-strategies-pedagogiques"/>
              </a:rPr>
              <a:t>https://view.genial.ly/5ef7655a203fa90d851eabc8/horizontal-infographic-review-15-strategies-pedagogiques</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buChar char="●"/>
              <a:defRPr/>
            </a:pPr>
            <a:r>
              <a:rPr lang="fr-FR" sz="1300">
                <a:solidFill>
                  <a:schemeClr val="bg2">
                    <a:lumMod val="50000"/>
                  </a:schemeClr>
                </a:solidFill>
                <a:latin typeface="+mn-lt"/>
                <a:ea typeface="Proxima Nova"/>
                <a:cs typeface="Proxima Nova"/>
              </a:rPr>
              <a:t>Retour d’expérience sur une cogni’classe : </a:t>
            </a:r>
            <a:r>
              <a:rPr lang="fr-FR" sz="1300" u="sng">
                <a:solidFill>
                  <a:schemeClr val="bg2">
                    <a:lumMod val="50000"/>
                  </a:schemeClr>
                </a:solidFill>
                <a:latin typeface="+mn-lt"/>
                <a:ea typeface="Proxima Nova"/>
                <a:cs typeface="Proxima Nova"/>
                <a:hlinkClick r:id="rId7" tooltip="https://view.genial.ly/5d18d16ccbeb880f61ef00e0"/>
              </a:rPr>
              <a:t>https://view.genial.ly/5d18d16ccbeb880f61ef00e0</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buChar char="●"/>
              <a:defRPr/>
            </a:pPr>
            <a:r>
              <a:rPr lang="fr-FR" sz="1300">
                <a:solidFill>
                  <a:schemeClr val="bg2">
                    <a:lumMod val="50000"/>
                  </a:schemeClr>
                </a:solidFill>
                <a:latin typeface="+mn-lt"/>
                <a:ea typeface="Proxima Nova"/>
                <a:cs typeface="Proxima Nova"/>
              </a:rPr>
              <a:t>Sommes-nous plus bêtes qu’avant ? Franck Ramus </a:t>
            </a:r>
            <a:endParaRPr sz="1300"/>
          </a:p>
          <a:p>
            <a:pPr marL="457200" lvl="0" indent="-317500">
              <a:buSzPts val="1400"/>
              <a:defRPr/>
            </a:pPr>
            <a:r>
              <a:rPr lang="fr-FR" sz="1300" u="sng">
                <a:hlinkClick r:id="rId8" tooltip="https://www.franceculture.fr/societe/sommes-nous-plus-betes-quavant"/>
              </a:rPr>
              <a:t>https://www.franceculture.fr/societe/sommes-nous-plus-betes-quavant</a:t>
            </a:r>
            <a:r>
              <a:rPr lang="fr-FR" sz="1300" u="sng"/>
              <a:t> </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buSzPts val="1400"/>
              <a:buChar char="●"/>
              <a:defRPr/>
            </a:pPr>
            <a:r>
              <a:rPr lang="fr-FR" sz="1300">
                <a:solidFill>
                  <a:schemeClr val="bg2">
                    <a:lumMod val="50000"/>
                  </a:schemeClr>
                </a:solidFill>
                <a:latin typeface="+mn-lt"/>
                <a:ea typeface="Proxima Nova"/>
                <a:cs typeface="Proxima Nova"/>
              </a:rPr>
              <a:t>Exemples de flashcards : </a:t>
            </a:r>
            <a:r>
              <a:rPr lang="fr-FR" sz="1300" u="sng">
                <a:solidFill>
                  <a:schemeClr val="bg2">
                    <a:lumMod val="50000"/>
                  </a:schemeClr>
                </a:solidFill>
                <a:latin typeface="+mn-lt"/>
                <a:ea typeface="Proxima Nova"/>
                <a:cs typeface="Proxima Nova"/>
                <a:hlinkClick r:id="rId9" tooltip="https://view.genial.ly/603aba6229f9910d297d1dec/presentation-genially-carte-memorisation-active?fbclid=IwAR23TeSYLUkBj9k50OAbv7xjp1UDcna9Qg"/>
              </a:rPr>
              <a:t>https://view.genial.ly/603aba6229f9910d297d1dec/presentation-genially-carte-memorisation-active?fbclid=IwAR23TeSYLUkBj9k50OAbv7xjp1UDcna9Qg</a:t>
            </a:r>
            <a:endParaRPr lang="fr-FR" sz="1300">
              <a:solidFill>
                <a:schemeClr val="bg2">
                  <a:lumMod val="50000"/>
                </a:schemeClr>
              </a:solidFill>
              <a:latin typeface="+mn-lt"/>
              <a:ea typeface="Proxima Nova"/>
              <a:cs typeface="Proxima Nova"/>
            </a:endParaRPr>
          </a:p>
          <a:p>
            <a:pPr marL="457200" lvl="0" indent="-317499">
              <a:buSzPts val="1400"/>
              <a:buChar char="●"/>
              <a:defRPr/>
            </a:pPr>
            <a:endParaRPr lang="fr-FR" sz="1300">
              <a:solidFill>
                <a:schemeClr val="bg2">
                  <a:lumMod val="50000"/>
                </a:schemeClr>
              </a:solidFill>
              <a:latin typeface="+mn-lt"/>
              <a:ea typeface="Proxima Nova"/>
              <a:cs typeface="Proxima Nova"/>
            </a:endParaRPr>
          </a:p>
          <a:p>
            <a:pPr marL="457200" lvl="0" indent="-317499">
              <a:buSzPts val="1400"/>
              <a:buChar char="●"/>
              <a:defRPr/>
            </a:pPr>
            <a:r>
              <a:rPr lang="fr-FR" sz="1300">
                <a:solidFill>
                  <a:schemeClr val="bg2">
                    <a:lumMod val="50000"/>
                  </a:schemeClr>
                </a:solidFill>
                <a:latin typeface="+mn-lt"/>
                <a:ea typeface="Proxima Nova"/>
                <a:cs typeface="Proxima Nova"/>
              </a:rPr>
              <a:t>Padlet de Stéphane Salama (enseignant) : </a:t>
            </a:r>
            <a:r>
              <a:rPr lang="fr-FR" sz="1300" b="0" i="0" u="sng" strike="noStrike" cap="none" spc="0">
                <a:latin typeface="Arial"/>
                <a:ea typeface="Arial"/>
                <a:cs typeface="Arial"/>
                <a:hlinkClick r:id="rId10" tooltip="https://padlet.com/stephanesalamacaffa/b0p2rbs66k9ymzqg"/>
              </a:rPr>
              <a:t>https://padlet.com/stephanesalamacaffa/b0p2rbs66k9ymzqg </a:t>
            </a:r>
            <a:endParaRPr sz="1300">
              <a:solidFill>
                <a:schemeClr val="bg2">
                  <a:lumMod val="50000"/>
                </a:schemeClr>
              </a:solidFill>
              <a:latin typeface="+mn-lt"/>
              <a:ea typeface="Proxima Nova"/>
              <a:cs typeface="Proxima Nova"/>
            </a:endParaRPr>
          </a:p>
          <a:p>
            <a:pPr marL="0" lvl="0" indent="0" algn="l">
              <a:spcBef>
                <a:spcPts val="0"/>
              </a:spcBef>
              <a:spcAft>
                <a:spcPts val="0"/>
              </a:spcAft>
              <a:buNone/>
              <a:defRPr/>
            </a:pPr>
            <a:endParaRPr sz="1300">
              <a:latin typeface="Proxima Nova"/>
              <a:ea typeface="Proxima Nova"/>
              <a:cs typeface="Proxima Nova"/>
            </a:endParaRPr>
          </a:p>
        </p:txBody>
      </p:sp>
      <p:sp>
        <p:nvSpPr>
          <p:cNvPr id="6" name="Google Shape;230;p36"/>
          <p:cNvSpPr/>
          <p:nvPr/>
        </p:nvSpPr>
        <p:spPr bwMode="auto">
          <a:xfrm>
            <a:off x="457975" y="3390825"/>
            <a:ext cx="7979400" cy="1453200"/>
          </a:xfrm>
          <a:prstGeom prst="rect">
            <a:avLst/>
          </a:prstGeom>
          <a:noFill/>
          <a:ln>
            <a:noFill/>
          </a:ln>
        </p:spPr>
        <p:txBody>
          <a:bodyPr spcFirstLastPara="1" wrap="square" lIns="91425" tIns="91425" rIns="91425" bIns="91425" anchor="t" anchorCtr="0">
            <a:noAutofit/>
          </a:bodyPr>
          <a:lstStyle/>
          <a:p>
            <a:pPr marL="457200" lvl="0" indent="0" algn="l">
              <a:spcBef>
                <a:spcPts val="0"/>
              </a:spcBef>
              <a:spcAft>
                <a:spcPts val="0"/>
              </a:spcAft>
              <a:buNone/>
              <a:defRPr/>
            </a:pPr>
            <a:endParaRPr>
              <a:latin typeface="Proxima Nova"/>
              <a:ea typeface="Proxima Nova"/>
              <a:cs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0"/>
            <a:ext cx="9143999" cy="51646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8138583"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a:t>
            </a:r>
            <a:r>
              <a:rPr lang="fr-FR" sz="2200">
                <a:solidFill>
                  <a:srgbClr val="00B050"/>
                </a:solidFill>
                <a:latin typeface="Ubuntu"/>
                <a:ea typeface="Ubuntu"/>
                <a:cs typeface="Ubuntu"/>
              </a:rPr>
              <a:t>1</a:t>
            </a:r>
            <a:r>
              <a:rPr sz="2200">
                <a:solidFill>
                  <a:srgbClr val="00B050"/>
                </a:solidFill>
                <a:latin typeface="Ubuntu"/>
                <a:ea typeface="Ubuntu"/>
                <a:cs typeface="Ubuntu"/>
              </a:rPr>
              <a:t> :</a:t>
            </a:r>
            <a:r>
              <a:rPr sz="2200">
                <a:solidFill>
                  <a:schemeClr val="tx2">
                    <a:lumMod val="10000"/>
                  </a:schemeClr>
                </a:solidFill>
                <a:latin typeface="Ubuntu"/>
                <a:ea typeface="Ubuntu"/>
                <a:cs typeface="Ubuntu"/>
              </a:rPr>
              <a:t> </a:t>
            </a:r>
            <a:r>
              <a:rPr lang="fr-FR" sz="2200">
                <a:solidFill>
                  <a:schemeClr val="tx2">
                    <a:lumMod val="10000"/>
                  </a:schemeClr>
                </a:solidFill>
                <a:latin typeface="Ubuntu"/>
                <a:ea typeface="Ubuntu"/>
                <a:cs typeface="Ubuntu"/>
              </a:rPr>
              <a:t>Les neuromythes ou pas ? (Vrai ou Faux)</a:t>
            </a:r>
            <a:endParaRPr sz="2200">
              <a:solidFill>
                <a:schemeClr val="tx2">
                  <a:lumMod val="10000"/>
                </a:schemeClr>
              </a:solidFill>
              <a:latin typeface="Ubuntu"/>
              <a:ea typeface="Ubuntu"/>
              <a:cs typeface="Ubuntu"/>
            </a:endParaRPr>
          </a:p>
        </p:txBody>
      </p:sp>
      <p:sp>
        <p:nvSpPr>
          <p:cNvPr id="5" name="Rectangle 4"/>
          <p:cNvSpPr/>
          <p:nvPr/>
        </p:nvSpPr>
        <p:spPr bwMode="auto">
          <a:xfrm>
            <a:off x="357159" y="683845"/>
            <a:ext cx="8132054" cy="3395801"/>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dirty="0"/>
              <a:t>1- </a:t>
            </a:r>
            <a:r>
              <a:rPr lang="fr-FR" dirty="0"/>
              <a:t>Nous n’utilisons que 10% de notre cerveau ?</a:t>
            </a:r>
            <a:endParaRPr dirty="0"/>
          </a:p>
          <a:p>
            <a:pPr>
              <a:defRPr/>
            </a:pPr>
            <a:r>
              <a:rPr dirty="0"/>
              <a:t>2- </a:t>
            </a:r>
            <a:r>
              <a:rPr lang="fr-FR" dirty="0"/>
              <a:t>Certains élèves sont davantage cerveau droit (créatif) ou cerveau gauche (logique) ?</a:t>
            </a:r>
            <a:endParaRPr dirty="0"/>
          </a:p>
          <a:p>
            <a:pPr>
              <a:defRPr/>
            </a:pPr>
            <a:r>
              <a:rPr dirty="0"/>
              <a:t>3- </a:t>
            </a:r>
            <a:r>
              <a:rPr lang="fr-FR" dirty="0"/>
              <a:t>Relire mes notes de cours et surligner les passages clés sont des stratégies efficaces ?</a:t>
            </a:r>
            <a:endParaRPr dirty="0"/>
          </a:p>
          <a:p>
            <a:pPr>
              <a:defRPr/>
            </a:pPr>
            <a:r>
              <a:rPr dirty="0"/>
              <a:t>4- </a:t>
            </a:r>
            <a:r>
              <a:rPr lang="fr-FR" dirty="0"/>
              <a:t>Nous apprenons mieux lorsque nous étudions chaque jour plutôt que plusieurs heures de suite ?</a:t>
            </a:r>
            <a:endParaRPr dirty="0"/>
          </a:p>
          <a:p>
            <a:pPr>
              <a:defRPr/>
            </a:pPr>
            <a:r>
              <a:rPr dirty="0"/>
              <a:t>5- </a:t>
            </a:r>
            <a:r>
              <a:rPr lang="fr-FR" dirty="0"/>
              <a:t>L'activité physique peut améliorer l'attention et le contrôle cognitif ?</a:t>
            </a:r>
            <a:endParaRPr dirty="0"/>
          </a:p>
          <a:p>
            <a:pPr>
              <a:defRPr/>
            </a:pPr>
            <a:r>
              <a:rPr dirty="0"/>
              <a:t>6- </a:t>
            </a:r>
            <a:r>
              <a:rPr lang="fr-FR" dirty="0"/>
              <a:t>En matière d'apprentissage, tout se joue avant 6 ans ?</a:t>
            </a:r>
            <a:endParaRPr dirty="0"/>
          </a:p>
          <a:p>
            <a:pPr>
              <a:defRPr/>
            </a:pPr>
            <a:r>
              <a:rPr lang="fr-FR" dirty="0"/>
              <a:t>7- Certains d’entre nous sont mono-tâches et d’autres multitâches ?</a:t>
            </a:r>
            <a:endParaRPr dirty="0"/>
          </a:p>
          <a:p>
            <a:pPr>
              <a:defRPr/>
            </a:pPr>
            <a:r>
              <a:rPr lang="fr-FR" dirty="0"/>
              <a:t>8- L'erreur permet d'apprendre ?</a:t>
            </a:r>
            <a:endParaRPr dirty="0"/>
          </a:p>
          <a:p>
            <a:pPr>
              <a:defRPr/>
            </a:pPr>
            <a:r>
              <a:rPr lang="fr-FR" dirty="0"/>
              <a:t>9- Un souvenir est fiable ?</a:t>
            </a:r>
            <a:endParaRPr dirty="0"/>
          </a:p>
          <a:p>
            <a:pPr>
              <a:defRPr/>
            </a:pPr>
            <a:r>
              <a:rPr lang="fr-FR" dirty="0"/>
              <a:t>10- D’après Howard Gardner, il existe des intelligences multiples ? </a:t>
            </a:r>
            <a:endParaRPr dirty="0"/>
          </a:p>
          <a:p>
            <a:pPr>
              <a:defRPr/>
            </a:pPr>
            <a:r>
              <a:rPr lang="fr-FR" dirty="0"/>
              <a:t>11- Ecouter de la musique classique telle que Mozart favorise les apprentissages ?</a:t>
            </a:r>
            <a:endParaRPr dirty="0"/>
          </a:p>
          <a:p>
            <a:pPr>
              <a:defRPr/>
            </a:pPr>
            <a:r>
              <a:rPr lang="fr-FR" dirty="0"/>
              <a:t>12- Nous sommes plus bêtes qu’avant ?</a:t>
            </a:r>
            <a:endParaRPr dirty="0"/>
          </a:p>
          <a:p>
            <a:pPr>
              <a:defRPr/>
            </a:pPr>
            <a:r>
              <a:rPr lang="fr-FR" dirty="0"/>
              <a:t> </a:t>
            </a:r>
            <a:endParaRPr dirty="0"/>
          </a:p>
          <a:p>
            <a:pPr>
              <a:defRPr/>
            </a:pPr>
            <a:endParaRPr lang="fr-FR" dirty="0"/>
          </a:p>
          <a:p>
            <a:pPr>
              <a:defRPr/>
            </a:pPr>
            <a:endParaRPr dirty="0"/>
          </a:p>
          <a:p>
            <a:pPr>
              <a:defRP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Les principaux neuromythes</a:t>
            </a:r>
            <a:endParaRPr sz="2400">
              <a:solidFill>
                <a:srgbClr val="00B050"/>
              </a:solidFill>
              <a:latin typeface="Open Sans Extrabold"/>
              <a:ea typeface="Open Sans Extrabold"/>
              <a:cs typeface="Open Sans Extrabold"/>
            </a:endParaRPr>
          </a:p>
        </p:txBody>
      </p:sp>
      <p:pic>
        <p:nvPicPr>
          <p:cNvPr id="5" name="Picture 3" descr="C:\Users\ringo\OneDrive\Bureau\EARA\Ressources formation EARA\Ressources Formation Flash\Les siences cognitives dans la classe\Ressources\neuromythes.png"/>
          <p:cNvPicPr>
            <a:picLocks noChangeAspect="1" noChangeArrowheads="1"/>
          </p:cNvPicPr>
          <p:nvPr/>
        </p:nvPicPr>
        <p:blipFill>
          <a:blip r:embed="rId3"/>
          <a:stretch/>
        </p:blipFill>
        <p:spPr bwMode="auto">
          <a:xfrm>
            <a:off x="5750116" y="37921"/>
            <a:ext cx="2643206" cy="4895445"/>
          </a:xfrm>
          <a:prstGeom prst="rect">
            <a:avLst/>
          </a:prstGeom>
          <a:noFill/>
        </p:spPr>
      </p:pic>
      <p:pic>
        <p:nvPicPr>
          <p:cNvPr id="6" name="Picture 4" descr="C:\Users\ringo\OneDrive\Bureau\EARA\Ressources formation EARA\Ressources Formation Flash\Les siences cognitives dans la classe\Ressources\Neuromythes.jpg"/>
          <p:cNvPicPr>
            <a:picLocks noChangeAspect="1" noChangeArrowheads="1"/>
          </p:cNvPicPr>
          <p:nvPr/>
        </p:nvPicPr>
        <p:blipFill>
          <a:blip r:embed="rId4"/>
          <a:stretch/>
        </p:blipFill>
        <p:spPr bwMode="auto">
          <a:xfrm>
            <a:off x="417292" y="597330"/>
            <a:ext cx="4948721" cy="41167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Les piliers des appprentissages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Neurosciences et piliers de l'apprentissage.jpg"/>
          <p:cNvPicPr>
            <a:picLocks noChangeAspect="1" noChangeArrowheads="1"/>
          </p:cNvPicPr>
          <p:nvPr/>
        </p:nvPicPr>
        <p:blipFill>
          <a:blip r:embed="rId3"/>
          <a:stretch/>
        </p:blipFill>
        <p:spPr bwMode="auto">
          <a:xfrm>
            <a:off x="1928794" y="571486"/>
            <a:ext cx="5508627" cy="44295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Stratégies efficaces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stratégies éducatives et coût.jpg"/>
          <p:cNvPicPr>
            <a:picLocks noChangeAspect="1" noChangeArrowheads="1"/>
          </p:cNvPicPr>
          <p:nvPr/>
        </p:nvPicPr>
        <p:blipFill>
          <a:blip r:embed="rId3"/>
          <a:stretch/>
        </p:blipFill>
        <p:spPr bwMode="auto">
          <a:xfrm>
            <a:off x="4788852" y="0"/>
            <a:ext cx="3799576" cy="5143500"/>
          </a:xfrm>
          <a:prstGeom prst="rect">
            <a:avLst/>
          </a:prstGeom>
          <a:noFill/>
        </p:spPr>
      </p:pic>
      <p:pic>
        <p:nvPicPr>
          <p:cNvPr id="6" name="Image 5"/>
          <p:cNvPicPr>
            <a:picLocks noChangeAspect="1"/>
          </p:cNvPicPr>
          <p:nvPr/>
        </p:nvPicPr>
        <p:blipFill>
          <a:blip r:embed="rId4"/>
          <a:stretch/>
        </p:blipFill>
        <p:spPr bwMode="auto">
          <a:xfrm>
            <a:off x="828972" y="1766598"/>
            <a:ext cx="2758546" cy="16103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2 :</a:t>
            </a:r>
            <a:r>
              <a:rPr sz="2200">
                <a:solidFill>
                  <a:schemeClr val="tx2">
                    <a:lumMod val="10000"/>
                  </a:schemeClr>
                </a:solidFill>
                <a:latin typeface="Ubuntu"/>
                <a:ea typeface="Ubuntu"/>
                <a:cs typeface="Ubuntu"/>
              </a:rPr>
              <a:t> </a:t>
            </a:r>
            <a:r>
              <a:rPr lang="fr-FR" sz="2200">
                <a:solidFill>
                  <a:schemeClr val="tx2">
                    <a:lumMod val="10000"/>
                  </a:schemeClr>
                </a:solidFill>
                <a:latin typeface="Ubuntu"/>
                <a:ea typeface="Ubuntu"/>
                <a:cs typeface="Ubuntu"/>
              </a:rPr>
              <a:t>La mémorisation</a:t>
            </a:r>
            <a:endParaRPr/>
          </a:p>
        </p:txBody>
      </p:sp>
      <p:sp>
        <p:nvSpPr>
          <p:cNvPr id="5" name="Rectangle 5"/>
          <p:cNvSpPr/>
          <p:nvPr/>
        </p:nvSpPr>
        <p:spPr bwMode="auto">
          <a:xfrm rot="20793555">
            <a:off x="804433" y="1857616"/>
            <a:ext cx="7905293" cy="70107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2000">
                <a:latin typeface="Ubuntu"/>
                <a:ea typeface="Ubuntu"/>
                <a:cs typeface="Ubuntu"/>
              </a:rPr>
              <a:t># TABLEAU BLANC - </a:t>
            </a:r>
            <a:r>
              <a:rPr lang="fr-FR" sz="2000">
                <a:solidFill>
                  <a:schemeClr val="tx2">
                    <a:lumMod val="10000"/>
                  </a:schemeClr>
                </a:solidFill>
                <a:latin typeface="Ubuntu"/>
                <a:ea typeface="Ubuntu"/>
                <a:cs typeface="Ubuntu"/>
              </a:rPr>
              <a:t>Selon vous, quelle est la meilleure façon d’apprendre, de mémoriser ?</a:t>
            </a:r>
            <a:endParaRPr>
              <a:latin typeface="Ubuntu"/>
              <a:ea typeface="Ubuntu"/>
              <a:cs typeface="Ubuntu"/>
            </a:endParaRPr>
          </a:p>
          <a:p>
            <a:pPr>
              <a:defRPr/>
            </a:pPr>
            <a:endParaRPr sz="2000">
              <a:latin typeface="Ubuntu"/>
              <a:ea typeface="Ubuntu"/>
              <a:cs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Types de connaissances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connaissances Tricot.png"/>
          <p:cNvPicPr>
            <a:picLocks noChangeAspect="1" noChangeArrowheads="1"/>
          </p:cNvPicPr>
          <p:nvPr/>
        </p:nvPicPr>
        <p:blipFill>
          <a:blip r:embed="rId3"/>
          <a:stretch/>
        </p:blipFill>
        <p:spPr bwMode="auto">
          <a:xfrm>
            <a:off x="1857356" y="714362"/>
            <a:ext cx="5414968" cy="41559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Comparaison des connaissances</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Comparaison des connaissances Tricot.png"/>
          <p:cNvPicPr>
            <a:picLocks noChangeAspect="1" noChangeArrowheads="1"/>
          </p:cNvPicPr>
          <p:nvPr/>
        </p:nvPicPr>
        <p:blipFill>
          <a:blip r:embed="rId2"/>
          <a:stretch/>
        </p:blipFill>
        <p:spPr bwMode="auto">
          <a:xfrm>
            <a:off x="1500165" y="571486"/>
            <a:ext cx="6007111" cy="4294108"/>
          </a:xfrm>
          <a:prstGeom prst="rect">
            <a:avLst/>
          </a:prstGeom>
          <a:noFill/>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4177</Words>
  <Application>Microsoft Macintosh PowerPoint</Application>
  <DocSecurity>0</DocSecurity>
  <PresentationFormat>Affichage à l'écran (16:9)</PresentationFormat>
  <Paragraphs>279</Paragraphs>
  <Slides>28</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Calibri</vt:lpstr>
      <vt:lpstr>Arial</vt:lpstr>
      <vt:lpstr>Proxima Nova</vt:lpstr>
      <vt:lpstr>Wingdings</vt:lpstr>
      <vt:lpstr>Open Sans Extrabold</vt:lpstr>
      <vt:lpstr>Ubuntu</vt:lpstr>
      <vt:lpstr>Alfa Slab One</vt:lpstr>
      <vt:lpstr>Gameday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COMPLÉMENTAIRES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
  <cp:keywords/>
  <dc:description/>
  <cp:lastModifiedBy>Olivier Ponson</cp:lastModifiedBy>
  <cp:revision>36</cp:revision>
  <dcterms:modified xsi:type="dcterms:W3CDTF">2021-12-20T03:39:28Z</dcterms:modified>
  <cp:category/>
  <dc:identifier/>
  <cp:contentStatus/>
  <dc:language/>
  <cp:version/>
</cp:coreProperties>
</file>