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8385"/>
  </p:normalViewPr>
  <p:slideViewPr>
    <p:cSldViewPr>
      <p:cViewPr varScale="1">
        <p:scale>
          <a:sx n="74" d="100"/>
          <a:sy n="74" d="100"/>
        </p:scale>
        <p:origin x="2016"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6111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611188"/>
          </a:xfrm>
          <a:prstGeom prst="rect">
            <a:avLst/>
          </a:prstGeom>
        </p:spPr>
        <p:txBody>
          <a:bodyPr vert="horz" lIns="91440" tIns="45720" rIns="91440" bIns="45720" rtlCol="0"/>
          <a:lstStyle>
            <a:lvl1pPr algn="r">
              <a:defRPr sz="1200"/>
            </a:lvl1pPr>
          </a:lstStyle>
          <a:p>
            <a:pPr>
              <a:defRPr/>
            </a:pPr>
            <a:fld id="{553ADDC2-6BBC-4E30-9A3C-5C6BF608C1DC}" type="datetimeFigureOut">
              <a:rPr lang="fr-FR"/>
              <a:t>01/09/2021</a:t>
            </a:fld>
            <a:endParaRPr lang="fr-FR"/>
          </a:p>
        </p:txBody>
      </p:sp>
      <p:sp>
        <p:nvSpPr>
          <p:cNvPr id="6" name="Espace réservé de l'image des diapositives 3"/>
          <p:cNvSpPr>
            <a:spLocks noGrp="1" noRot="1" noChangeAspect="1"/>
          </p:cNvSpPr>
          <p:nvPr>
            <p:ph type="sldImg" idx="2"/>
          </p:nvPr>
        </p:nvSpPr>
        <p:spPr bwMode="auto">
          <a:xfrm>
            <a:off x="-228600" y="1524000"/>
            <a:ext cx="7315200" cy="41148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commentaires 4"/>
          <p:cNvSpPr>
            <a:spLocks noGrp="1"/>
          </p:cNvSpPr>
          <p:nvPr>
            <p:ph type="body" sz="quarter" idx="3"/>
          </p:nvPr>
        </p:nvSpPr>
        <p:spPr bwMode="auto">
          <a:xfrm>
            <a:off x="685800" y="5867399"/>
            <a:ext cx="5486400" cy="4800600"/>
          </a:xfrm>
          <a:prstGeom prst="rect">
            <a:avLst/>
          </a:prstGeom>
        </p:spPr>
        <p:txBody>
          <a:bodyPr vert="horz" lIns="91440" tIns="45720" rIns="91440" bIns="45720" rtlCol="0"/>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u pied de page 5"/>
          <p:cNvSpPr>
            <a:spLocks noGrp="1"/>
          </p:cNvSpPr>
          <p:nvPr>
            <p:ph type="ftr" sz="quarter" idx="4"/>
          </p:nvPr>
        </p:nvSpPr>
        <p:spPr bwMode="auto">
          <a:xfrm>
            <a:off x="0" y="11580813"/>
            <a:ext cx="2971800" cy="6111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11580813"/>
            <a:ext cx="2971800" cy="611187"/>
          </a:xfrm>
          <a:prstGeom prst="rect">
            <a:avLst/>
          </a:prstGeom>
        </p:spPr>
        <p:txBody>
          <a:bodyPr vert="horz" lIns="91440" tIns="45720" rIns="91440" bIns="45720" rtlCol="0" anchor="b"/>
          <a:lstStyle>
            <a:lvl1pPr algn="r">
              <a:defRPr sz="1200"/>
            </a:lvl1pPr>
          </a:lstStyle>
          <a:p>
            <a:pPr>
              <a:defRPr/>
            </a:pPr>
            <a:fld id="{BE101E13-9300-47B5-A8A6-70A3ACD3A0BA}"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iew.genial.ly/5eb982c38a39780d0f676e3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508000" y="914400"/>
            <a:ext cx="8128000" cy="4572000"/>
          </a:xfrm>
        </p:spPr>
      </p:sp>
      <p:sp>
        <p:nvSpPr>
          <p:cNvPr id="5" name="Notes Placeholder 2"/>
          <p:cNvSpPr>
            <a:spLocks noGrp="1"/>
          </p:cNvSpPr>
          <p:nvPr>
            <p:ph type="body" idx="1"/>
          </p:nvPr>
        </p:nvSpPr>
        <p:spPr bwMode="auto"/>
        <p:txBody>
          <a:bodyPr/>
          <a:lstStyle/>
          <a:p>
            <a:pPr marL="186261">
              <a:buClr>
                <a:srgbClr val="000000"/>
              </a:buClr>
              <a:buSzPts val="1400"/>
              <a:defRPr/>
            </a:pPr>
            <a:r>
              <a:rPr lang="fr-FR" dirty="0"/>
              <a:t>On peut constater que parmi les stratégies peu conteuses les plus efficaces figurent les feedbacks immédiats (que permettent les questionnaires affichant la bonne réponse) mais aussi la métacognition ainsi que le travail entre pairs, sous forme de tutorat et de travaux collaboratifs.</a:t>
            </a:r>
            <a:endParaRPr dirty="0"/>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a:t>
            </a:r>
            <a:r>
              <a:rPr lang="fr-FR" dirty="0" err="1"/>
              <a:t>kahoot.com</a:t>
            </a:r>
            <a:endParaRPr lang="fr-FR" dirty="0"/>
          </a:p>
          <a:p>
            <a:r>
              <a:rPr lang="fr-FR" dirty="0"/>
              <a:t>https://</a:t>
            </a:r>
            <a:r>
              <a:rPr lang="fr-FR" dirty="0" err="1"/>
              <a:t>quizizz.com</a:t>
            </a:r>
            <a:r>
              <a:rPr lang="fr-FR" dirty="0"/>
              <a:t>/</a:t>
            </a:r>
          </a:p>
          <a:p>
            <a:r>
              <a:rPr lang="fr-FR" dirty="0"/>
              <a:t>https://</a:t>
            </a:r>
            <a:r>
              <a:rPr lang="fr-FR" dirty="0" err="1"/>
              <a:t>quizlet.com</a:t>
            </a:r>
            <a:r>
              <a:rPr lang="fr-FR" dirty="0"/>
              <a:t>/</a:t>
            </a:r>
            <a:r>
              <a:rPr lang="fr-FR" dirty="0" err="1"/>
              <a:t>fr-fr</a:t>
            </a:r>
            <a:endParaRPr lang="fr-FR" dirty="0"/>
          </a:p>
          <a:p>
            <a:r>
              <a:rPr lang="fr-FR" dirty="0"/>
              <a:t>https://</a:t>
            </a:r>
            <a:r>
              <a:rPr lang="fr-FR" dirty="0" err="1"/>
              <a:t>learningapps.org</a:t>
            </a:r>
            <a:r>
              <a:rPr lang="fr-FR" dirty="0"/>
              <a:t>/</a:t>
            </a:r>
          </a:p>
          <a:p>
            <a:r>
              <a:rPr lang="fr-FR" dirty="0"/>
              <a:t>https://</a:t>
            </a:r>
            <a:r>
              <a:rPr lang="fr-FR" dirty="0" err="1"/>
              <a:t>genial.ly</a:t>
            </a:r>
            <a:r>
              <a:rPr lang="fr-FR" dirty="0"/>
              <a:t>/Panel</a:t>
            </a:r>
          </a:p>
        </p:txBody>
      </p:sp>
      <p:sp>
        <p:nvSpPr>
          <p:cNvPr id="4" name="Espace réservé du numéro de diapositive 3"/>
          <p:cNvSpPr>
            <a:spLocks noGrp="1"/>
          </p:cNvSpPr>
          <p:nvPr>
            <p:ph type="sldNum" sz="quarter" idx="5"/>
          </p:nvPr>
        </p:nvSpPr>
        <p:spPr/>
        <p:txBody>
          <a:bodyPr/>
          <a:lstStyle/>
          <a:p>
            <a:pPr>
              <a:defRPr/>
            </a:pPr>
            <a:fld id="{BE101E13-9300-47B5-A8A6-70A3ACD3A0BA}" type="slidenum">
              <a:rPr lang="fr-FR" smtClean="0"/>
              <a:t>15</a:t>
            </a:fld>
            <a:endParaRPr lang="fr-FR"/>
          </a:p>
        </p:txBody>
      </p:sp>
    </p:spTree>
    <p:extLst>
      <p:ext uri="{BB962C8B-B14F-4D97-AF65-F5344CB8AC3E}">
        <p14:creationId xmlns:p14="http://schemas.microsoft.com/office/powerpoint/2010/main" val="1668795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a:t>
            </a:r>
            <a:r>
              <a:rPr lang="fr-FR" dirty="0" err="1"/>
              <a:t>www.wooclap.com</a:t>
            </a:r>
            <a:r>
              <a:rPr lang="fr-FR" dirty="0"/>
              <a:t>/</a:t>
            </a:r>
            <a:r>
              <a:rPr lang="fr-FR" dirty="0" err="1"/>
              <a:t>fr</a:t>
            </a:r>
            <a:r>
              <a:rPr lang="fr-FR" dirty="0"/>
              <a:t>/</a:t>
            </a:r>
          </a:p>
          <a:p>
            <a:r>
              <a:rPr lang="fr-FR" dirty="0"/>
              <a:t>https://</a:t>
            </a:r>
            <a:r>
              <a:rPr lang="fr-FR" dirty="0" err="1"/>
              <a:t>get.plickers.com</a:t>
            </a:r>
            <a:r>
              <a:rPr lang="fr-FR" dirty="0"/>
              <a:t>/</a:t>
            </a:r>
          </a:p>
        </p:txBody>
      </p:sp>
      <p:sp>
        <p:nvSpPr>
          <p:cNvPr id="4" name="Espace réservé du numéro de diapositive 3"/>
          <p:cNvSpPr>
            <a:spLocks noGrp="1"/>
          </p:cNvSpPr>
          <p:nvPr>
            <p:ph type="sldNum" sz="quarter" idx="5"/>
          </p:nvPr>
        </p:nvSpPr>
        <p:spPr/>
        <p:txBody>
          <a:bodyPr/>
          <a:lstStyle/>
          <a:p>
            <a:pPr>
              <a:defRPr/>
            </a:pPr>
            <a:fld id="{BE101E13-9300-47B5-A8A6-70A3ACD3A0BA}" type="slidenum">
              <a:rPr lang="fr-FR" smtClean="0"/>
              <a:t>16</a:t>
            </a:fld>
            <a:endParaRPr lang="fr-FR"/>
          </a:p>
        </p:txBody>
      </p:sp>
    </p:spTree>
    <p:extLst>
      <p:ext uri="{BB962C8B-B14F-4D97-AF65-F5344CB8AC3E}">
        <p14:creationId xmlns:p14="http://schemas.microsoft.com/office/powerpoint/2010/main" val="4120527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https://agora-</a:t>
            </a:r>
            <a:r>
              <a:rPr lang="fr-FR" dirty="0" err="1"/>
              <a:t>quiz.education</a:t>
            </a:r>
            <a:r>
              <a:rPr lang="fr-FR" dirty="0"/>
              <a:t>/</a:t>
            </a:r>
          </a:p>
        </p:txBody>
      </p:sp>
      <p:sp>
        <p:nvSpPr>
          <p:cNvPr id="4" name="Espace réservé du numéro de diapositive 3"/>
          <p:cNvSpPr>
            <a:spLocks noGrp="1"/>
          </p:cNvSpPr>
          <p:nvPr>
            <p:ph type="sldNum" sz="quarter" idx="5"/>
          </p:nvPr>
        </p:nvSpPr>
        <p:spPr/>
        <p:txBody>
          <a:bodyPr/>
          <a:lstStyle/>
          <a:p>
            <a:pPr>
              <a:defRPr/>
            </a:pPr>
            <a:fld id="{BE101E13-9300-47B5-A8A6-70A3ACD3A0BA}" type="slidenum">
              <a:rPr lang="fr-FR" smtClean="0"/>
              <a:t>17</a:t>
            </a:fld>
            <a:endParaRPr lang="fr-FR"/>
          </a:p>
        </p:txBody>
      </p:sp>
    </p:spTree>
    <p:extLst>
      <p:ext uri="{BB962C8B-B14F-4D97-AF65-F5344CB8AC3E}">
        <p14:creationId xmlns:p14="http://schemas.microsoft.com/office/powerpoint/2010/main" val="623607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endParaRPr sz="1100" b="0" i="0" u="none" dirty="0">
              <a:solidFill>
                <a:srgbClr val="000000"/>
              </a:solidFill>
              <a:latin typeface="Arial"/>
              <a:ea typeface="Arial"/>
              <a:cs typeface="Arial"/>
            </a:endParaRPr>
          </a:p>
          <a:p>
            <a:pPr>
              <a:defRPr/>
            </a:pPr>
            <a:r>
              <a:rPr sz="1100" b="0" i="0" u="none" dirty="0">
                <a:solidFill>
                  <a:srgbClr val="000000"/>
                </a:solidFill>
                <a:latin typeface="Arial"/>
                <a:ea typeface="Arial"/>
                <a:cs typeface="Arial"/>
              </a:rPr>
              <a:t>Diff. successive : nous la </a:t>
            </a:r>
            <a:r>
              <a:rPr sz="1100" b="0" i="0" u="none" dirty="0" err="1">
                <a:solidFill>
                  <a:srgbClr val="000000"/>
                </a:solidFill>
                <a:latin typeface="Arial"/>
                <a:ea typeface="Arial"/>
                <a:cs typeface="Arial"/>
              </a:rPr>
              <a:t>faisons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tous</a:t>
            </a:r>
            <a:r>
              <a:rPr sz="1100" b="0" i="0" u="none" dirty="0">
                <a:solidFill>
                  <a:srgbClr val="000000"/>
                </a:solidFill>
                <a:latin typeface="Arial"/>
                <a:ea typeface="Arial"/>
                <a:cs typeface="Arial"/>
              </a:rPr>
              <a:t> ! (</a:t>
            </a:r>
            <a:r>
              <a:rPr sz="1100" b="0" i="0" u="none" dirty="0" err="1">
                <a:solidFill>
                  <a:srgbClr val="000000"/>
                </a:solidFill>
                <a:latin typeface="Arial"/>
                <a:ea typeface="Arial"/>
                <a:cs typeface="Arial"/>
              </a:rPr>
              <a:t>Stratégies</a:t>
            </a:r>
            <a:r>
              <a:rPr sz="1100" b="0" i="0" u="none" dirty="0">
                <a:solidFill>
                  <a:srgbClr val="000000"/>
                </a:solidFill>
                <a:latin typeface="Arial"/>
                <a:ea typeface="Arial"/>
                <a:cs typeface="Arial"/>
              </a:rPr>
              <a:t> interactives </a:t>
            </a:r>
            <a:r>
              <a:rPr sz="1100" b="0" i="0" u="none" dirty="0" err="1">
                <a:solidFill>
                  <a:srgbClr val="000000"/>
                </a:solidFill>
                <a:latin typeface="Arial"/>
                <a:ea typeface="Arial"/>
                <a:cs typeface="Arial"/>
              </a:rPr>
              <a:t>variés</a:t>
            </a:r>
            <a:r>
              <a:rPr sz="1100" b="0" i="0" u="none" dirty="0">
                <a:solidFill>
                  <a:srgbClr val="000000"/>
                </a:solidFill>
                <a:latin typeface="Arial"/>
                <a:ea typeface="Arial"/>
                <a:cs typeface="Arial"/>
              </a:rPr>
              <a:t> : </a:t>
            </a:r>
            <a:r>
              <a:rPr sz="1100" b="0" i="0" u="none" dirty="0" err="1">
                <a:solidFill>
                  <a:srgbClr val="000000"/>
                </a:solidFill>
                <a:latin typeface="Arial"/>
                <a:ea typeface="Arial"/>
                <a:cs typeface="Arial"/>
              </a:rPr>
              <a:t>groupe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collectif</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classe</a:t>
            </a:r>
            <a:r>
              <a:rPr sz="1100" b="0" i="0" u="none" dirty="0">
                <a:solidFill>
                  <a:srgbClr val="000000"/>
                </a:solidFill>
                <a:latin typeface="Arial"/>
                <a:ea typeface="Arial"/>
                <a:cs typeface="Arial"/>
              </a:rPr>
              <a:t>, travail </a:t>
            </a:r>
            <a:r>
              <a:rPr sz="1100" b="0" i="0" u="none" dirty="0" err="1">
                <a:solidFill>
                  <a:srgbClr val="000000"/>
                </a:solidFill>
                <a:latin typeface="Arial"/>
                <a:ea typeface="Arial"/>
                <a:cs typeface="Arial"/>
              </a:rPr>
              <a:t>individuel</a:t>
            </a:r>
            <a:r>
              <a:rPr sz="1100" b="0" i="0" u="none" dirty="0">
                <a:solidFill>
                  <a:srgbClr val="000000"/>
                </a:solidFill>
                <a:latin typeface="Arial"/>
                <a:ea typeface="Arial"/>
                <a:cs typeface="Arial"/>
              </a:rPr>
              <a:t>. Lieu : cdi, salle info, dehors...) </a:t>
            </a:r>
            <a:r>
              <a:rPr sz="1100" b="0" i="0" u="none" dirty="0" err="1">
                <a:solidFill>
                  <a:srgbClr val="000000"/>
                </a:solidFill>
                <a:latin typeface="Arial"/>
                <a:ea typeface="Arial"/>
                <a:cs typeface="Arial"/>
              </a:rPr>
              <a:t>Demande</a:t>
            </a:r>
            <a:r>
              <a:rPr sz="1100" b="0" i="0" u="none" dirty="0">
                <a:solidFill>
                  <a:srgbClr val="000000"/>
                </a:solidFill>
                <a:latin typeface="Arial"/>
                <a:ea typeface="Arial"/>
                <a:cs typeface="Arial"/>
              </a:rPr>
              <a:t> de la </a:t>
            </a:r>
            <a:r>
              <a:rPr sz="1100" b="0" i="0" u="none" dirty="0" err="1">
                <a:solidFill>
                  <a:srgbClr val="000000"/>
                </a:solidFill>
                <a:latin typeface="Arial"/>
                <a:ea typeface="Arial"/>
                <a:cs typeface="Arial"/>
              </a:rPr>
              <a:t>créativité</a:t>
            </a:r>
            <a:r>
              <a:rPr sz="1100" b="0" i="0" u="none" dirty="0">
                <a:solidFill>
                  <a:srgbClr val="000000"/>
                </a:solidFill>
                <a:latin typeface="Arial"/>
                <a:ea typeface="Arial"/>
                <a:cs typeface="Arial"/>
              </a:rPr>
              <a:t> !</a:t>
            </a:r>
            <a:br>
              <a:rPr sz="1100" b="0" i="0" u="none" dirty="0">
                <a:solidFill>
                  <a:srgbClr val="000000"/>
                </a:solidFill>
                <a:latin typeface="Arial"/>
                <a:ea typeface="Arial"/>
                <a:cs typeface="Arial"/>
              </a:rPr>
            </a:br>
            <a:endParaRPr sz="1100" b="0" i="0" u="none" dirty="0">
              <a:solidFill>
                <a:srgbClr val="000000"/>
              </a:solidFill>
              <a:latin typeface="Arial"/>
              <a:ea typeface="Arial"/>
              <a:cs typeface="Arial"/>
            </a:endParaRPr>
          </a:p>
          <a:p>
            <a:pPr>
              <a:defRPr/>
            </a:pPr>
            <a:r>
              <a:rPr sz="1100" b="0" i="0" u="none" dirty="0">
                <a:solidFill>
                  <a:srgbClr val="000000"/>
                </a:solidFill>
                <a:latin typeface="Arial"/>
                <a:ea typeface="Arial"/>
                <a:cs typeface="Arial"/>
              </a:rPr>
              <a:t>Diff </a:t>
            </a:r>
            <a:r>
              <a:rPr sz="1100" b="0" i="0" u="none" dirty="0" err="1">
                <a:solidFill>
                  <a:srgbClr val="000000"/>
                </a:solidFill>
                <a:latin typeface="Arial"/>
                <a:ea typeface="Arial"/>
                <a:cs typeface="Arial"/>
              </a:rPr>
              <a:t>simultanée</a:t>
            </a:r>
            <a:r>
              <a:rPr sz="1100" b="0" i="0" u="none" dirty="0">
                <a:solidFill>
                  <a:srgbClr val="000000"/>
                </a:solidFill>
                <a:latin typeface="Arial"/>
                <a:ea typeface="Arial"/>
                <a:cs typeface="Arial"/>
              </a:rPr>
              <a:t> : plus </a:t>
            </a:r>
            <a:r>
              <a:rPr sz="1100" b="0" i="0" u="none" dirty="0" err="1">
                <a:solidFill>
                  <a:srgbClr val="000000"/>
                </a:solidFill>
                <a:latin typeface="Arial"/>
                <a:ea typeface="Arial"/>
                <a:cs typeface="Arial"/>
              </a:rPr>
              <a:t>délicate</a:t>
            </a:r>
            <a:r>
              <a:rPr sz="1100" b="0" i="0" u="none" dirty="0">
                <a:solidFill>
                  <a:srgbClr val="000000"/>
                </a:solidFill>
                <a:latin typeface="Arial"/>
                <a:ea typeface="Arial"/>
                <a:cs typeface="Arial"/>
              </a:rPr>
              <a:t> dans </a:t>
            </a:r>
            <a:r>
              <a:rPr sz="1100" b="0" i="0" u="none" dirty="0" err="1">
                <a:solidFill>
                  <a:srgbClr val="000000"/>
                </a:solidFill>
                <a:latin typeface="Arial"/>
                <a:ea typeface="Arial"/>
                <a:cs typeface="Arial"/>
              </a:rPr>
              <a:t>l’organisation</a:t>
            </a:r>
            <a:r>
              <a:rPr sz="1100" b="0" i="0" u="none" dirty="0">
                <a:solidFill>
                  <a:srgbClr val="000000"/>
                </a:solidFill>
                <a:latin typeface="Arial"/>
                <a:ea typeface="Arial"/>
                <a:cs typeface="Arial"/>
              </a:rPr>
              <a:t> : faire </a:t>
            </a:r>
            <a:r>
              <a:rPr sz="1100" b="0" i="0" u="none" dirty="0" err="1">
                <a:solidFill>
                  <a:srgbClr val="000000"/>
                </a:solidFill>
                <a:latin typeface="Arial"/>
                <a:ea typeface="Arial"/>
                <a:cs typeface="Arial"/>
              </a:rPr>
              <a:t>travailler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même</a:t>
            </a:r>
            <a:r>
              <a:rPr sz="1100" b="0" i="0" u="none" dirty="0">
                <a:solidFill>
                  <a:srgbClr val="000000"/>
                </a:solidFill>
                <a:latin typeface="Arial"/>
                <a:ea typeface="Arial"/>
                <a:cs typeface="Arial"/>
              </a:rPr>
              <a:t> temps les </a:t>
            </a:r>
            <a:r>
              <a:rPr sz="1100" b="0" i="0" u="none" dirty="0" err="1">
                <a:solidFill>
                  <a:srgbClr val="000000"/>
                </a:solidFill>
                <a:latin typeface="Arial"/>
                <a:ea typeface="Arial"/>
                <a:cs typeface="Arial"/>
              </a:rPr>
              <a:t>élèves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mais</a:t>
            </a:r>
            <a:r>
              <a:rPr sz="1100" b="0" i="0" u="none" dirty="0">
                <a:solidFill>
                  <a:srgbClr val="000000"/>
                </a:solidFill>
                <a:latin typeface="Arial"/>
                <a:ea typeface="Arial"/>
                <a:cs typeface="Arial"/>
              </a:rPr>
              <a:t> avec des </a:t>
            </a:r>
            <a:r>
              <a:rPr sz="1100" b="0" i="0" u="none" dirty="0" err="1">
                <a:solidFill>
                  <a:srgbClr val="000000"/>
                </a:solidFill>
                <a:latin typeface="Arial"/>
                <a:ea typeface="Arial"/>
                <a:cs typeface="Arial"/>
              </a:rPr>
              <a:t>activités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diverses</a:t>
            </a:r>
            <a:r>
              <a:rPr sz="1100" b="0" i="0" u="none" dirty="0">
                <a:solidFill>
                  <a:srgbClr val="000000"/>
                </a:solidFill>
                <a:latin typeface="Arial"/>
                <a:ea typeface="Arial"/>
                <a:cs typeface="Arial"/>
              </a:rPr>
              <a:t> dans la </a:t>
            </a:r>
            <a:r>
              <a:rPr sz="1100" b="0" i="0" u="none" dirty="0" err="1">
                <a:solidFill>
                  <a:srgbClr val="000000"/>
                </a:solidFill>
                <a:latin typeface="Arial"/>
                <a:ea typeface="Arial"/>
                <a:cs typeface="Arial"/>
              </a:rPr>
              <a:t>classe</a:t>
            </a:r>
            <a:r>
              <a:rPr sz="1100" b="0" i="0" u="none" dirty="0">
                <a:solidFill>
                  <a:srgbClr val="000000"/>
                </a:solidFill>
                <a:latin typeface="Arial"/>
                <a:ea typeface="Arial"/>
                <a:cs typeface="Arial"/>
              </a:rPr>
              <a:t>.</a:t>
            </a:r>
            <a:br>
              <a:rPr sz="1100" b="0" i="0" u="none" dirty="0">
                <a:solidFill>
                  <a:srgbClr val="000000"/>
                </a:solidFill>
                <a:latin typeface="Arial"/>
                <a:ea typeface="Arial"/>
                <a:cs typeface="Arial"/>
              </a:rPr>
            </a:br>
            <a:endParaRPr lang="fr-FR" sz="1100" b="0" i="0" u="none" dirty="0">
              <a:solidFill>
                <a:srgbClr val="000000"/>
              </a:solidFill>
              <a:latin typeface="Arial"/>
              <a:ea typeface="Arial"/>
              <a:cs typeface="Arial"/>
            </a:endParaRPr>
          </a:p>
          <a:p>
            <a:pPr>
              <a:defRPr/>
            </a:pPr>
            <a:r>
              <a:rPr lang="fr-FR" sz="1100" b="0" i="0" u="none" dirty="0">
                <a:solidFill>
                  <a:srgbClr val="000000"/>
                </a:solidFill>
                <a:latin typeface="Arial"/>
                <a:ea typeface="Arial"/>
                <a:cs typeface="Arial"/>
              </a:rPr>
              <a:t>Quiz et questionnaires comme outils de diagnostique et de différenciation.</a:t>
            </a:r>
            <a:endParaRPr sz="1100" b="0" i="0" u="none" dirty="0">
              <a:solidFill>
                <a:srgbClr val="000000"/>
              </a:solidFill>
              <a:latin typeface="Arial"/>
              <a:ea typeface="Arial"/>
              <a:cs typeface="Arial"/>
            </a:endParaRP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a:t>
            </a:r>
            <a:r>
              <a:rPr lang="fr-FR" dirty="0" err="1"/>
              <a:t>blogs.mediapart.fr</a:t>
            </a:r>
            <a:r>
              <a:rPr lang="fr-FR" dirty="0"/>
              <a:t>/</a:t>
            </a:r>
            <a:r>
              <a:rPr lang="fr-FR" dirty="0" err="1"/>
              <a:t>roland-goigoux</a:t>
            </a:r>
            <a:r>
              <a:rPr lang="fr-FR"/>
              <a:t>/blog/100221/cinq-focales-pour-aider-les-formateurs-analyser-lactivite-denseignement</a:t>
            </a:r>
          </a:p>
        </p:txBody>
      </p:sp>
      <p:sp>
        <p:nvSpPr>
          <p:cNvPr id="4" name="Espace réservé du numéro de diapositive 3"/>
          <p:cNvSpPr>
            <a:spLocks noGrp="1"/>
          </p:cNvSpPr>
          <p:nvPr>
            <p:ph type="sldNum" sz="quarter" idx="5"/>
          </p:nvPr>
        </p:nvSpPr>
        <p:spPr/>
        <p:txBody>
          <a:bodyPr/>
          <a:lstStyle/>
          <a:p>
            <a:pPr>
              <a:defRPr/>
            </a:pPr>
            <a:fld id="{BE101E13-9300-47B5-A8A6-70A3ACD3A0BA}" type="slidenum">
              <a:rPr lang="fr-FR" smtClean="0"/>
              <a:t>22</a:t>
            </a:fld>
            <a:endParaRPr lang="fr-FR"/>
          </a:p>
        </p:txBody>
      </p:sp>
    </p:spTree>
    <p:extLst>
      <p:ext uri="{BB962C8B-B14F-4D97-AF65-F5344CB8AC3E}">
        <p14:creationId xmlns:p14="http://schemas.microsoft.com/office/powerpoint/2010/main" val="1452759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508000" y="914400"/>
            <a:ext cx="8128000" cy="4572000"/>
          </a:xfrm>
        </p:spPr>
      </p:sp>
      <p:sp>
        <p:nvSpPr>
          <p:cNvPr id="5" name="Notes Placeholder 2"/>
          <p:cNvSpPr>
            <a:spLocks noGrp="1"/>
          </p:cNvSpPr>
          <p:nvPr>
            <p:ph type="body" idx="1"/>
          </p:nvPr>
        </p:nvSpPr>
        <p:spPr bwMode="auto"/>
        <p:txBody>
          <a:bodyPr/>
          <a:lstStyle/>
          <a:p>
            <a:pPr marL="186261">
              <a:buClr>
                <a:srgbClr val="000000"/>
              </a:buClr>
              <a:buSzPts val="1400"/>
              <a:defRPr/>
            </a:pPr>
            <a:r>
              <a:rPr lang="fr-FR" dirty="0"/>
              <a:t>Les 4 piliers de l’apprentissage de Stanislas Dehaene apportent les fondements de l’utilisation des sciences cognitives en classe.</a:t>
            </a:r>
            <a:endParaRPr dirty="0"/>
          </a:p>
          <a:p>
            <a:pPr marL="186261">
              <a:buClr>
                <a:srgbClr val="000000"/>
              </a:buClr>
              <a:buSzPts val="1400"/>
              <a:defRPr/>
            </a:pPr>
            <a:r>
              <a:rPr lang="fr-FR" dirty="0"/>
              <a:t>Il s’agit donc de : </a:t>
            </a:r>
            <a:endParaRPr dirty="0"/>
          </a:p>
          <a:p>
            <a:pPr marL="186261">
              <a:buClr>
                <a:srgbClr val="000000"/>
              </a:buClr>
              <a:buSzPts val="1400"/>
              <a:buFontTx/>
              <a:buChar char="-"/>
              <a:defRPr/>
            </a:pPr>
            <a:r>
              <a:rPr lang="fr-FR" dirty="0"/>
              <a:t>l’attention : à la fois le contrôle de son attention, son utilisation à bon escient pour se concentrer et la capacité à développer son contrôle cognitif pour une pleine maîtrise de cette attention.</a:t>
            </a:r>
            <a:endParaRPr dirty="0"/>
          </a:p>
          <a:p>
            <a:pPr marL="186261">
              <a:buClr>
                <a:srgbClr val="000000"/>
              </a:buClr>
              <a:buSzPts val="1400"/>
              <a:buFontTx/>
              <a:buChar char="-"/>
              <a:defRPr/>
            </a:pPr>
            <a:r>
              <a:rPr lang="fr-FR" dirty="0"/>
              <a:t>l’engagement actif avec les 4 niveaux vus précédemment</a:t>
            </a:r>
            <a:endParaRPr dirty="0"/>
          </a:p>
          <a:p>
            <a:pPr marL="186261">
              <a:buClr>
                <a:srgbClr val="000000"/>
              </a:buClr>
              <a:buSzPts val="1400"/>
              <a:buFontTx/>
              <a:buChar char="-"/>
              <a:defRPr/>
            </a:pPr>
            <a:r>
              <a:rPr lang="fr-FR" dirty="0"/>
              <a:t>Le feedback : l’importance mise en évidence dans la méta-analyse de John </a:t>
            </a:r>
            <a:r>
              <a:rPr lang="fr-FR" dirty="0" err="1"/>
              <a:t>Hattie</a:t>
            </a:r>
            <a:r>
              <a:rPr lang="fr-FR" dirty="0"/>
              <a:t> (chercheur néozélandais). Il s’agit en effet de la stratégie la plus efficace en termes d’apprentissage si il est fait à bon escient, à savoir immédiatement après la réalisation d’une tâche ou d’une évaluation et si il porte sur la tâche elle-même et seulement sur la tâche, les apprentissages induits </a:t>
            </a:r>
            <a:r>
              <a:rPr lang="fr-FR" dirty="0" err="1"/>
              <a:t>etles</a:t>
            </a:r>
            <a:r>
              <a:rPr lang="fr-FR" dirty="0"/>
              <a:t> processus mis en œuvre. Cela permet aussi de relativiser l’erreur.</a:t>
            </a:r>
            <a:endParaRPr dirty="0"/>
          </a:p>
          <a:p>
            <a:pPr marL="186261">
              <a:buClr>
                <a:srgbClr val="000000"/>
              </a:buClr>
              <a:buSzPts val="1400"/>
              <a:buFontTx/>
              <a:buChar char="-"/>
              <a:defRPr/>
            </a:pPr>
            <a:r>
              <a:rPr lang="fr-FR" dirty="0"/>
              <a:t>La consolidation avec à la fois un retour sur les apprentissages en termes de mémorisation avec la réactivation expansée mais aussi en termes de métacognition avec des liens entre les apprentissages et une utilisation régulière de ces apprentissages en situation. </a:t>
            </a:r>
            <a:endParaRPr dirty="0"/>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508000" y="914400"/>
            <a:ext cx="8128000" cy="4572000"/>
          </a:xfrm>
        </p:spPr>
      </p:sp>
      <p:sp>
        <p:nvSpPr>
          <p:cNvPr id="5" name="Notes Placeholder 2"/>
          <p:cNvSpPr>
            <a:spLocks noGrp="1"/>
          </p:cNvSpPr>
          <p:nvPr>
            <p:ph type="body" idx="1"/>
          </p:nvPr>
        </p:nvSpPr>
        <p:spPr bwMode="auto"/>
        <p:txBody>
          <a:bodyPr/>
          <a:lstStyle/>
          <a:p>
            <a:pPr>
              <a:defRPr/>
            </a:pPr>
            <a:r>
              <a:rPr lang="fr-FR" sz="1200" b="0" i="1" u="sng" strike="noStrike" cap="none" spc="0" dirty="0">
                <a:latin typeface="Liberation Sans"/>
                <a:ea typeface="Liberation Sans"/>
                <a:cs typeface="Liberation Sans"/>
                <a:hlinkClick r:id="rId3" tooltip="https://view.genial.ly/5eb982c38a39780d0f676e31"/>
              </a:rPr>
              <a:t>https://view.genial.ly/5eb982c38a39780d0f676e31</a:t>
            </a:r>
            <a:endParaRPr lang="fr-FR" sz="1200" b="0" i="1" u="none" dirty="0">
              <a:solidFill>
                <a:srgbClr val="404040"/>
              </a:solidFill>
              <a:latin typeface="Liberation Sans"/>
              <a:ea typeface="Liberation Sans"/>
              <a:cs typeface="Liberation Sans"/>
            </a:endParaRPr>
          </a:p>
          <a:p>
            <a:pPr>
              <a:defRPr/>
            </a:pPr>
            <a:endParaRPr lang="fr-FR" sz="1200" b="0" i="1" u="none" dirty="0">
              <a:solidFill>
                <a:srgbClr val="404040"/>
              </a:solidFill>
              <a:latin typeface="Liberation Sans"/>
              <a:ea typeface="Liberation Sans"/>
              <a:cs typeface="Liberation Sans"/>
            </a:endParaRPr>
          </a:p>
          <a:p>
            <a:pPr>
              <a:defRPr/>
            </a:pPr>
            <a:r>
              <a:rPr lang="fr-FR" sz="1200" b="0" i="0" u="none" dirty="0">
                <a:solidFill>
                  <a:srgbClr val="404040"/>
                </a:solidFill>
                <a:latin typeface="Liberation Sans"/>
                <a:ea typeface="Liberation Sans"/>
                <a:cs typeface="Liberation Sans"/>
              </a:rPr>
              <a:t>“Le feedback est une information (donnée à l'élève) à propos de l’écart entre le niveau courant et le niveau de référence (d’un paramètre du système) ; cette information est utilisée pour modifier l’écart d’une certaine manière”. “Si l’information à propos de l’écart est simplement enregistrée sans être utilisée pour modifier l’écart, ce n’est pas une rétroaction”</a:t>
            </a:r>
            <a:r>
              <a:rPr lang="fr-FR" sz="1200" b="0" i="1" u="none" dirty="0">
                <a:solidFill>
                  <a:srgbClr val="404040"/>
                </a:solidFill>
                <a:latin typeface="Liberation Sans"/>
                <a:ea typeface="Liberation Sans"/>
                <a:cs typeface="Liberation Sans"/>
              </a:rPr>
              <a:t>.</a:t>
            </a:r>
            <a:endParaRPr dirty="0"/>
          </a:p>
          <a:p>
            <a:pPr>
              <a:defRPr/>
            </a:pPr>
            <a:r>
              <a:rPr lang="fr-FR" sz="1200" b="0" i="1" u="none" dirty="0">
                <a:solidFill>
                  <a:srgbClr val="404040"/>
                </a:solidFill>
                <a:latin typeface="Liberation Sans"/>
                <a:ea typeface="Liberation Sans"/>
                <a:cs typeface="Liberation Sans"/>
              </a:rPr>
              <a:t>Donc, un conseil, un encouragement, un commentaire, des évaluations ne sont pas des feedbacks.</a:t>
            </a:r>
            <a:endParaRPr dirty="0"/>
          </a:p>
          <a:p>
            <a:pPr>
              <a:defRPr/>
            </a:pPr>
            <a:r>
              <a:rPr lang="fr-FR" sz="1200" b="0" i="1" u="none" dirty="0">
                <a:solidFill>
                  <a:srgbClr val="404040"/>
                </a:solidFill>
                <a:latin typeface="Liberation Sans"/>
                <a:ea typeface="Liberation Sans"/>
                <a:cs typeface="Liberation Sans"/>
              </a:rPr>
              <a:t>C'est bien = ce n'est pas un FB !</a:t>
            </a:r>
            <a:endParaRPr dirty="0"/>
          </a:p>
          <a:p>
            <a:pPr>
              <a:defRPr/>
            </a:pPr>
            <a:r>
              <a:rPr lang="fr-FR" sz="1200" b="0" i="1" u="none" dirty="0">
                <a:solidFill>
                  <a:srgbClr val="404040"/>
                </a:solidFill>
                <a:latin typeface="Liberation Sans"/>
                <a:ea typeface="Liberation Sans"/>
                <a:cs typeface="Liberation Sans"/>
              </a:rPr>
              <a:t>Un FB peut aussi être non verbal (une grimace) et non intentionnel.</a:t>
            </a:r>
            <a:endParaRPr dirty="0"/>
          </a:p>
          <a:p>
            <a:pPr>
              <a:defRPr/>
            </a:pPr>
            <a:r>
              <a:rPr lang="fr-FR" sz="1200" b="0" i="1" u="none" dirty="0">
                <a:solidFill>
                  <a:srgbClr val="404040"/>
                </a:solidFill>
                <a:latin typeface="Liberation Sans"/>
                <a:ea typeface="Liberation Sans"/>
                <a:cs typeface="Liberation Sans"/>
              </a:rPr>
              <a:t>Donc rôle de l'enseignant sur la perception que l'élève a de son travail et par extension de lui-même.</a:t>
            </a:r>
            <a:endParaRPr dirty="0"/>
          </a:p>
          <a:p>
            <a:pPr>
              <a:defRPr/>
            </a:pPr>
            <a:endParaRPr lang="fr-FR" sz="1200" b="0" i="1" u="none" dirty="0">
              <a:solidFill>
                <a:srgbClr val="404040"/>
              </a:solidFill>
              <a:latin typeface="Liberation Sans"/>
              <a:ea typeface="Liberation Sans"/>
              <a:cs typeface="Liberation Sans"/>
            </a:endParaRPr>
          </a:p>
          <a:p>
            <a:pPr>
              <a:defRPr/>
            </a:pPr>
            <a:r>
              <a:rPr lang="fr-FR" sz="1200" b="0" i="1" u="none" dirty="0">
                <a:solidFill>
                  <a:srgbClr val="404040"/>
                </a:solidFill>
                <a:latin typeface="Liberation Sans"/>
                <a:ea typeface="Liberation Sans"/>
                <a:cs typeface="Liberation Sans"/>
              </a:rPr>
              <a:t>Un bon Feed-back devrait être :</a:t>
            </a:r>
            <a:endParaRPr dirty="0"/>
          </a:p>
          <a:p>
            <a:pPr marL="217793" indent="-217793">
              <a:buFont typeface="Arial"/>
              <a:buChar char="•"/>
              <a:defRPr/>
            </a:pPr>
            <a:r>
              <a:rPr lang="fr-FR" sz="1200" b="0" i="1" u="none" dirty="0">
                <a:solidFill>
                  <a:srgbClr val="404040"/>
                </a:solidFill>
                <a:latin typeface="Liberation Sans"/>
                <a:ea typeface="Liberation Sans"/>
                <a:cs typeface="Liberation Sans"/>
              </a:rPr>
              <a:t>orientée par les buts</a:t>
            </a:r>
            <a:r>
              <a:rPr lang="fr-FR" sz="1200" b="0" i="0" u="none" dirty="0">
                <a:solidFill>
                  <a:srgbClr val="404040"/>
                </a:solidFill>
                <a:latin typeface="Liberation Sans"/>
                <a:ea typeface="Liberation Sans"/>
                <a:cs typeface="Liberation Sans"/>
              </a:rPr>
              <a:t> : le but de l’action qu’on poursuit ou devrait poursuivre est indiqué dans la rétroaction ;</a:t>
            </a:r>
            <a:endParaRPr dirty="0"/>
          </a:p>
          <a:p>
            <a:pPr marL="217793" indent="-217793">
              <a:buFont typeface="Arial"/>
              <a:buChar char="•"/>
              <a:defRPr/>
            </a:pPr>
            <a:r>
              <a:rPr lang="fr-FR" sz="1200" b="0" i="1" u="none" dirty="0">
                <a:solidFill>
                  <a:srgbClr val="404040"/>
                </a:solidFill>
                <a:latin typeface="Liberation Sans"/>
                <a:ea typeface="Liberation Sans"/>
                <a:cs typeface="Liberation Sans"/>
              </a:rPr>
              <a:t>orientée vers l’action</a:t>
            </a:r>
            <a:r>
              <a:rPr lang="fr-FR" sz="1200" b="0" i="0" u="none" dirty="0">
                <a:solidFill>
                  <a:srgbClr val="404040"/>
                </a:solidFill>
                <a:latin typeface="Liberation Sans"/>
                <a:ea typeface="Liberation Sans"/>
                <a:cs typeface="Liberation Sans"/>
              </a:rPr>
              <a:t> : une rétroaction efficace est concrète, spécifique et utile, donc orientée vers l’action. Elle doit présenter, pour cela, des informations les plus objectives possible, neutres qui vont permettre à l’apprenant d’agir efficacement ;</a:t>
            </a:r>
            <a:endParaRPr dirty="0"/>
          </a:p>
          <a:p>
            <a:pPr marL="217793" indent="-217793">
              <a:buFont typeface="Arial"/>
              <a:buChar char="•"/>
              <a:defRPr/>
            </a:pPr>
            <a:r>
              <a:rPr lang="fr-FR" sz="1200" b="0" i="1" u="none" dirty="0">
                <a:solidFill>
                  <a:srgbClr val="404040"/>
                </a:solidFill>
                <a:latin typeface="Liberation Sans"/>
                <a:ea typeface="Liberation Sans"/>
                <a:cs typeface="Liberation Sans"/>
              </a:rPr>
              <a:t>compréhensible par l’apprenant</a:t>
            </a:r>
            <a:r>
              <a:rPr lang="fr-FR" sz="1200" b="0" i="0" u="none" dirty="0">
                <a:solidFill>
                  <a:srgbClr val="404040"/>
                </a:solidFill>
                <a:latin typeface="Liberation Sans"/>
                <a:ea typeface="Liberation Sans"/>
                <a:cs typeface="Liberation Sans"/>
              </a:rPr>
              <a:t> : une rétroaction efficace ne doit pas être obscurcie par un vocabulaire ou des considérations trop techniques ;</a:t>
            </a:r>
            <a:endParaRPr dirty="0"/>
          </a:p>
          <a:p>
            <a:pPr marL="217793" indent="-217793">
              <a:buFont typeface="Arial"/>
              <a:buChar char="•"/>
              <a:defRPr/>
            </a:pPr>
            <a:r>
              <a:rPr lang="fr-FR" sz="1200" b="0" i="1" u="none" dirty="0">
                <a:solidFill>
                  <a:srgbClr val="404040"/>
                </a:solidFill>
                <a:latin typeface="Liberation Sans"/>
                <a:ea typeface="Liberation Sans"/>
                <a:cs typeface="Liberation Sans"/>
              </a:rPr>
              <a:t>présentant des informations claires</a:t>
            </a:r>
            <a:r>
              <a:rPr lang="fr-FR" sz="1200" b="0" i="0" u="none" dirty="0">
                <a:solidFill>
                  <a:srgbClr val="404040"/>
                </a:solidFill>
                <a:latin typeface="Liberation Sans"/>
                <a:ea typeface="Liberation Sans"/>
                <a:cs typeface="Liberation Sans"/>
              </a:rPr>
              <a:t> : la rétroaction sera d’autant plus efficace qu’elle ne sera pas ambiguë pour l’apprenant, et donc qu’il pourra l’interpréter et en tirer profit pour améliorer sa performance ;</a:t>
            </a:r>
            <a:endParaRPr dirty="0"/>
          </a:p>
          <a:p>
            <a:pPr marL="217793" indent="-217793">
              <a:buFont typeface="Arial"/>
              <a:buChar char="•"/>
              <a:defRPr/>
            </a:pPr>
            <a:r>
              <a:rPr lang="fr-FR" sz="1200" b="0" i="1" u="none" dirty="0">
                <a:solidFill>
                  <a:srgbClr val="404040"/>
                </a:solidFill>
                <a:latin typeface="Liberation Sans"/>
                <a:ea typeface="Liberation Sans"/>
                <a:cs typeface="Liberation Sans"/>
              </a:rPr>
              <a:t>juste-à-temps</a:t>
            </a:r>
            <a:r>
              <a:rPr lang="fr-FR" sz="1200" b="0" i="0" u="none" dirty="0">
                <a:solidFill>
                  <a:srgbClr val="404040"/>
                </a:solidFill>
                <a:latin typeface="Liberation Sans"/>
                <a:ea typeface="Liberation Sans"/>
                <a:cs typeface="Liberation Sans"/>
              </a:rPr>
              <a:t> : une rétroaction efficace est fournie “juste-à-temps”, c’est-à-dire le plus tôt possible, sans bien sûr gêner la performance elle-même ;</a:t>
            </a:r>
            <a:endParaRPr dirty="0"/>
          </a:p>
          <a:p>
            <a:pPr marL="217793" indent="-217793">
              <a:buFont typeface="Arial"/>
              <a:buChar char="•"/>
              <a:defRPr/>
            </a:pPr>
            <a:r>
              <a:rPr lang="fr-FR" sz="1200" b="0" i="1" u="none" dirty="0">
                <a:solidFill>
                  <a:srgbClr val="404040"/>
                </a:solidFill>
                <a:latin typeface="Liberation Sans"/>
                <a:ea typeface="Liberation Sans"/>
                <a:cs typeface="Liberation Sans"/>
              </a:rPr>
              <a:t>formative</a:t>
            </a:r>
            <a:r>
              <a:rPr lang="fr-FR" sz="1200" b="0" i="0" u="none" dirty="0">
                <a:solidFill>
                  <a:srgbClr val="404040"/>
                </a:solidFill>
                <a:latin typeface="Liberation Sans"/>
                <a:ea typeface="Liberation Sans"/>
                <a:cs typeface="Liberation Sans"/>
              </a:rPr>
              <a:t> : une rétroaction efficace est inscrite dans un processus qui permet à l’apprenant, une fois qu’il l’a obtenue, de modifier son comportement pour améliorer sa performance, et donc parvenir plus aisément aux buts qu’il s’est donné. L’important est donc qu’il apprenne de ses erreurs en les corrigeant, et les rétroactions peuvent les y aider ;</a:t>
            </a:r>
            <a:endParaRPr dirty="0"/>
          </a:p>
          <a:p>
            <a:pPr marL="217793" indent="-217793">
              <a:buFont typeface="Arial"/>
              <a:buChar char="•"/>
              <a:defRPr/>
            </a:pPr>
            <a:r>
              <a:rPr lang="fr-FR" sz="1200" b="0" i="1" u="none" dirty="0">
                <a:solidFill>
                  <a:srgbClr val="404040"/>
                </a:solidFill>
                <a:latin typeface="Liberation Sans"/>
                <a:ea typeface="Liberation Sans"/>
                <a:cs typeface="Liberation Sans"/>
              </a:rPr>
              <a:t>cohérente</a:t>
            </a:r>
            <a:r>
              <a:rPr lang="fr-FR" sz="1200" b="0" i="0" u="none" dirty="0">
                <a:solidFill>
                  <a:srgbClr val="404040"/>
                </a:solidFill>
                <a:latin typeface="Liberation Sans"/>
                <a:ea typeface="Liberation Sans"/>
                <a:cs typeface="Liberation Sans"/>
              </a:rPr>
              <a:t> : une rétroaction est efficace si elle est apporte des informations cohérentes dans le temps (stables, précises et donc dignes de confiance). L’utilisation de grilles de critères pour donner des rétroactions ayant ces qualités est donc préconisée.</a:t>
            </a:r>
            <a:endParaRPr dirty="0"/>
          </a:p>
          <a:p>
            <a:pPr marL="217793" indent="-217793">
              <a:buFont typeface="Arial"/>
              <a:buChar char="•"/>
              <a:defRPr/>
            </a:pPr>
            <a:endParaRPr lang="fr-FR" sz="1200" b="0" i="0" u="none" dirty="0">
              <a:solidFill>
                <a:srgbClr val="404040"/>
              </a:solidFill>
              <a:latin typeface="Liberation Sans"/>
              <a:ea typeface="Liberation Sans"/>
              <a:cs typeface="Liberation Sans"/>
            </a:endParaRPr>
          </a:p>
          <a:p>
            <a:pPr>
              <a:defRPr/>
            </a:pPr>
            <a:r>
              <a:rPr lang="fr-FR" sz="1200" b="0" i="0" u="none" dirty="0">
                <a:solidFill>
                  <a:srgbClr val="404040"/>
                </a:solidFill>
                <a:latin typeface="Liberation Sans"/>
                <a:ea typeface="Liberation Sans"/>
                <a:cs typeface="Liberation Sans"/>
              </a:rPr>
              <a:t>De nombreuses recherches (</a:t>
            </a:r>
            <a:r>
              <a:rPr lang="fr-FR" sz="1200" b="0" i="0" u="none" dirty="0" err="1">
                <a:solidFill>
                  <a:srgbClr val="404040"/>
                </a:solidFill>
                <a:latin typeface="Liberation Sans"/>
                <a:ea typeface="Liberation Sans"/>
                <a:cs typeface="Liberation Sans"/>
              </a:rPr>
              <a:t>cf</a:t>
            </a:r>
            <a:r>
              <a:rPr lang="fr-FR" sz="1200" b="0" i="0" u="none" dirty="0">
                <a:solidFill>
                  <a:srgbClr val="404040"/>
                </a:solidFill>
                <a:latin typeface="Liberation Sans"/>
                <a:ea typeface="Liberation Sans"/>
                <a:cs typeface="Liberation Sans"/>
              </a:rPr>
              <a:t> Méta-analyse de J. </a:t>
            </a:r>
            <a:r>
              <a:rPr lang="fr-FR" sz="1200" b="0" i="0" u="none" dirty="0" err="1">
                <a:solidFill>
                  <a:srgbClr val="404040"/>
                </a:solidFill>
                <a:latin typeface="Liberation Sans"/>
                <a:ea typeface="Liberation Sans"/>
                <a:cs typeface="Liberation Sans"/>
              </a:rPr>
              <a:t>Hattie</a:t>
            </a:r>
            <a:r>
              <a:rPr lang="fr-FR" sz="1200" b="0" i="0" u="none" dirty="0">
                <a:solidFill>
                  <a:srgbClr val="404040"/>
                </a:solidFill>
                <a:latin typeface="Liberation Sans"/>
                <a:ea typeface="Liberation Sans"/>
                <a:cs typeface="Liberation Sans"/>
              </a:rPr>
              <a:t>) montrent que l’une des manières les plus sûres d’augmenter l’apprentissage des élèves est de leur procurer de fréquents guidages, individualisés et en temps réel, et que cela est d’autant plus bénéfique pour les élèves de faible niveau.</a:t>
            </a:r>
            <a:endParaRPr dirty="0"/>
          </a:p>
          <a:p>
            <a:pPr>
              <a:defRPr/>
            </a:pPr>
            <a:r>
              <a:rPr lang="fr-FR" sz="1200" b="0" i="0" u="none" dirty="0">
                <a:solidFill>
                  <a:srgbClr val="404040"/>
                </a:solidFill>
                <a:latin typeface="Liberation Sans"/>
                <a:ea typeface="Liberation Sans"/>
                <a:cs typeface="Liberation Sans"/>
              </a:rPr>
              <a:t>Toutefois, procurer un tel guidage est coûteux en temps, en énergie, et assez souvent se centre beaucoup plus sur des aspects </a:t>
            </a:r>
            <a:r>
              <a:rPr lang="fr-FR" sz="1200" b="0" i="1" u="none" dirty="0">
                <a:solidFill>
                  <a:srgbClr val="404040"/>
                </a:solidFill>
                <a:latin typeface="Liberation Sans"/>
                <a:ea typeface="Liberation Sans"/>
                <a:cs typeface="Liberation Sans"/>
              </a:rPr>
              <a:t>sommatifs</a:t>
            </a:r>
            <a:r>
              <a:rPr lang="fr-FR" sz="1200" b="0" i="0" u="none" dirty="0">
                <a:solidFill>
                  <a:srgbClr val="404040"/>
                </a:solidFill>
                <a:latin typeface="Liberation Sans"/>
                <a:ea typeface="Liberation Sans"/>
                <a:cs typeface="Liberation Sans"/>
              </a:rPr>
              <a:t> (rendre compte de la performance des élèves à des exercices ou des tests) plutôt que </a:t>
            </a:r>
            <a:r>
              <a:rPr lang="fr-FR" sz="1200" b="0" i="1" u="none" dirty="0">
                <a:solidFill>
                  <a:srgbClr val="404040"/>
                </a:solidFill>
                <a:latin typeface="Liberation Sans"/>
                <a:ea typeface="Liberation Sans"/>
                <a:cs typeface="Liberation Sans"/>
              </a:rPr>
              <a:t>formatifs</a:t>
            </a:r>
            <a:r>
              <a:rPr lang="fr-FR" sz="1200" b="0" i="0" u="none" dirty="0">
                <a:solidFill>
                  <a:srgbClr val="404040"/>
                </a:solidFill>
                <a:latin typeface="Liberation Sans"/>
                <a:ea typeface="Liberation Sans"/>
                <a:cs typeface="Liberation Sans"/>
              </a:rPr>
              <a:t> (d’aider les élèves à réaliser cette performance, les étayer).</a:t>
            </a:r>
            <a:endParaRPr dirty="0"/>
          </a:p>
          <a:p>
            <a:pPr>
              <a:defRPr/>
            </a:pPr>
            <a:endParaRPr lang="fr-FR" sz="1200" b="0" i="0" u="none" dirty="0">
              <a:solidFill>
                <a:srgbClr val="404040"/>
              </a:solidFill>
              <a:latin typeface="Liberation Sans"/>
              <a:ea typeface="Liberation Sans"/>
              <a:cs typeface="Liberation Sans"/>
            </a:endParaRPr>
          </a:p>
          <a:p>
            <a:pPr>
              <a:defRPr/>
            </a:pPr>
            <a:r>
              <a:rPr lang="fr-FR" sz="1200" b="1" i="0" u="sng" dirty="0">
                <a:solidFill>
                  <a:srgbClr val="404040"/>
                </a:solidFill>
                <a:latin typeface="Liberation Sans"/>
                <a:ea typeface="Liberation Sans"/>
                <a:cs typeface="Liberation Sans"/>
              </a:rPr>
              <a:t>Les caractéristiques des rétroactions efficaces pour l’apprentissage : elles doivent guider l’</a:t>
            </a:r>
            <a:r>
              <a:rPr lang="fr-FR" sz="1200" b="1" i="0" u="sng" dirty="0" err="1">
                <a:solidFill>
                  <a:srgbClr val="404040"/>
                </a:solidFill>
                <a:latin typeface="Liberation Sans"/>
                <a:ea typeface="Liberation Sans"/>
                <a:cs typeface="Liberation Sans"/>
              </a:rPr>
              <a:t>auto-régulation</a:t>
            </a:r>
            <a:r>
              <a:rPr lang="fr-FR" sz="1200" b="1" i="0" u="sng" dirty="0">
                <a:solidFill>
                  <a:srgbClr val="404040"/>
                </a:solidFill>
                <a:latin typeface="Liberation Sans"/>
                <a:ea typeface="Liberation Sans"/>
                <a:cs typeface="Liberation Sans"/>
              </a:rPr>
              <a:t> des élèves :</a:t>
            </a:r>
            <a:endParaRPr dirty="0"/>
          </a:p>
          <a:p>
            <a:pPr marL="217793" indent="-217793">
              <a:buFont typeface="Arial"/>
              <a:buChar char="•"/>
              <a:defRPr/>
            </a:pPr>
            <a:r>
              <a:rPr lang="fr-FR" sz="1200" b="0" i="0" u="none" dirty="0">
                <a:solidFill>
                  <a:srgbClr val="404040"/>
                </a:solidFill>
                <a:latin typeface="Liberation Sans"/>
                <a:ea typeface="Liberation Sans"/>
                <a:cs typeface="Liberation Sans"/>
              </a:rPr>
              <a:t>Aider à clarifier ce qu’est une bonne performance (buts, critères, standards attendus).</a:t>
            </a:r>
            <a:endParaRPr dirty="0"/>
          </a:p>
          <a:p>
            <a:pPr marL="217793" indent="-217793">
              <a:buFont typeface="Arial"/>
              <a:buChar char="•"/>
              <a:defRPr/>
            </a:pPr>
            <a:r>
              <a:rPr lang="fr-FR" sz="1200" b="0" i="0" u="none" dirty="0">
                <a:solidFill>
                  <a:srgbClr val="404040"/>
                </a:solidFill>
                <a:latin typeface="Liberation Sans"/>
                <a:ea typeface="Liberation Sans"/>
                <a:cs typeface="Liberation Sans"/>
              </a:rPr>
              <a:t>Faciliter le développement de l’apprentissage </a:t>
            </a:r>
            <a:r>
              <a:rPr lang="fr-FR" sz="1200" b="0" i="0" u="none" dirty="0" err="1">
                <a:solidFill>
                  <a:srgbClr val="404040"/>
                </a:solidFill>
                <a:latin typeface="Liberation Sans"/>
                <a:ea typeface="Liberation Sans"/>
                <a:cs typeface="Liberation Sans"/>
              </a:rPr>
              <a:t>auto-régulé</a:t>
            </a:r>
            <a:r>
              <a:rPr lang="fr-FR" sz="1200" b="0" i="0" u="none" dirty="0">
                <a:solidFill>
                  <a:srgbClr val="404040"/>
                </a:solidFill>
                <a:latin typeface="Liberation Sans"/>
                <a:ea typeface="Liberation Sans"/>
                <a:cs typeface="Liberation Sans"/>
              </a:rPr>
              <a:t> (réflexion).</a:t>
            </a:r>
            <a:endParaRPr dirty="0"/>
          </a:p>
          <a:p>
            <a:pPr marL="217793" indent="-217793">
              <a:buFont typeface="Arial"/>
              <a:buChar char="•"/>
              <a:defRPr/>
            </a:pPr>
            <a:r>
              <a:rPr lang="fr-FR" sz="1200" b="0" i="0" u="none" dirty="0">
                <a:solidFill>
                  <a:srgbClr val="404040"/>
                </a:solidFill>
                <a:latin typeface="Liberation Sans"/>
                <a:ea typeface="Liberation Sans"/>
                <a:cs typeface="Liberation Sans"/>
              </a:rPr>
              <a:t>Donner aux étudiants une information de haute qualité sur leur apprentissage.</a:t>
            </a:r>
            <a:endParaRPr dirty="0"/>
          </a:p>
          <a:p>
            <a:pPr marL="217793" indent="-217793">
              <a:buFont typeface="Arial"/>
              <a:buChar char="•"/>
              <a:defRPr/>
            </a:pPr>
            <a:r>
              <a:rPr lang="fr-FR" sz="1200" b="0" i="0" u="none" dirty="0">
                <a:solidFill>
                  <a:srgbClr val="404040"/>
                </a:solidFill>
                <a:latin typeface="Liberation Sans"/>
                <a:ea typeface="Liberation Sans"/>
                <a:cs typeface="Liberation Sans"/>
              </a:rPr>
              <a:t>Encourager le dialogue enseignant-élèves et entre élèves à propos de leur apprentissage.</a:t>
            </a:r>
            <a:endParaRPr dirty="0"/>
          </a:p>
          <a:p>
            <a:pPr marL="217793" indent="-217793">
              <a:buFont typeface="Arial"/>
              <a:buChar char="•"/>
              <a:defRPr/>
            </a:pPr>
            <a:r>
              <a:rPr lang="fr-FR" sz="1200" b="0" i="0" u="none" dirty="0">
                <a:solidFill>
                  <a:srgbClr val="404040"/>
                </a:solidFill>
                <a:latin typeface="Liberation Sans"/>
                <a:ea typeface="Liberation Sans"/>
                <a:cs typeface="Liberation Sans"/>
              </a:rPr>
              <a:t>Encourager la motivation et l’estime de soi.</a:t>
            </a:r>
            <a:endParaRPr dirty="0"/>
          </a:p>
          <a:p>
            <a:pPr marL="217793" indent="-217793">
              <a:buFont typeface="Arial"/>
              <a:buChar char="•"/>
              <a:defRPr/>
            </a:pPr>
            <a:r>
              <a:rPr lang="fr-FR" sz="1200" b="0" i="0" u="none" dirty="0">
                <a:solidFill>
                  <a:srgbClr val="404040"/>
                </a:solidFill>
                <a:latin typeface="Liberation Sans"/>
                <a:ea typeface="Liberation Sans"/>
                <a:cs typeface="Liberation Sans"/>
              </a:rPr>
              <a:t>Procurer des opportunités de réduire l’écart entre la performance courante et la performance visée.</a:t>
            </a:r>
            <a:endParaRPr dirty="0"/>
          </a:p>
          <a:p>
            <a:pPr marL="217793" indent="-217793">
              <a:buFont typeface="Arial"/>
              <a:buChar char="•"/>
              <a:defRPr/>
            </a:pPr>
            <a:r>
              <a:rPr lang="fr-FR" sz="1200" b="0" i="0" u="none" dirty="0">
                <a:solidFill>
                  <a:srgbClr val="404040"/>
                </a:solidFill>
                <a:latin typeface="Liberation Sans"/>
                <a:ea typeface="Liberation Sans"/>
                <a:cs typeface="Liberation Sans"/>
              </a:rPr>
              <a:t>Utiliser les rétroactions pour améliorer son enseignement (elles ne servent pas qu’à l’élève).</a:t>
            </a:r>
            <a:endParaRPr dirty="0"/>
          </a:p>
          <a:p>
            <a:pPr marL="217793" indent="-217793">
              <a:buFont typeface="Arial"/>
              <a:buChar char="•"/>
              <a:defRPr/>
            </a:pPr>
            <a:endParaRPr lang="fr-FR" sz="1200" b="0" i="0" u="none" dirty="0">
              <a:solidFill>
                <a:srgbClr val="404040"/>
              </a:solidFill>
              <a:latin typeface="Liberation Sans"/>
              <a:ea typeface="Liberation Sans"/>
              <a:cs typeface="Liberation Sans"/>
            </a:endParaRPr>
          </a:p>
          <a:p>
            <a:pPr>
              <a:defRPr/>
            </a:pPr>
            <a:endParaRPr lang="fr-FR" sz="1200" b="0" i="0" u="none" dirty="0">
              <a:solidFill>
                <a:srgbClr val="404040"/>
              </a:solidFill>
              <a:latin typeface="Liberation Sans"/>
              <a:ea typeface="Liberation Sans"/>
              <a:cs typeface="Liberation Sans"/>
            </a:endParaRPr>
          </a:p>
          <a:p>
            <a:pPr marL="186261">
              <a:buClr>
                <a:srgbClr val="000000"/>
              </a:buClr>
              <a:buSzPts val="1400"/>
              <a:defRPr/>
            </a:pPr>
            <a:endParaRPr lang="fr-FR" dirty="0"/>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508000" y="914400"/>
            <a:ext cx="8128000" cy="4572000"/>
          </a:xfrm>
        </p:spPr>
      </p:sp>
      <p:sp>
        <p:nvSpPr>
          <p:cNvPr id="5" name="Notes Placeholder 2"/>
          <p:cNvSpPr>
            <a:spLocks noGrp="1"/>
          </p:cNvSpPr>
          <p:nvPr>
            <p:ph type="body" idx="1"/>
          </p:nvPr>
        </p:nvSpPr>
        <p:spPr bwMode="auto"/>
        <p:txBody>
          <a:bodyPr/>
          <a:lstStyle/>
          <a:p>
            <a:pPr marL="186261">
              <a:buClr>
                <a:srgbClr val="000000"/>
              </a:buClr>
              <a:buSzPts val="1400"/>
              <a:defRPr/>
            </a:pPr>
            <a:r>
              <a:rPr lang="fr-FR"/>
              <a:t>L’intérêt des questionnaires et des quiz est notamment la rétroaction qu’il génère auprès des apprenants et le retour sur l’erreur, non pas soous forme de « notes » mais sous forme d’informations précises sur la tâche réalisée afin d’amener l’élève à progresser dans la représentation qu’il a d’une notion.</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508000" y="914400"/>
            <a:ext cx="8128000" cy="4572000"/>
          </a:xfrm>
        </p:spPr>
      </p:sp>
      <p:sp>
        <p:nvSpPr>
          <p:cNvPr id="5" name="Notes Placeholder 2"/>
          <p:cNvSpPr>
            <a:spLocks noGrp="1"/>
          </p:cNvSpPr>
          <p:nvPr>
            <p:ph type="body" idx="1"/>
          </p:nvPr>
        </p:nvSpPr>
        <p:spPr bwMode="auto"/>
        <p:txBody>
          <a:bodyPr/>
          <a:lstStyle/>
          <a:p>
            <a:pPr marL="186261">
              <a:buClr>
                <a:srgbClr val="000000"/>
              </a:buClr>
              <a:buSzPts val="1400"/>
              <a:defRPr/>
            </a:pPr>
            <a:r>
              <a:rPr lang="fr-FR" dirty="0"/>
              <a:t>La courbe de l’oubli mise en évidence par Ebbinghaus confirme que sans une réactivation expansée, c’est-à-dire régulière et de plus en plus espacée de connaissances, celles-ci ne perdurent pas et on oublie, faute de réactiver les connexions neuronales crées lors d’un apprentissage.</a:t>
            </a:r>
            <a:endParaRPr dirty="0"/>
          </a:p>
          <a:p>
            <a:pPr marL="186259">
              <a:buClr>
                <a:srgbClr val="000000"/>
              </a:buClr>
              <a:buSzPts val="1400"/>
              <a:defRPr/>
            </a:pPr>
            <a:endParaRPr lang="fr-FR" dirty="0"/>
          </a:p>
          <a:p>
            <a:pPr marL="186259">
              <a:buClr>
                <a:srgbClr val="000000"/>
              </a:buClr>
              <a:buSzPts val="1400"/>
              <a:defRPr/>
            </a:pPr>
            <a:r>
              <a:rPr lang="fr-FR" dirty="0"/>
              <a:t>Il y a d'abord une distinction à faire entre les types d'informations : vitales ou anecdotiques.</a:t>
            </a:r>
            <a:endParaRPr dirty="0"/>
          </a:p>
          <a:p>
            <a:pPr marL="186259">
              <a:buClr>
                <a:srgbClr val="000000"/>
              </a:buClr>
              <a:buSzPts val="1400"/>
              <a:defRPr/>
            </a:pPr>
            <a:r>
              <a:rPr lang="fr-FR" dirty="0"/>
              <a:t>Notre cerveau n'a aucun mal à retenir les informations vitales (le chien du voisin mord) mais beaucoup plus pour retenir les connaissances anecdotiques (le nom du voisin). Or, les connaissances scolaires sont des connaissances secondaires et il faut donc contrecarrer les effets de la courbe de l'oubli pour les mémoriser sur le long terme. D'où le recours aux </a:t>
            </a:r>
            <a:r>
              <a:rPr lang="fr-FR" dirty="0" err="1"/>
              <a:t>procèdés</a:t>
            </a:r>
            <a:r>
              <a:rPr lang="fr-FR" dirty="0"/>
              <a:t> de mémorisation expansée et la nécessité de transmettre ces connaissances de manière claire et explicite (leur apprentissage ne peut pas être inné ni implicite). </a:t>
            </a:r>
            <a:endParaRPr dirty="0"/>
          </a:p>
          <a:p>
            <a:pPr marL="186259">
              <a:buClr>
                <a:srgbClr val="000000"/>
              </a:buClr>
              <a:buSzPts val="1400"/>
              <a:defRPr/>
            </a:pPr>
            <a:endParaRPr lang="fr-FR" dirty="0"/>
          </a:p>
          <a:p>
            <a:pPr marL="186259">
              <a:buClr>
                <a:srgbClr val="000000"/>
              </a:buClr>
              <a:buSzPts val="1400"/>
              <a:defRPr/>
            </a:pPr>
            <a:r>
              <a:rPr lang="fr-FR" sz="1500" dirty="0">
                <a:solidFill>
                  <a:srgbClr val="000000"/>
                </a:solidFill>
                <a:latin typeface="Arial"/>
                <a:ea typeface="Arial"/>
                <a:cs typeface="Arial"/>
              </a:rPr>
              <a:t>La Courbe d’Ebbinghaus est une technique destinée à améliorer la rétention d’informations. Elle consiste à se remémorer une information donnée (un cours, un livre, un mots, du vocabulaire…) grâce à des rappels réguliers. Elle part du principe que plus une information est répétée dans le temps, plus elle s’ancre dans notre mémoire. </a:t>
            </a:r>
            <a:endParaRPr dirty="0"/>
          </a:p>
          <a:p>
            <a:pPr marL="186259">
              <a:buClr>
                <a:srgbClr val="000000"/>
              </a:buClr>
              <a:buSzPts val="1400"/>
              <a:defRPr/>
            </a:pPr>
            <a:endParaRPr lang="fr-FR" sz="1500" dirty="0">
              <a:solidFill>
                <a:srgbClr val="000000"/>
              </a:solidFill>
              <a:latin typeface="Arial"/>
              <a:ea typeface="Arial"/>
              <a:cs typeface="Arial"/>
            </a:endParaRPr>
          </a:p>
          <a:p>
            <a:pPr marL="186261">
              <a:buClr>
                <a:srgbClr val="000000"/>
              </a:buClr>
              <a:buSzPts val="1400"/>
              <a:defRPr/>
            </a:pPr>
            <a:r>
              <a:rPr lang="fr-FR" sz="1500" dirty="0">
                <a:solidFill>
                  <a:srgbClr val="000000"/>
                </a:solidFill>
                <a:latin typeface="Arial"/>
                <a:ea typeface="Arial"/>
                <a:cs typeface="Arial"/>
              </a:rPr>
              <a:t>Si on cherche à mémoriser efficacement un cours par exemple, on le relira plusieurs fois. Une 1er fois dans les 10 min qui suivent le cours, une 2eme fois à J+1, une 3eme fois à J+7, une 4ème fois à J+30 et une 5ème fois à J+180. </a:t>
            </a:r>
            <a:br>
              <a:rPr lang="fr-FR" sz="1500" dirty="0">
                <a:solidFill>
                  <a:srgbClr val="000000"/>
                </a:solidFill>
                <a:latin typeface="Arial"/>
                <a:ea typeface="Arial"/>
                <a:cs typeface="Arial"/>
              </a:rPr>
            </a:br>
            <a:endParaRPr lang="fr-FR" sz="1500" dirty="0">
              <a:solidFill>
                <a:srgbClr val="000000"/>
              </a:solidFill>
              <a:latin typeface="Arial"/>
              <a:ea typeface="Arial"/>
              <a:cs typeface="Arial"/>
            </a:endParaRPr>
          </a:p>
          <a:p>
            <a:pPr marL="186259">
              <a:buClr>
                <a:srgbClr val="000000"/>
              </a:buClr>
              <a:buSzPts val="1400"/>
              <a:defRPr/>
            </a:pPr>
            <a:r>
              <a:rPr lang="fr-FR" sz="1500" dirty="0">
                <a:solidFill>
                  <a:srgbClr val="000000"/>
                </a:solidFill>
                <a:latin typeface="Arial"/>
                <a:ea typeface="Arial"/>
                <a:cs typeface="Arial"/>
              </a:rPr>
              <a:t>= En faisant ces relectures fréquentes, on gardera 80% du contenu du cours en mémoire après 6 mois alors qu’en temps normal on en aurait retenu moins de 20%.</a:t>
            </a:r>
            <a:endParaRPr dirty="0"/>
          </a:p>
          <a:p>
            <a:pPr marL="186259">
              <a:buClr>
                <a:srgbClr val="000000"/>
              </a:buClr>
              <a:buSzPts val="1400"/>
              <a:defRPr/>
            </a:pPr>
            <a:endParaRPr lang="fr-FR" sz="1500" dirty="0">
              <a:solidFill>
                <a:srgbClr val="000000"/>
              </a:solidFill>
              <a:latin typeface="Arial"/>
              <a:ea typeface="Arial"/>
              <a:cs typeface="Arial"/>
            </a:endParaRPr>
          </a:p>
          <a:p>
            <a:pPr marL="186259">
              <a:buClr>
                <a:srgbClr val="000000"/>
              </a:buClr>
              <a:buSzPts val="1400"/>
              <a:defRPr/>
            </a:pPr>
            <a:r>
              <a:rPr lang="fr-FR" sz="1500" dirty="0">
                <a:solidFill>
                  <a:srgbClr val="000000"/>
                </a:solidFill>
                <a:latin typeface="Arial"/>
                <a:ea typeface="Arial"/>
                <a:cs typeface="Arial"/>
              </a:rPr>
              <a:t>Alors comment fait-on pour appliquer la courbe d’Ebbinghaus concrètement ?</a:t>
            </a:r>
            <a:endParaRPr dirty="0"/>
          </a:p>
          <a:p>
            <a:pPr marL="186259">
              <a:buClr>
                <a:srgbClr val="000000"/>
              </a:buClr>
              <a:buSzPts val="1400"/>
              <a:defRPr/>
            </a:pPr>
            <a:endParaRPr lang="fr-FR" sz="1500" dirty="0">
              <a:solidFill>
                <a:srgbClr val="000000"/>
              </a:solidFill>
              <a:latin typeface="Arial"/>
              <a:ea typeface="Arial"/>
              <a:cs typeface="Arial"/>
            </a:endParaRPr>
          </a:p>
          <a:p>
            <a:pPr marL="186259">
              <a:buClr>
                <a:srgbClr val="000000"/>
              </a:buClr>
              <a:buSzPts val="1400"/>
              <a:defRPr/>
            </a:pPr>
            <a:r>
              <a:rPr lang="fr-FR" sz="1500" b="1" u="sng" dirty="0">
                <a:solidFill>
                  <a:srgbClr val="000000"/>
                </a:solidFill>
                <a:latin typeface="Arial"/>
                <a:ea typeface="Arial"/>
                <a:cs typeface="Arial"/>
              </a:rPr>
              <a:t>1- Encoder l’information</a:t>
            </a:r>
            <a:endParaRPr sz="1500" b="1" u="sng" dirty="0">
              <a:solidFill>
                <a:srgbClr val="000000"/>
              </a:solidFill>
              <a:latin typeface="Arial"/>
              <a:ea typeface="Arial"/>
              <a:cs typeface="Arial"/>
            </a:endParaRPr>
          </a:p>
          <a:p>
            <a:pPr marL="186259">
              <a:buClr>
                <a:srgbClr val="000000"/>
              </a:buClr>
              <a:buSzPts val="1400"/>
              <a:defRPr/>
            </a:pPr>
            <a:endParaRPr sz="1500" dirty="0">
              <a:solidFill>
                <a:srgbClr val="000000"/>
              </a:solidFill>
              <a:latin typeface="Arial"/>
              <a:ea typeface="Arial"/>
              <a:cs typeface="Arial"/>
            </a:endParaRPr>
          </a:p>
          <a:p>
            <a:pPr marL="186259">
              <a:buClr>
                <a:srgbClr val="000000"/>
              </a:buClr>
              <a:buSzPts val="1400"/>
              <a:defRPr/>
            </a:pPr>
            <a:r>
              <a:rPr lang="fr-FR" sz="1500" dirty="0">
                <a:solidFill>
                  <a:srgbClr val="000000"/>
                </a:solidFill>
                <a:latin typeface="Arial"/>
                <a:ea typeface="Arial"/>
                <a:cs typeface="Arial"/>
              </a:rPr>
              <a:t>Quand on souhaite mémoriser une information, on doit d’abord l’encoder : la convertir en une construction mentale.</a:t>
            </a:r>
            <a:endParaRPr sz="1500" dirty="0">
              <a:solidFill>
                <a:srgbClr val="000000"/>
              </a:solidFill>
              <a:latin typeface="Arial"/>
              <a:ea typeface="Arial"/>
              <a:cs typeface="Arial"/>
            </a:endParaRPr>
          </a:p>
          <a:p>
            <a:pPr marL="186259">
              <a:buClr>
                <a:srgbClr val="000000"/>
              </a:buClr>
              <a:buSzPts val="1400"/>
              <a:defRPr/>
            </a:pPr>
            <a:r>
              <a:rPr lang="fr-FR" sz="1500" dirty="0">
                <a:solidFill>
                  <a:srgbClr val="000000"/>
                </a:solidFill>
                <a:latin typeface="Arial"/>
                <a:ea typeface="Arial"/>
                <a:cs typeface="Arial"/>
              </a:rPr>
              <a:t>Cette étape est indispensable pour stocker une information en mémoire. Plus une information est comprise, plus elle est facilement mémorisée. </a:t>
            </a:r>
            <a:br>
              <a:rPr lang="fr-FR" sz="1500" dirty="0">
                <a:solidFill>
                  <a:srgbClr val="000000"/>
                </a:solidFill>
                <a:latin typeface="Arial"/>
                <a:ea typeface="Arial"/>
                <a:cs typeface="Arial"/>
              </a:rPr>
            </a:br>
            <a:r>
              <a:rPr lang="fr-FR" sz="1500" dirty="0">
                <a:solidFill>
                  <a:srgbClr val="000000"/>
                </a:solidFill>
                <a:latin typeface="Arial"/>
                <a:ea typeface="Arial"/>
                <a:cs typeface="Arial"/>
              </a:rPr>
              <a:t>Quand on apprend quelque chose de nouveau, on doit donc faire tout notre possible pour que ce soit extrêmement clair. </a:t>
            </a:r>
            <a:endParaRPr sz="1500" dirty="0">
              <a:solidFill>
                <a:srgbClr val="000000"/>
              </a:solidFill>
              <a:latin typeface="Arial"/>
              <a:ea typeface="Arial"/>
              <a:cs typeface="Arial"/>
            </a:endParaRPr>
          </a:p>
          <a:p>
            <a:pPr marL="186259">
              <a:buClr>
                <a:srgbClr val="000000"/>
              </a:buClr>
              <a:buSzPts val="1400"/>
              <a:defRPr/>
            </a:pPr>
            <a:r>
              <a:rPr lang="fr-FR" sz="1500" dirty="0">
                <a:solidFill>
                  <a:srgbClr val="000000"/>
                </a:solidFill>
                <a:latin typeface="Arial"/>
                <a:ea typeface="Arial"/>
                <a:cs typeface="Arial"/>
              </a:rPr>
              <a:t>= faciliter la rétention d’information par la suite.</a:t>
            </a:r>
            <a:endParaRPr sz="1500" dirty="0">
              <a:solidFill>
                <a:srgbClr val="000000"/>
              </a:solidFill>
              <a:latin typeface="Arial"/>
              <a:ea typeface="Arial"/>
              <a:cs typeface="Arial"/>
            </a:endParaRPr>
          </a:p>
          <a:p>
            <a:pPr marL="186259">
              <a:buClr>
                <a:srgbClr val="000000"/>
              </a:buClr>
              <a:buSzPts val="1400"/>
              <a:defRPr/>
            </a:pPr>
            <a:endParaRPr sz="1500" dirty="0">
              <a:solidFill>
                <a:srgbClr val="000000"/>
              </a:solidFill>
              <a:latin typeface="Arial"/>
              <a:ea typeface="Arial"/>
              <a:cs typeface="Arial"/>
            </a:endParaRPr>
          </a:p>
          <a:p>
            <a:pPr marL="186259">
              <a:buClr>
                <a:srgbClr val="000000"/>
              </a:buClr>
              <a:buSzPts val="1400"/>
              <a:defRPr/>
            </a:pPr>
            <a:r>
              <a:rPr lang="fr-FR" sz="1500" b="1" u="sng" dirty="0">
                <a:solidFill>
                  <a:srgbClr val="000000"/>
                </a:solidFill>
                <a:latin typeface="Arial"/>
                <a:ea typeface="Arial"/>
                <a:cs typeface="Arial"/>
              </a:rPr>
              <a:t>2- Adapter les rappels à la courbe de l’oubli</a:t>
            </a:r>
            <a:endParaRPr sz="1500" b="1" u="sng" dirty="0">
              <a:solidFill>
                <a:srgbClr val="000000"/>
              </a:solidFill>
              <a:latin typeface="Arial"/>
              <a:ea typeface="Arial"/>
              <a:cs typeface="Arial"/>
            </a:endParaRPr>
          </a:p>
          <a:p>
            <a:pPr marL="186259">
              <a:buClr>
                <a:srgbClr val="000000"/>
              </a:buClr>
              <a:buSzPts val="1400"/>
              <a:defRPr/>
            </a:pPr>
            <a:endParaRPr sz="1500" dirty="0">
              <a:solidFill>
                <a:srgbClr val="000000"/>
              </a:solidFill>
              <a:latin typeface="Arial"/>
              <a:ea typeface="Arial"/>
              <a:cs typeface="Arial"/>
            </a:endParaRPr>
          </a:p>
          <a:p>
            <a:pPr marL="186259">
              <a:buClr>
                <a:srgbClr val="000000"/>
              </a:buClr>
              <a:buSzPts val="1400"/>
              <a:defRPr/>
            </a:pPr>
            <a:r>
              <a:rPr lang="fr-FR" sz="1500" dirty="0">
                <a:solidFill>
                  <a:srgbClr val="000000"/>
                </a:solidFill>
                <a:latin typeface="Arial"/>
                <a:ea typeface="Arial"/>
                <a:cs typeface="Arial"/>
              </a:rPr>
              <a:t>Quand on observe la courbe de l’oubli, on constate que plus de la moitié de ce que l’on apprend est oublié dès les premiers jours. Puis les mois qui suivent, on continue d’oublier mais à un rythme moins soutenu.</a:t>
            </a:r>
            <a:br>
              <a:rPr lang="fr-FR" sz="1500" dirty="0">
                <a:solidFill>
                  <a:srgbClr val="000000"/>
                </a:solidFill>
                <a:latin typeface="Arial"/>
                <a:ea typeface="Arial"/>
                <a:cs typeface="Arial"/>
              </a:rPr>
            </a:br>
            <a:r>
              <a:rPr lang="fr-FR" sz="1500" dirty="0">
                <a:solidFill>
                  <a:srgbClr val="000000"/>
                </a:solidFill>
                <a:latin typeface="Arial"/>
                <a:ea typeface="Arial"/>
                <a:cs typeface="Arial"/>
              </a:rPr>
              <a:t>Pour contrer ce phénomène, on doit créer des rappels qui s’adaptent à l’amplitude de cette déperdition. Au début, quand la rétention d’information chute brutalement, on doit faire des rappels fréquents pour la garder en mémoire. Peut être que l’on passera en revue ce que l’on a appris tous les 2, 3 jours pour bien le mémoriser. En gardant cette fréquence de rappel, on évite ainsi d’oublier plus de la moitié de ce que l’on a appris. </a:t>
            </a:r>
            <a:br>
              <a:rPr lang="fr-FR" sz="1500" dirty="0">
                <a:solidFill>
                  <a:srgbClr val="000000"/>
                </a:solidFill>
                <a:latin typeface="Arial"/>
                <a:ea typeface="Arial"/>
                <a:cs typeface="Arial"/>
              </a:rPr>
            </a:br>
            <a:r>
              <a:rPr lang="fr-FR" sz="1500" dirty="0">
                <a:solidFill>
                  <a:srgbClr val="000000"/>
                </a:solidFill>
                <a:latin typeface="Arial"/>
                <a:ea typeface="Arial"/>
                <a:cs typeface="Arial"/>
              </a:rPr>
              <a:t>Puis à mesure que la déperdition ralentit, on espace progressivement nos rappels dans le temps. Au lieu de faire ces rappels tous les 2 jours, on les fait toutes les 2 semaines, puis tous les mois, tous les trimestres… jusqu’à ce que l’on ait complètement mémorisé l’information et que ces rappels deviennent inutiles.  </a:t>
            </a:r>
            <a:endParaRPr dirty="0"/>
          </a:p>
          <a:p>
            <a:pPr marL="186259">
              <a:buClr>
                <a:srgbClr val="000000"/>
              </a:buClr>
              <a:buSzPts val="1400"/>
              <a:defRPr/>
            </a:pPr>
            <a:endParaRPr sz="1500" dirty="0">
              <a:solidFill>
                <a:srgbClr val="000000"/>
              </a:solidFill>
              <a:latin typeface="Arial"/>
              <a:ea typeface="Arial"/>
              <a:cs typeface="Arial"/>
            </a:endParaRPr>
          </a:p>
          <a:p>
            <a:pPr marL="186259">
              <a:buClr>
                <a:srgbClr val="000000"/>
              </a:buClr>
              <a:buSzPts val="1400"/>
              <a:defRPr/>
            </a:pPr>
            <a:r>
              <a:rPr lang="fr-FR" sz="1500" b="1" u="sng" dirty="0">
                <a:solidFill>
                  <a:srgbClr val="000000"/>
                </a:solidFill>
                <a:latin typeface="Arial"/>
                <a:ea typeface="Arial"/>
                <a:cs typeface="Arial"/>
              </a:rPr>
              <a:t>3- Mise en </a:t>
            </a:r>
            <a:r>
              <a:rPr lang="fr-FR" sz="1500" b="1" u="sng" dirty="0" err="1">
                <a:solidFill>
                  <a:srgbClr val="000000"/>
                </a:solidFill>
                <a:latin typeface="Arial"/>
                <a:ea typeface="Arial"/>
                <a:cs typeface="Arial"/>
              </a:rPr>
              <a:t>oeuvre</a:t>
            </a:r>
            <a:r>
              <a:rPr lang="fr-FR" sz="1500" b="1" u="sng" dirty="0">
                <a:solidFill>
                  <a:srgbClr val="000000"/>
                </a:solidFill>
                <a:latin typeface="Arial"/>
                <a:ea typeface="Arial"/>
                <a:cs typeface="Arial"/>
              </a:rPr>
              <a:t> :</a:t>
            </a:r>
            <a:endParaRPr dirty="0"/>
          </a:p>
          <a:p>
            <a:pPr marL="186259">
              <a:buClr>
                <a:srgbClr val="000000"/>
              </a:buClr>
              <a:buSzPts val="1400"/>
              <a:defRPr/>
            </a:pPr>
            <a:endParaRPr lang="fr-FR" sz="1500" dirty="0">
              <a:solidFill>
                <a:srgbClr val="000000"/>
              </a:solidFill>
              <a:latin typeface="Arial"/>
              <a:ea typeface="Arial"/>
              <a:cs typeface="Arial"/>
            </a:endParaRPr>
          </a:p>
          <a:p>
            <a:pPr marL="186261">
              <a:buClr>
                <a:srgbClr val="000000"/>
              </a:buClr>
              <a:buSzPts val="1400"/>
              <a:defRPr/>
            </a:pPr>
            <a:r>
              <a:rPr lang="fr-FR" sz="1500" dirty="0">
                <a:solidFill>
                  <a:srgbClr val="000000"/>
                </a:solidFill>
                <a:latin typeface="Arial"/>
                <a:ea typeface="Arial"/>
                <a:cs typeface="Arial"/>
              </a:rPr>
              <a:t>La fréquence des rappels pourrait ressembler à ça par exemple :</a:t>
            </a:r>
            <a:endParaRPr dirty="0"/>
          </a:p>
          <a:p>
            <a:pPr marL="186261">
              <a:buClr>
                <a:srgbClr val="000000"/>
              </a:buClr>
              <a:buSzPts val="1400"/>
              <a:defRPr/>
            </a:pPr>
            <a:r>
              <a:rPr lang="fr-FR" sz="1500" dirty="0">
                <a:solidFill>
                  <a:srgbClr val="000000"/>
                </a:solidFill>
                <a:latin typeface="Arial"/>
                <a:ea typeface="Arial"/>
                <a:cs typeface="Arial"/>
              </a:rPr>
              <a:t>Jour 0 : Rappel après 10 min</a:t>
            </a:r>
            <a:endParaRPr dirty="0"/>
          </a:p>
          <a:p>
            <a:pPr marL="186261">
              <a:buClr>
                <a:srgbClr val="000000"/>
              </a:buClr>
              <a:buSzPts val="1400"/>
              <a:defRPr/>
            </a:pPr>
            <a:r>
              <a:rPr lang="fr-FR" sz="1500" dirty="0">
                <a:solidFill>
                  <a:srgbClr val="000000"/>
                </a:solidFill>
                <a:latin typeface="Arial"/>
                <a:ea typeface="Arial"/>
                <a:cs typeface="Arial"/>
              </a:rPr>
              <a:t>Jour 1 : Rappel</a:t>
            </a:r>
            <a:endParaRPr dirty="0"/>
          </a:p>
          <a:p>
            <a:pPr marL="186261">
              <a:buClr>
                <a:srgbClr val="000000"/>
              </a:buClr>
              <a:buSzPts val="1400"/>
              <a:defRPr/>
            </a:pPr>
            <a:r>
              <a:rPr lang="fr-FR" sz="1500" dirty="0">
                <a:solidFill>
                  <a:srgbClr val="000000"/>
                </a:solidFill>
                <a:latin typeface="Arial"/>
                <a:ea typeface="Arial"/>
                <a:cs typeface="Arial"/>
              </a:rPr>
              <a:t>Jour 7 : Rappel</a:t>
            </a:r>
            <a:endParaRPr dirty="0"/>
          </a:p>
          <a:p>
            <a:pPr marL="186261">
              <a:buClr>
                <a:srgbClr val="000000"/>
              </a:buClr>
              <a:buSzPts val="1400"/>
              <a:defRPr/>
            </a:pPr>
            <a:r>
              <a:rPr lang="fr-FR" sz="1500" dirty="0">
                <a:solidFill>
                  <a:srgbClr val="000000"/>
                </a:solidFill>
                <a:latin typeface="Arial"/>
                <a:ea typeface="Arial"/>
                <a:cs typeface="Arial"/>
              </a:rPr>
              <a:t>Jour 30 : Rappel</a:t>
            </a:r>
            <a:endParaRPr dirty="0"/>
          </a:p>
          <a:p>
            <a:pPr marL="186261">
              <a:buClr>
                <a:srgbClr val="000000"/>
              </a:buClr>
              <a:buSzPts val="1400"/>
              <a:defRPr/>
            </a:pPr>
            <a:r>
              <a:rPr lang="fr-FR" sz="1500" dirty="0">
                <a:solidFill>
                  <a:srgbClr val="000000"/>
                </a:solidFill>
                <a:latin typeface="Arial"/>
                <a:ea typeface="Arial"/>
                <a:cs typeface="Arial"/>
              </a:rPr>
              <a:t>Jour 180 : Rappel</a:t>
            </a:r>
            <a:endParaRPr dirty="0"/>
          </a:p>
          <a:p>
            <a:pPr marL="186259">
              <a:buClr>
                <a:srgbClr val="000000"/>
              </a:buClr>
              <a:buSzPts val="1400"/>
              <a:defRPr/>
            </a:pPr>
            <a:r>
              <a:rPr lang="fr-FR" sz="1500" dirty="0">
                <a:solidFill>
                  <a:srgbClr val="000000"/>
                </a:solidFill>
                <a:latin typeface="Arial"/>
                <a:ea typeface="Arial"/>
                <a:cs typeface="Arial"/>
              </a:rPr>
              <a:t>Bien sûr, ce n’est qu’un exemple. On peut très bien se créer des rappels tous les 2 jours au début si on le souhaite puis tous les 2 mois. Il n’y a pas de règle absolue concernant les fréquences. Tout ce qu’il faut retenir c’est que l’on doit se faire des rappels réguliers au début puis les espacer ensuite.</a:t>
            </a:r>
            <a:endParaRPr dirty="0"/>
          </a:p>
          <a:p>
            <a:pPr marL="186259">
              <a:buClr>
                <a:srgbClr val="000000"/>
              </a:buClr>
              <a:buSzPts val="1400"/>
              <a:defRPr/>
            </a:pPr>
            <a:endParaRPr sz="1500" dirty="0">
              <a:solidFill>
                <a:srgbClr val="000000"/>
              </a:solidFill>
              <a:latin typeface="Arial"/>
              <a:ea typeface="Arial"/>
              <a:cs typeface="Arial"/>
            </a:endParaRPr>
          </a:p>
        </p:txBody>
      </p:sp>
      <p:sp>
        <p:nvSpPr>
          <p:cNvPr id="6" name="Slide Number Placeholder 3"/>
          <p:cNvSpPr>
            <a:spLocks noGrp="1"/>
          </p:cNvSpPr>
          <p:nvPr>
            <p:ph type="sldNum" sz="quarter" idx="10"/>
          </p:nvPr>
        </p:nvSpPr>
        <p:spPr bwMode="auto">
          <a:xfrm>
            <a:off x="3884084" y="11580284"/>
            <a:ext cx="2971800" cy="609600"/>
          </a:xfrm>
          <a:prstGeom prst="rect">
            <a:avLst/>
          </a:prstGeom>
        </p:spPr>
        <p:txBody>
          <a:bodyPr/>
          <a:lstStyle/>
          <a:p>
            <a:pPr>
              <a:defRPr/>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508000" y="914400"/>
            <a:ext cx="8128000" cy="4572000"/>
          </a:xfrm>
        </p:spPr>
      </p:sp>
      <p:sp>
        <p:nvSpPr>
          <p:cNvPr id="5" name="Notes Placeholder 2"/>
          <p:cNvSpPr>
            <a:spLocks noGrp="1"/>
          </p:cNvSpPr>
          <p:nvPr>
            <p:ph type="body" idx="1"/>
          </p:nvPr>
        </p:nvSpPr>
        <p:spPr bwMode="auto"/>
        <p:txBody>
          <a:bodyPr/>
          <a:lstStyle/>
          <a:p>
            <a:pPr marL="186261">
              <a:buClr>
                <a:srgbClr val="000000"/>
              </a:buClr>
              <a:buSzPts val="1400"/>
              <a:defRPr/>
            </a:pPr>
            <a:r>
              <a:rPr lang="fr-FR" dirty="0"/>
              <a:t>Il existe donc 5 types de mémoire, 1 à court terme, la mémoire de travail et 5 à long terme, la mémoire sensorielle (ou perceptive), la mémoire épisodique, la mémoire procédurale (ou implicite) et la mémoire sémantique (de la connaissance et des savoirs).</a:t>
            </a:r>
            <a:endParaRPr dirty="0"/>
          </a:p>
          <a:p>
            <a:pPr marL="186261">
              <a:buClr>
                <a:srgbClr val="000000"/>
              </a:buClr>
              <a:buSzPts val="1400"/>
              <a:defRPr/>
            </a:pPr>
            <a:endParaRPr lang="fr-FR" dirty="0"/>
          </a:p>
          <a:p>
            <a:pPr marL="186261">
              <a:buClr>
                <a:srgbClr val="000000"/>
              </a:buClr>
              <a:buSzPts val="1400"/>
              <a:defRPr/>
            </a:pPr>
            <a:r>
              <a:rPr lang="fr-FR" dirty="0"/>
              <a:t>On considère que la mémoire de travail peut contenir 7 environ d’informations plus ou moins 2. Elle s’efface régulièrement et d’anciennes informations sont remplacées par de nouvelles en permanence.</a:t>
            </a:r>
            <a:endParaRPr dirty="0"/>
          </a:p>
          <a:p>
            <a:pPr marL="186261">
              <a:buClr>
                <a:srgbClr val="000000"/>
              </a:buClr>
              <a:buSzPts val="1400"/>
              <a:defRPr/>
            </a:pPr>
            <a:r>
              <a:rPr lang="fr-FR" dirty="0"/>
              <a:t>Tant que les informations à mémoriser n’ont pas basculé dans une des 4 mémoires à long terme, les apprentissages ne perdurent pas. Une fois basculés dans ces mémoires à long terme, il est indispensable de les solliciter pour maintenir ces connexions neuronales.</a:t>
            </a:r>
          </a:p>
          <a:p>
            <a:pPr marL="186261">
              <a:buClr>
                <a:srgbClr val="000000"/>
              </a:buClr>
              <a:buSzPts val="1400"/>
              <a:defRPr/>
            </a:pPr>
            <a:endParaRPr lang="fr-FR" dirty="0"/>
          </a:p>
          <a:p>
            <a:pPr marL="186261">
              <a:buClr>
                <a:srgbClr val="000000"/>
              </a:buClr>
              <a:buSzPts val="1400"/>
              <a:defRPr/>
            </a:pPr>
            <a:r>
              <a:rPr lang="fr-FR" dirty="0"/>
              <a:t>L’un des objectifs des questionnaires ou des quiz peut donc être de travailler la répétition afin de faire passer les apprentissages de la mémoire à court terme à la mémoire implicite, en automatisant le traitement de certaines informations / connaissances.</a:t>
            </a:r>
            <a:endParaRPr dirty="0"/>
          </a:p>
          <a:p>
            <a:pPr marL="186259">
              <a:buClr>
                <a:srgbClr val="000000"/>
              </a:buClr>
              <a:buSzPts val="1400"/>
              <a:defRPr/>
            </a:pPr>
            <a:endParaRPr dirty="0"/>
          </a:p>
        </p:txBody>
      </p:sp>
      <p:sp>
        <p:nvSpPr>
          <p:cNvPr id="6" name="Slide Number Placeholder 3"/>
          <p:cNvSpPr>
            <a:spLocks noGrp="1"/>
          </p:cNvSpPr>
          <p:nvPr>
            <p:ph type="sldNum" sz="quarter" idx="10"/>
          </p:nvPr>
        </p:nvSpPr>
        <p:spPr bwMode="auto">
          <a:xfrm>
            <a:off x="3884084" y="11580284"/>
            <a:ext cx="2971800" cy="609600"/>
          </a:xfrm>
          <a:prstGeom prst="rect">
            <a:avLst/>
          </a:prstGeom>
        </p:spPr>
        <p:txBody>
          <a:bodyPr/>
          <a:lstStyle/>
          <a:p>
            <a:pPr>
              <a:defRPr/>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r>
              <a:rPr lang="fr-FR" sz="1200" dirty="0">
                <a:solidFill>
                  <a:schemeClr val="tx1"/>
                </a:solidFill>
                <a:latin typeface="+mn-lt"/>
                <a:ea typeface="+mn-ea"/>
                <a:cs typeface="+mn-cs"/>
              </a:rPr>
              <a:t>Cette stratégie pédagogique permet d’impacter la motivation et donc l’engagement des élèves par le biais de différents facteurs comme le défi, le choix du thème à « vendre », le choix de l’organisation du stand, les interactions et la collaboration entre les élèves, le rendu final, ...</a:t>
            </a:r>
          </a:p>
          <a:p>
            <a:pPr>
              <a:defRPr/>
            </a:pPr>
            <a:r>
              <a:rPr lang="fr-FR" sz="1200" dirty="0">
                <a:solidFill>
                  <a:schemeClr val="tx1"/>
                </a:solidFill>
                <a:latin typeface="+mn-lt"/>
                <a:ea typeface="+mn-ea"/>
                <a:cs typeface="+mn-cs"/>
              </a:rPr>
              <a:t>Quiz et questionnaires permettent de jouer sur de nombreux facteurs de la motivation.</a:t>
            </a:r>
            <a:endParaRPr lang="fr-FR" dirty="0"/>
          </a:p>
        </p:txBody>
      </p:sp>
      <p:sp>
        <p:nvSpPr>
          <p:cNvPr id="6" name="Espace réservé du numéro de diapositive 3"/>
          <p:cNvSpPr>
            <a:spLocks noGrp="1"/>
          </p:cNvSpPr>
          <p:nvPr>
            <p:ph type="sldNum" sz="quarter" idx="10"/>
          </p:nvPr>
        </p:nvSpPr>
        <p:spPr bwMode="auto"/>
        <p:txBody>
          <a:bodyPr/>
          <a:lstStyle/>
          <a:p>
            <a:pPr>
              <a:defRPr/>
            </a:pPr>
            <a:fld id="{BE101E13-9300-47B5-A8A6-70A3ACD3A0BA}" type="slidenum">
              <a:rPr lang="fr-FR"/>
              <a:t>12</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Forms</a:t>
            </a:r>
            <a:r>
              <a:rPr lang="fr-FR" dirty="0"/>
              <a:t> est uniquement utilisé via le tenant académique de Grenoble.</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a:defRPr/>
            </a:pPr>
            <a:fld id="{BE101E13-9300-47B5-A8A6-70A3ACD3A0BA}" type="slidenum">
              <a:rPr lang="fr-FR" smtClean="0"/>
              <a:t>13</a:t>
            </a:fld>
            <a:endParaRPr lang="fr-FR"/>
          </a:p>
        </p:txBody>
      </p:sp>
    </p:spTree>
    <p:extLst>
      <p:ext uri="{BB962C8B-B14F-4D97-AF65-F5344CB8AC3E}">
        <p14:creationId xmlns:p14="http://schemas.microsoft.com/office/powerpoint/2010/main" val="2619076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a:t>
            </a:r>
            <a:r>
              <a:rPr lang="fr-FR" dirty="0" err="1"/>
              <a:t>cryptpad.fr</a:t>
            </a:r>
            <a:r>
              <a:rPr lang="fr-FR" dirty="0"/>
              <a:t>/</a:t>
            </a:r>
          </a:p>
        </p:txBody>
      </p:sp>
      <p:sp>
        <p:nvSpPr>
          <p:cNvPr id="4" name="Espace réservé du numéro de diapositive 3"/>
          <p:cNvSpPr>
            <a:spLocks noGrp="1"/>
          </p:cNvSpPr>
          <p:nvPr>
            <p:ph type="sldNum" sz="quarter" idx="5"/>
          </p:nvPr>
        </p:nvSpPr>
        <p:spPr/>
        <p:txBody>
          <a:bodyPr/>
          <a:lstStyle/>
          <a:p>
            <a:pPr>
              <a:defRPr/>
            </a:pPr>
            <a:fld id="{BE101E13-9300-47B5-A8A6-70A3ACD3A0BA}" type="slidenum">
              <a:rPr lang="fr-FR" smtClean="0"/>
              <a:t>14</a:t>
            </a:fld>
            <a:endParaRPr lang="fr-FR"/>
          </a:p>
        </p:txBody>
      </p:sp>
    </p:spTree>
    <p:extLst>
      <p:ext uri="{BB962C8B-B14F-4D97-AF65-F5344CB8AC3E}">
        <p14:creationId xmlns:p14="http://schemas.microsoft.com/office/powerpoint/2010/main" val="286476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userDrawn="1">
  <p:cSld name="Title Slid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3999" y="1122362"/>
            <a:ext cx="9144000" cy="2387599"/>
          </a:xfrm>
        </p:spPr>
        <p:txBody>
          <a:bodyPr anchor="b"/>
          <a:lstStyle>
            <a:lvl1pPr algn="ctr">
              <a:defRPr sz="4500"/>
            </a:lvl1pPr>
          </a:lstStyle>
          <a:p>
            <a:pPr>
              <a:defRPr/>
            </a:pPr>
            <a:r>
              <a:rPr lang="en-US"/>
              <a:t>Click to edit Master title style</a:t>
            </a:r>
            <a:endParaRPr/>
          </a:p>
        </p:txBody>
      </p:sp>
      <p:sp>
        <p:nvSpPr>
          <p:cNvPr id="5" name="Subtitle 2"/>
          <p:cNvSpPr>
            <a:spLocks noGrp="1"/>
          </p:cNvSpPr>
          <p:nvPr>
            <p:ph type="subTitle" idx="1"/>
          </p:nvPr>
        </p:nvSpPr>
        <p:spPr bwMode="auto">
          <a:xfrm>
            <a:off x="1523999" y="3602037"/>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lang="en-US"/>
              <a:t>Click to edit Master subtitle style</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userDrawn="1">
  <p:cSld name="Title and Vertical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userDrawn="1">
  <p:cSld name="Vertical Title and Text">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899" y="365125"/>
            <a:ext cx="2628900" cy="5811838"/>
          </a:xfrm>
        </p:spPr>
        <p:txBody>
          <a:bodyPr vert="eaVert"/>
          <a:lstStyle/>
          <a:p>
            <a:pPr>
              <a:defRPr/>
            </a:pPr>
            <a:r>
              <a:rPr lang="en-US"/>
              <a:t>Click to edit Master title style</a:t>
            </a:r>
            <a:endParaRPr/>
          </a:p>
        </p:txBody>
      </p:sp>
      <p:sp>
        <p:nvSpPr>
          <p:cNvPr id="5" name="Vertical Text Placeholder 2"/>
          <p:cNvSpPr>
            <a:spLocks noGrp="1"/>
          </p:cNvSpPr>
          <p:nvPr>
            <p:ph type="body" orient="vert" idx="1"/>
          </p:nvPr>
        </p:nvSpPr>
        <p:spPr bwMode="auto">
          <a:xfrm>
            <a:off x="838198" y="365125"/>
            <a:ext cx="7734299"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matchingName="One column text" userDrawn="1">
  <p:cSld name="One column text">
    <p:spTree>
      <p:nvGrpSpPr>
        <p:cNvPr id="1" name=""/>
        <p:cNvGrpSpPr/>
        <p:nvPr/>
      </p:nvGrpSpPr>
      <p:grpSpPr bwMode="auto">
        <a:xfrm>
          <a:off x="0" y="0"/>
          <a:ext cx="0" cy="0"/>
          <a:chOff x="0" y="0"/>
          <a:chExt cx="0" cy="0"/>
        </a:xfrm>
      </p:grpSpPr>
      <p:sp>
        <p:nvSpPr>
          <p:cNvPr id="4" name="Google Shape;18;p4"/>
          <p:cNvSpPr>
            <a:spLocks noGrp="1"/>
          </p:cNvSpPr>
          <p:nvPr>
            <p:ph type="title"/>
          </p:nvPr>
        </p:nvSpPr>
        <p:spPr bwMode="auto">
          <a:xfrm>
            <a:off x="415600" y="842400"/>
            <a:ext cx="3744000" cy="1007599"/>
          </a:xfrm>
          <a:prstGeom prst="rect">
            <a:avLst/>
          </a:prstGeom>
          <a:noFill/>
          <a:ln>
            <a:noFill/>
          </a:ln>
        </p:spPr>
        <p:txBody>
          <a:bodyPr spcFirstLastPara="1" wrap="square" lIns="121897" tIns="121897" rIns="121897" bIns="121897"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pPr>
              <a:defRPr/>
            </a:pPr>
            <a:endParaRPr/>
          </a:p>
        </p:txBody>
      </p:sp>
      <p:sp>
        <p:nvSpPr>
          <p:cNvPr id="5" name="Google Shape;19;p4"/>
          <p:cNvSpPr>
            <a:spLocks noGrp="1"/>
          </p:cNvSpPr>
          <p:nvPr>
            <p:ph type="body" idx="1"/>
          </p:nvPr>
        </p:nvSpPr>
        <p:spPr bwMode="auto">
          <a:xfrm>
            <a:off x="415600" y="1987833"/>
            <a:ext cx="3744000" cy="4104000"/>
          </a:xfrm>
          <a:prstGeom prst="rect">
            <a:avLst/>
          </a:prstGeom>
          <a:noFill/>
          <a:ln>
            <a:noFill/>
          </a:ln>
        </p:spPr>
        <p:txBody>
          <a:bodyPr spcFirstLastPara="1" wrap="square" lIns="121897" tIns="121897" rIns="121897" bIns="121897" anchor="t" anchorCtr="0">
            <a:noAutofit/>
          </a:bodyPr>
          <a:lstStyle>
            <a:lvl1pPr marL="609585" lvl="0" indent="-406390" algn="l">
              <a:lnSpc>
                <a:spcPct val="114999"/>
              </a:lnSpc>
              <a:spcBef>
                <a:spcPts val="0"/>
              </a:spcBef>
              <a:spcAft>
                <a:spcPts val="0"/>
              </a:spcAft>
              <a:buSzPts val="1200"/>
              <a:buChar char="●"/>
              <a:defRPr sz="1600"/>
            </a:lvl1pPr>
            <a:lvl2pPr marL="1219170" lvl="1" indent="-406390" algn="l">
              <a:lnSpc>
                <a:spcPct val="114999"/>
              </a:lnSpc>
              <a:spcBef>
                <a:spcPts val="2133"/>
              </a:spcBef>
              <a:spcAft>
                <a:spcPts val="0"/>
              </a:spcAft>
              <a:buSzPts val="1200"/>
              <a:buChar char="○"/>
              <a:defRPr sz="1600"/>
            </a:lvl2pPr>
            <a:lvl3pPr marL="1828754" lvl="2" indent="-406390" algn="l">
              <a:lnSpc>
                <a:spcPct val="114999"/>
              </a:lnSpc>
              <a:spcBef>
                <a:spcPts val="2133"/>
              </a:spcBef>
              <a:spcAft>
                <a:spcPts val="0"/>
              </a:spcAft>
              <a:buSzPts val="1200"/>
              <a:buChar char="■"/>
              <a:defRPr sz="1600"/>
            </a:lvl3pPr>
            <a:lvl4pPr marL="2438339" lvl="3" indent="-406390" algn="l">
              <a:lnSpc>
                <a:spcPct val="114999"/>
              </a:lnSpc>
              <a:spcBef>
                <a:spcPts val="2133"/>
              </a:spcBef>
              <a:spcAft>
                <a:spcPts val="0"/>
              </a:spcAft>
              <a:buSzPts val="1200"/>
              <a:buChar char="●"/>
              <a:defRPr sz="1600"/>
            </a:lvl4pPr>
            <a:lvl5pPr marL="3047924" lvl="4" indent="-406390" algn="l">
              <a:lnSpc>
                <a:spcPct val="114999"/>
              </a:lnSpc>
              <a:spcBef>
                <a:spcPts val="2133"/>
              </a:spcBef>
              <a:spcAft>
                <a:spcPts val="0"/>
              </a:spcAft>
              <a:buSzPts val="1200"/>
              <a:buChar char="○"/>
              <a:defRPr sz="1600"/>
            </a:lvl5pPr>
            <a:lvl6pPr marL="3657509" lvl="5" indent="-406390" algn="l">
              <a:lnSpc>
                <a:spcPct val="114999"/>
              </a:lnSpc>
              <a:spcBef>
                <a:spcPts val="2133"/>
              </a:spcBef>
              <a:spcAft>
                <a:spcPts val="0"/>
              </a:spcAft>
              <a:buSzPts val="1200"/>
              <a:buChar char="■"/>
              <a:defRPr sz="1600"/>
            </a:lvl6pPr>
            <a:lvl7pPr marL="4267093" lvl="6" indent="-406390" algn="l">
              <a:lnSpc>
                <a:spcPct val="114999"/>
              </a:lnSpc>
              <a:spcBef>
                <a:spcPts val="2133"/>
              </a:spcBef>
              <a:spcAft>
                <a:spcPts val="0"/>
              </a:spcAft>
              <a:buSzPts val="1200"/>
              <a:buChar char="●"/>
              <a:defRPr sz="1600"/>
            </a:lvl7pPr>
            <a:lvl8pPr marL="4876678" lvl="7" indent="-406390" algn="l">
              <a:lnSpc>
                <a:spcPct val="114999"/>
              </a:lnSpc>
              <a:spcBef>
                <a:spcPts val="2133"/>
              </a:spcBef>
              <a:spcAft>
                <a:spcPts val="0"/>
              </a:spcAft>
              <a:buSzPts val="1200"/>
              <a:buChar char="○"/>
              <a:defRPr sz="1600"/>
            </a:lvl8pPr>
            <a:lvl9pPr marL="5486263" lvl="8" indent="-406390" algn="l">
              <a:lnSpc>
                <a:spcPct val="114999"/>
              </a:lnSpc>
              <a:spcBef>
                <a:spcPts val="2133"/>
              </a:spcBef>
              <a:spcAft>
                <a:spcPts val="2133"/>
              </a:spcAft>
              <a:buSzPts val="1200"/>
              <a:buChar char="■"/>
              <a:defRPr sz="1600"/>
            </a:lvl9pPr>
          </a:lstStyle>
          <a:p>
            <a:pPr>
              <a:defRPr/>
            </a:pPr>
            <a:endParaRPr/>
          </a:p>
        </p:txBody>
      </p:sp>
      <p:sp>
        <p:nvSpPr>
          <p:cNvPr id="6" name="Google Shape;20;p4"/>
          <p:cNvSpPr>
            <a:spLocks noGrp="1"/>
          </p:cNvSpPr>
          <p:nvPr>
            <p:ph type="sldNum" idx="12"/>
          </p:nvPr>
        </p:nvSpPr>
        <p:spPr bwMode="auto">
          <a:xfrm>
            <a:off x="11296611" y="6217623"/>
            <a:ext cx="731600" cy="524800"/>
          </a:xfrm>
          <a:prstGeom prst="rect">
            <a:avLst/>
          </a:prstGeom>
          <a:noFill/>
          <a:ln>
            <a:noFill/>
          </a:ln>
        </p:spPr>
        <p:txBody>
          <a:bodyPr spcFirstLastPara="1" wrap="square" lIns="121897" tIns="121897" rIns="121897" bIns="121897" anchor="ctr" anchorCtr="0">
            <a:no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Proxima Nova"/>
                <a:ea typeface="Proxima Nova"/>
                <a:cs typeface="Proxima Nova"/>
              </a:defRPr>
            </a:lvl9pPr>
          </a:lstStyle>
          <a:p>
            <a:pPr>
              <a:defRPr/>
            </a:pPr>
            <a:fld id="{00000000-1234-1234-1234-123412341234}"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userDrawn="1">
  <p:cSld name="Section Head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0" y="1709738"/>
            <a:ext cx="10515600" cy="2852737"/>
          </a:xfrm>
        </p:spPr>
        <p:txBody>
          <a:bodyPr anchor="b"/>
          <a:lstStyle>
            <a:lvl1pPr>
              <a:defRPr sz="4500"/>
            </a:lvl1pPr>
          </a:lstStyle>
          <a:p>
            <a:pPr>
              <a:defRPr/>
            </a:pPr>
            <a:r>
              <a:rPr lang="en-US"/>
              <a:t>Click to edit Master title style</a:t>
            </a:r>
            <a:endParaRPr/>
          </a:p>
        </p:txBody>
      </p:sp>
      <p:sp>
        <p:nvSpPr>
          <p:cNvPr id="5" name="Text Placeholder 2"/>
          <p:cNvSpPr>
            <a:spLocks noGrp="1"/>
          </p:cNvSpPr>
          <p:nvPr>
            <p:ph type="body" idx="1"/>
          </p:nvPr>
        </p:nvSpPr>
        <p:spPr bwMode="auto">
          <a:xfrm>
            <a:off x="831850" y="4589463"/>
            <a:ext cx="10515600" cy="150018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defRPr/>
            </a:pPr>
            <a:r>
              <a:rPr lang="en-US"/>
              <a:t>Click to edit Master text styles</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sz="half" idx="1"/>
          </p:nvPr>
        </p:nvSpPr>
        <p:spPr bwMode="auto">
          <a:xfrm>
            <a:off x="838198" y="1825625"/>
            <a:ext cx="5181599"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p:cNvSpPr>
            <a:spLocks noGrp="1"/>
          </p:cNvSpPr>
          <p:nvPr>
            <p:ph sz="half" idx="2"/>
          </p:nvPr>
        </p:nvSpPr>
        <p:spPr bwMode="auto">
          <a:xfrm>
            <a:off x="6172200" y="1825625"/>
            <a:ext cx="5181599"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4"/>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7" y="365125"/>
            <a:ext cx="10515600" cy="1325562"/>
          </a:xfrm>
        </p:spPr>
        <p:txBody>
          <a:bodyPr/>
          <a:lstStyle/>
          <a:p>
            <a:pPr>
              <a:defRPr/>
            </a:pPr>
            <a:r>
              <a:rPr lang="en-US"/>
              <a:t>Click to edit Master title style</a:t>
            </a:r>
            <a:endParaRPr/>
          </a:p>
        </p:txBody>
      </p:sp>
      <p:sp>
        <p:nvSpPr>
          <p:cNvPr id="5" name="Text Placeholder 2"/>
          <p:cNvSpPr>
            <a:spLocks noGrp="1"/>
          </p:cNvSpPr>
          <p:nvPr>
            <p:ph type="body" idx="1"/>
          </p:nvPr>
        </p:nvSpPr>
        <p:spPr bwMode="auto">
          <a:xfrm>
            <a:off x="839789" y="1681162"/>
            <a:ext cx="5157785"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Click to edit Master text styles</a:t>
            </a:r>
            <a:endParaRPr/>
          </a:p>
        </p:txBody>
      </p:sp>
      <p:sp>
        <p:nvSpPr>
          <p:cNvPr id="6" name="Content Placeholder 3"/>
          <p:cNvSpPr>
            <a:spLocks noGrp="1"/>
          </p:cNvSpPr>
          <p:nvPr>
            <p:ph sz="half" idx="2"/>
          </p:nvPr>
        </p:nvSpPr>
        <p:spPr bwMode="auto">
          <a:xfrm>
            <a:off x="839789" y="2505074"/>
            <a:ext cx="5157785" cy="3684587"/>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Text Placeholder 4"/>
          <p:cNvSpPr>
            <a:spLocks noGrp="1"/>
          </p:cNvSpPr>
          <p:nvPr>
            <p:ph type="body" sz="quarter" idx="3"/>
          </p:nvPr>
        </p:nvSpPr>
        <p:spPr bwMode="auto">
          <a:xfrm>
            <a:off x="6172200" y="1681162"/>
            <a:ext cx="5183187"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Click to edit Master text styles</a:t>
            </a:r>
            <a:endParaRPr/>
          </a:p>
        </p:txBody>
      </p:sp>
      <p:sp>
        <p:nvSpPr>
          <p:cNvPr id="8" name="Content Placeholder 5"/>
          <p:cNvSpPr>
            <a:spLocks noGrp="1"/>
          </p:cNvSpPr>
          <p:nvPr>
            <p:ph sz="quarter" idx="4"/>
          </p:nvPr>
        </p:nvSpPr>
        <p:spPr bwMode="auto">
          <a:xfrm>
            <a:off x="6172200" y="2505074"/>
            <a:ext cx="5183187" cy="3684587"/>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9" name="Date Placeholder 6"/>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10" name="Footer Placeholder 7"/>
          <p:cNvSpPr>
            <a:spLocks noGrp="1"/>
          </p:cNvSpPr>
          <p:nvPr>
            <p:ph type="ftr" sz="quarter" idx="11"/>
          </p:nvPr>
        </p:nvSpPr>
        <p:spPr bwMode="auto"/>
        <p:txBody>
          <a:bodyPr/>
          <a:lstStyle/>
          <a:p>
            <a:pPr>
              <a:defRPr/>
            </a:pPr>
            <a:endParaRPr lang="ru-RU"/>
          </a:p>
        </p:txBody>
      </p:sp>
      <p:sp>
        <p:nvSpPr>
          <p:cNvPr id="11" name="Slide Number Placeholder 8"/>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Date Placeholder 2"/>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6" name="Footer Placeholder 3"/>
          <p:cNvSpPr>
            <a:spLocks noGrp="1"/>
          </p:cNvSpPr>
          <p:nvPr>
            <p:ph type="ftr" sz="quarter" idx="11"/>
          </p:nvPr>
        </p:nvSpPr>
        <p:spPr bwMode="auto"/>
        <p:txBody>
          <a:bodyPr/>
          <a:lstStyle/>
          <a:p>
            <a:pPr>
              <a:defRPr/>
            </a:pPr>
            <a:endParaRPr lang="ru-RU"/>
          </a:p>
        </p:txBody>
      </p:sp>
      <p:sp>
        <p:nvSpPr>
          <p:cNvPr id="7" name="Slide Number Placeholder 4"/>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userDrawn="1">
  <p:cSld name="Blank">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5" name="Footer Placeholder 2"/>
          <p:cNvSpPr>
            <a:spLocks noGrp="1"/>
          </p:cNvSpPr>
          <p:nvPr>
            <p:ph type="ftr" sz="quarter" idx="11"/>
          </p:nvPr>
        </p:nvSpPr>
        <p:spPr bwMode="auto"/>
        <p:txBody>
          <a:bodyPr/>
          <a:lstStyle/>
          <a:p>
            <a:pPr>
              <a:defRPr/>
            </a:pPr>
            <a:endParaRPr lang="ru-RU"/>
          </a:p>
        </p:txBody>
      </p:sp>
      <p:sp>
        <p:nvSpPr>
          <p:cNvPr id="6" name="Slide Number Placeholder 3"/>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userDrawn="1">
  <p:cSld name="Content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7" y="457200"/>
            <a:ext cx="3932237" cy="1600200"/>
          </a:xfrm>
        </p:spPr>
        <p:txBody>
          <a:bodyPr anchor="b"/>
          <a:lstStyle>
            <a:lvl1pPr>
              <a:defRPr sz="2400"/>
            </a:lvl1pPr>
          </a:lstStyle>
          <a:p>
            <a:pPr>
              <a:defRPr/>
            </a:pPr>
            <a:r>
              <a:rPr lang="en-US"/>
              <a:t>Click to edit Master title style</a:t>
            </a:r>
            <a:endParaRPr/>
          </a:p>
        </p:txBody>
      </p:sp>
      <p:sp>
        <p:nvSpPr>
          <p:cNvPr id="5" name="Content Placeholder 2"/>
          <p:cNvSpPr>
            <a:spLocks noGrp="1"/>
          </p:cNvSpPr>
          <p:nvPr>
            <p:ph idx="1"/>
          </p:nvPr>
        </p:nvSpPr>
        <p:spPr bwMode="auto">
          <a:xfrm>
            <a:off x="5183187"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 Placeholder 3"/>
          <p:cNvSpPr>
            <a:spLocks noGrp="1"/>
          </p:cNvSpPr>
          <p:nvPr>
            <p:ph type="body" sz="half" idx="2"/>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userDrawn="1">
  <p:cSld name="Picture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7" y="457200"/>
            <a:ext cx="3932237" cy="1600200"/>
          </a:xfrm>
        </p:spPr>
        <p:txBody>
          <a:bodyPr anchor="b"/>
          <a:lstStyle>
            <a:lvl1pPr>
              <a:defRPr sz="2400"/>
            </a:lvl1pPr>
          </a:lstStyle>
          <a:p>
            <a:pPr>
              <a:defRPr/>
            </a:pPr>
            <a:r>
              <a:rPr lang="en-US"/>
              <a:t>Click to edit Master title style</a:t>
            </a:r>
            <a:endParaRPr/>
          </a:p>
        </p:txBody>
      </p:sp>
      <p:sp>
        <p:nvSpPr>
          <p:cNvPr id="5" name="Picture Placeholder 2"/>
          <p:cNvSpPr>
            <a:spLocks noGrp="1" noChangeAspect="1"/>
          </p:cNvSpPr>
          <p:nvPr>
            <p:ph type="pic" idx="1"/>
          </p:nvPr>
        </p:nvSpPr>
        <p:spPr bwMode="auto">
          <a:xfrm>
            <a:off x="5183187" y="987425"/>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a:defRPr/>
            </a:pPr>
            <a:r>
              <a:rPr lang="en-US"/>
              <a:t>Click icon to add picture</a:t>
            </a:r>
            <a:endParaRPr/>
          </a:p>
        </p:txBody>
      </p:sp>
      <p:sp>
        <p:nvSpPr>
          <p:cNvPr id="6" name="Text Placeholder 3"/>
          <p:cNvSpPr>
            <a:spLocks noGrp="1"/>
          </p:cNvSpPr>
          <p:nvPr>
            <p:ph type="body" sz="half" idx="2"/>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198" y="365125"/>
            <a:ext cx="10515600" cy="1325562"/>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5" name="Text Placeholder 2"/>
          <p:cNvSpPr>
            <a:spLocks noGrp="1"/>
          </p:cNvSpPr>
          <p:nvPr>
            <p:ph type="body" idx="1"/>
          </p:nvPr>
        </p:nvSpPr>
        <p:spPr bwMode="auto">
          <a:xfrm>
            <a:off x="838198"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2"/>
          </p:nvPr>
        </p:nvSpPr>
        <p:spPr bwMode="auto">
          <a:xfrm>
            <a:off x="838198"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CC18F51-09EC-435C-A3BA-64A766E099C0}" type="datetimeFigureOut">
              <a:rPr lang="ru-RU"/>
              <a:t>01.09.2021</a:t>
            </a:fld>
            <a:endParaRPr lang="ru-RU"/>
          </a:p>
        </p:txBody>
      </p:sp>
      <p:sp>
        <p:nvSpPr>
          <p:cNvPr id="7" name="Footer Placeholder 4"/>
          <p:cNvSpPr>
            <a:spLocks noGrp="1"/>
          </p:cNvSpPr>
          <p:nvPr>
            <p:ph type="ftr" sz="quarter" idx="3"/>
          </p:nvPr>
        </p:nvSpPr>
        <p:spPr bwMode="auto">
          <a:xfrm>
            <a:off x="4038598"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8" name="Slide Number Placeholder 5"/>
          <p:cNvSpPr>
            <a:spLocks noGrp="1"/>
          </p:cNvSpPr>
          <p:nvPr>
            <p:ph type="sldNum" sz="quarter" idx="4"/>
          </p:nvPr>
        </p:nvSpPr>
        <p:spPr bwMode="auto">
          <a:xfrm>
            <a:off x="8610599"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8395586-F03A-48D1-94DF-16B239DF4FB5}" type="slidenum">
              <a:rPr lang="ru-RU"/>
              <a:t>‹N°›</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49"/>
        </a:spcBef>
        <a:buFont typeface="Arial"/>
        <a:buChar char="•"/>
        <a:defRPr sz="2100">
          <a:solidFill>
            <a:schemeClr val="tx1"/>
          </a:solidFill>
          <a:latin typeface="+mn-lt"/>
          <a:ea typeface="+mn-ea"/>
          <a:cs typeface="+mn-cs"/>
        </a:defRPr>
      </a:lvl1pPr>
      <a:lvl2pPr marL="514350" indent="-171450" algn="l" defTabSz="685800">
        <a:lnSpc>
          <a:spcPct val="90000"/>
        </a:lnSpc>
        <a:spcBef>
          <a:spcPts val="374"/>
        </a:spcBef>
        <a:buFont typeface="Arial"/>
        <a:buChar char="•"/>
        <a:defRPr sz="1800">
          <a:solidFill>
            <a:schemeClr val="tx1"/>
          </a:solidFill>
          <a:latin typeface="+mn-lt"/>
          <a:ea typeface="+mn-ea"/>
          <a:cs typeface="+mn-cs"/>
        </a:defRPr>
      </a:lvl2pPr>
      <a:lvl3pPr marL="857250" indent="-171450" algn="l" defTabSz="685800">
        <a:lnSpc>
          <a:spcPct val="90000"/>
        </a:lnSpc>
        <a:spcBef>
          <a:spcPts val="374"/>
        </a:spcBef>
        <a:buFont typeface="Arial"/>
        <a:buChar char="•"/>
        <a:defRPr sz="1500">
          <a:solidFill>
            <a:schemeClr val="tx1"/>
          </a:solidFill>
          <a:latin typeface="+mn-lt"/>
          <a:ea typeface="+mn-ea"/>
          <a:cs typeface="+mn-cs"/>
        </a:defRPr>
      </a:lvl3pPr>
      <a:lvl4pPr marL="1200150" indent="-171450" algn="l" defTabSz="685800">
        <a:lnSpc>
          <a:spcPct val="90000"/>
        </a:lnSpc>
        <a:spcBef>
          <a:spcPts val="374"/>
        </a:spcBef>
        <a:buFont typeface="Arial"/>
        <a:buChar char="•"/>
        <a:defRPr sz="1350">
          <a:solidFill>
            <a:schemeClr val="tx1"/>
          </a:solidFill>
          <a:latin typeface="+mn-lt"/>
          <a:ea typeface="+mn-ea"/>
          <a:cs typeface="+mn-cs"/>
        </a:defRPr>
      </a:lvl4pPr>
      <a:lvl5pPr marL="1543050" indent="-171450" algn="l" defTabSz="685800">
        <a:lnSpc>
          <a:spcPct val="90000"/>
        </a:lnSpc>
        <a:spcBef>
          <a:spcPts val="374"/>
        </a:spcBef>
        <a:buFont typeface="Arial"/>
        <a:buChar char="•"/>
        <a:defRPr sz="1350">
          <a:solidFill>
            <a:schemeClr val="tx1"/>
          </a:solidFill>
          <a:latin typeface="+mn-lt"/>
          <a:ea typeface="+mn-ea"/>
          <a:cs typeface="+mn-cs"/>
        </a:defRPr>
      </a:lvl5pPr>
      <a:lvl6pPr marL="1885950" indent="-171450" algn="l" defTabSz="685800">
        <a:lnSpc>
          <a:spcPct val="90000"/>
        </a:lnSpc>
        <a:spcBef>
          <a:spcPts val="374"/>
        </a:spcBef>
        <a:buFont typeface="Arial"/>
        <a:buChar char="•"/>
        <a:defRPr sz="1350">
          <a:solidFill>
            <a:schemeClr val="tx1"/>
          </a:solidFill>
          <a:latin typeface="+mn-lt"/>
          <a:ea typeface="+mn-ea"/>
          <a:cs typeface="+mn-cs"/>
        </a:defRPr>
      </a:lvl6pPr>
      <a:lvl7pPr marL="2228850" indent="-171450" algn="l" defTabSz="685800">
        <a:lnSpc>
          <a:spcPct val="90000"/>
        </a:lnSpc>
        <a:spcBef>
          <a:spcPts val="374"/>
        </a:spcBef>
        <a:buFont typeface="Arial"/>
        <a:buChar char="•"/>
        <a:defRPr sz="1350">
          <a:solidFill>
            <a:schemeClr val="tx1"/>
          </a:solidFill>
          <a:latin typeface="+mn-lt"/>
          <a:ea typeface="+mn-ea"/>
          <a:cs typeface="+mn-cs"/>
        </a:defRPr>
      </a:lvl7pPr>
      <a:lvl8pPr marL="2571750" indent="-171450" algn="l" defTabSz="685800">
        <a:lnSpc>
          <a:spcPct val="90000"/>
        </a:lnSpc>
        <a:spcBef>
          <a:spcPts val="374"/>
        </a:spcBef>
        <a:buFont typeface="Arial"/>
        <a:buChar char="•"/>
        <a:defRPr sz="1350">
          <a:solidFill>
            <a:schemeClr val="tx1"/>
          </a:solidFill>
          <a:latin typeface="+mn-lt"/>
          <a:ea typeface="+mn-ea"/>
          <a:cs typeface="+mn-cs"/>
        </a:defRPr>
      </a:lvl8pPr>
      <a:lvl9pPr marL="2914650" indent="-171450" algn="l" defTabSz="685800">
        <a:lnSpc>
          <a:spcPct val="90000"/>
        </a:lnSpc>
        <a:spcBef>
          <a:spcPts val="374"/>
        </a:spcBef>
        <a:buFont typeface="Arial"/>
        <a:buChar char="•"/>
        <a:defRPr sz="135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e.piktochart.com/output/42524557-retroaction-et-numerique-copy?fbclid=IwAR3jQuYHIG-RhKdeoe8XW0N34LEyZKxaddpPaHmhTo_JqB1s10JpMqrLW-Q" TargetMode="External"/><Relationship Id="rId2" Type="http://schemas.openxmlformats.org/officeDocument/2006/relationships/hyperlink" Target="https://view.genial.ly/5eb982c38a39780d0f676e31" TargetMode="External"/><Relationship Id="rId1" Type="http://schemas.openxmlformats.org/officeDocument/2006/relationships/slideLayout" Target="../slideLayouts/slideLayout12.xml"/><Relationship Id="rId5" Type="http://schemas.openxmlformats.org/officeDocument/2006/relationships/hyperlink" Target="https://www.mindmeister.com/557369575/outils-num-riques-pour-projets-d-l-ves" TargetMode="External"/><Relationship Id="rId4" Type="http://schemas.openxmlformats.org/officeDocument/2006/relationships/hyperlink" Target="https://view.genial.ly/603aba6229f9910d297d1dec/presentation-genially-carte-memorisation-active?fbclid=IwAR23TeSYLUkBj9k50OAbv7xjp1UDcna9Qg59oyM5gVdg0UuX5sb_-T8LWCk"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2"/>
          <a:stretch/>
        </p:blipFill>
        <p:spPr bwMode="auto">
          <a:xfrm>
            <a:off x="-2793" y="0"/>
            <a:ext cx="12197586" cy="68579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49350" y="112201"/>
            <a:ext cx="8192983" cy="763599"/>
          </a:xfrm>
          <a:prstGeom prst="rect">
            <a:avLst/>
          </a:prstGeom>
          <a:noFill/>
          <a:ln>
            <a:noFill/>
          </a:ln>
        </p:spPr>
        <p:txBody>
          <a:bodyPr spcFirstLastPara="1" wrap="square" lIns="121894" tIns="121894" rIns="121894" bIns="121894"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r>
              <a:rPr lang="fr" sz="2200">
                <a:solidFill>
                  <a:srgbClr val="00B050"/>
                </a:solidFill>
                <a:latin typeface="Open Sans Extrabold"/>
                <a:ea typeface="Open Sans Extrabold"/>
                <a:cs typeface="Open Sans Extrabold"/>
              </a:rPr>
              <a:t>La courbe de l’oubli</a:t>
            </a:r>
            <a:endParaRPr sz="22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Courbe oubli.png"/>
          <p:cNvPicPr>
            <a:picLocks noChangeAspect="1" noChangeArrowheads="1"/>
          </p:cNvPicPr>
          <p:nvPr/>
        </p:nvPicPr>
        <p:blipFill>
          <a:blip r:embed="rId3"/>
          <a:stretch/>
        </p:blipFill>
        <p:spPr bwMode="auto">
          <a:xfrm>
            <a:off x="1523969" y="1142984"/>
            <a:ext cx="9431897" cy="493602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49350" y="112201"/>
            <a:ext cx="8192983" cy="763599"/>
          </a:xfrm>
          <a:prstGeom prst="rect">
            <a:avLst/>
          </a:prstGeom>
          <a:noFill/>
          <a:ln>
            <a:noFill/>
          </a:ln>
        </p:spPr>
        <p:txBody>
          <a:bodyPr spcFirstLastPara="1" wrap="square" lIns="121894" tIns="121894" rIns="121894" bIns="121894"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r>
              <a:rPr lang="fr" sz="2200">
                <a:solidFill>
                  <a:srgbClr val="00B050"/>
                </a:solidFill>
                <a:latin typeface="Open Sans Extrabold"/>
                <a:ea typeface="Open Sans Extrabold"/>
                <a:cs typeface="Open Sans Extrabold"/>
              </a:rPr>
              <a:t>Les types de mémoires</a:t>
            </a:r>
            <a:endParaRPr sz="22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Types de mémoire.jpg"/>
          <p:cNvPicPr>
            <a:picLocks noChangeAspect="1" noChangeArrowheads="1"/>
          </p:cNvPicPr>
          <p:nvPr/>
        </p:nvPicPr>
        <p:blipFill>
          <a:blip r:embed="rId3"/>
          <a:stretch/>
        </p:blipFill>
        <p:spPr bwMode="auto">
          <a:xfrm>
            <a:off x="3809984" y="1"/>
            <a:ext cx="4857784" cy="656827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49350" y="112201"/>
            <a:ext cx="8192983" cy="763599"/>
          </a:xfrm>
          <a:prstGeom prst="rect">
            <a:avLst/>
          </a:prstGeom>
          <a:noFill/>
          <a:ln>
            <a:noFill/>
          </a:ln>
        </p:spPr>
        <p:txBody>
          <a:bodyPr spcFirstLastPara="1" wrap="square" lIns="121894" tIns="121894" rIns="121894" bIns="121894"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r>
              <a:rPr lang="fr" sz="2200">
                <a:solidFill>
                  <a:srgbClr val="00B050"/>
                </a:solidFill>
                <a:latin typeface="Open Sans Extrabold"/>
                <a:ea typeface="Open Sans Extrabold"/>
                <a:cs typeface="Open Sans Extrabold"/>
              </a:rPr>
              <a:t>Impacter la motivation</a:t>
            </a:r>
            <a:endParaRPr sz="2200">
              <a:solidFill>
                <a:srgbClr val="00B050"/>
              </a:solidFill>
              <a:latin typeface="Open Sans Extrabold"/>
              <a:ea typeface="Open Sans Extrabold"/>
              <a:cs typeface="Open Sans Extrabold"/>
            </a:endParaRPr>
          </a:p>
        </p:txBody>
      </p:sp>
      <p:pic>
        <p:nvPicPr>
          <p:cNvPr id="5" name="Picture 2"/>
          <p:cNvPicPr>
            <a:picLocks noChangeAspect="1" noChangeArrowheads="1"/>
          </p:cNvPicPr>
          <p:nvPr/>
        </p:nvPicPr>
        <p:blipFill>
          <a:blip r:embed="rId3"/>
          <a:stretch/>
        </p:blipFill>
        <p:spPr bwMode="auto">
          <a:xfrm>
            <a:off x="666710" y="875799"/>
            <a:ext cx="10572824" cy="57820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11806" y="103547"/>
            <a:ext cx="11063653" cy="143485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200" b="1">
                <a:solidFill>
                  <a:schemeClr val="accent5"/>
                </a:solidFill>
                <a:latin typeface="Open Sans Extrabold"/>
                <a:ea typeface="Open Sans Extrabold"/>
                <a:cs typeface="Open Sans Extrabold"/>
              </a:rPr>
              <a:t>Mise en situation</a:t>
            </a:r>
            <a:endParaRPr sz="2200" b="1">
              <a:solidFill>
                <a:schemeClr val="accent5"/>
              </a:solidFill>
              <a:latin typeface="Open Sans Extrabold"/>
              <a:ea typeface="Open Sans Extrabold"/>
              <a:cs typeface="Open Sans Extrabold"/>
            </a:endParaRPr>
          </a:p>
        </p:txBody>
      </p:sp>
      <p:sp>
        <p:nvSpPr>
          <p:cNvPr id="5" name="Rectangle 4"/>
          <p:cNvSpPr/>
          <p:nvPr/>
        </p:nvSpPr>
        <p:spPr bwMode="auto">
          <a:xfrm>
            <a:off x="3524232" y="3135257"/>
            <a:ext cx="4929221" cy="100275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u="sng"/>
              <a:t>Atelier n°2 :</a:t>
            </a:r>
            <a:endParaRPr/>
          </a:p>
          <a:p>
            <a:pPr algn="ctr">
              <a:defRPr/>
            </a:pPr>
            <a:r>
              <a:rPr lang="fr-FR" sz="3600" b="1" u="sng"/>
              <a:t>Des questionnaires (asynchrone)</a:t>
            </a:r>
            <a:endParaRPr/>
          </a:p>
          <a:p>
            <a:pPr algn="ctr">
              <a:defRPr/>
            </a:pPr>
            <a:r>
              <a:rPr lang="fr-FR" sz="3600" b="1" u="sng"/>
              <a:t>  </a:t>
            </a:r>
            <a:endParaRPr/>
          </a:p>
          <a:p>
            <a:pPr>
              <a:defRPr/>
            </a:pPr>
            <a:endParaRPr lang="fr-FR" sz="2400"/>
          </a:p>
        </p:txBody>
      </p:sp>
      <p:sp>
        <p:nvSpPr>
          <p:cNvPr id="6" name="Rectangle 5"/>
          <p:cNvSpPr/>
          <p:nvPr/>
        </p:nvSpPr>
        <p:spPr bwMode="auto">
          <a:xfrm>
            <a:off x="523836" y="2357430"/>
            <a:ext cx="3240360"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tx2"/>
                </a:solidFill>
              </a:rPr>
              <a:t>La quizinière</a:t>
            </a:r>
            <a:r>
              <a:rPr lang="fr-FR" sz="3600" b="1"/>
              <a:t> </a:t>
            </a:r>
            <a:endParaRPr/>
          </a:p>
        </p:txBody>
      </p:sp>
      <p:sp>
        <p:nvSpPr>
          <p:cNvPr id="7" name="Rectangle 6"/>
          <p:cNvSpPr/>
          <p:nvPr/>
        </p:nvSpPr>
        <p:spPr bwMode="auto">
          <a:xfrm>
            <a:off x="380960" y="4500570"/>
            <a:ext cx="3240360"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tx2"/>
                </a:solidFill>
              </a:rPr>
              <a:t>Framaforms</a:t>
            </a:r>
            <a:endParaRPr/>
          </a:p>
        </p:txBody>
      </p:sp>
      <p:sp>
        <p:nvSpPr>
          <p:cNvPr id="8" name="Rectangle 10"/>
          <p:cNvSpPr/>
          <p:nvPr/>
        </p:nvSpPr>
        <p:spPr bwMode="auto">
          <a:xfrm>
            <a:off x="7310446" y="2500306"/>
            <a:ext cx="3240360"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tx2"/>
                </a:solidFill>
              </a:rPr>
              <a:t>forms </a:t>
            </a:r>
            <a:endParaRPr/>
          </a:p>
        </p:txBody>
      </p:sp>
      <p:sp>
        <p:nvSpPr>
          <p:cNvPr id="9" name="Rectangle 8"/>
          <p:cNvSpPr/>
          <p:nvPr/>
        </p:nvSpPr>
        <p:spPr bwMode="auto">
          <a:xfrm>
            <a:off x="7594114" y="5214950"/>
            <a:ext cx="4597886"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tx2"/>
                </a:solidFill>
              </a:rPr>
              <a:t>Questionnaire ENT</a:t>
            </a:r>
            <a:endParaRPr/>
          </a:p>
        </p:txBody>
      </p:sp>
      <p:pic>
        <p:nvPicPr>
          <p:cNvPr id="10" name="Image 17" descr="téléchargement.png"/>
          <p:cNvPicPr>
            <a:picLocks noChangeAspect="1"/>
          </p:cNvPicPr>
          <p:nvPr/>
        </p:nvPicPr>
        <p:blipFill>
          <a:blip r:embed="rId3"/>
          <a:stretch/>
        </p:blipFill>
        <p:spPr bwMode="auto">
          <a:xfrm>
            <a:off x="309522" y="1000108"/>
            <a:ext cx="3868022" cy="1285884"/>
          </a:xfrm>
          <a:prstGeom prst="rect">
            <a:avLst/>
          </a:prstGeom>
        </p:spPr>
      </p:pic>
      <p:pic>
        <p:nvPicPr>
          <p:cNvPr id="11" name="Image 18" descr="Capture-1.jpg"/>
          <p:cNvPicPr>
            <a:picLocks noChangeAspect="1"/>
          </p:cNvPicPr>
          <p:nvPr/>
        </p:nvPicPr>
        <p:blipFill>
          <a:blip r:embed="rId4"/>
          <a:stretch/>
        </p:blipFill>
        <p:spPr bwMode="auto">
          <a:xfrm>
            <a:off x="1023902" y="5214950"/>
            <a:ext cx="4410075" cy="923925"/>
          </a:xfrm>
          <a:prstGeom prst="rect">
            <a:avLst/>
          </a:prstGeom>
        </p:spPr>
      </p:pic>
      <p:pic>
        <p:nvPicPr>
          <p:cNvPr id="12" name="Image 19" descr="téléchargement (1).png"/>
          <p:cNvPicPr>
            <a:picLocks noChangeAspect="1"/>
          </p:cNvPicPr>
          <p:nvPr/>
        </p:nvPicPr>
        <p:blipFill>
          <a:blip r:embed="rId5"/>
          <a:stretch/>
        </p:blipFill>
        <p:spPr bwMode="auto">
          <a:xfrm>
            <a:off x="8024826" y="1000108"/>
            <a:ext cx="3571900" cy="1428760"/>
          </a:xfrm>
          <a:prstGeom prst="rect">
            <a:avLst/>
          </a:prstGeom>
        </p:spPr>
      </p:pic>
      <p:pic>
        <p:nvPicPr>
          <p:cNvPr id="13" name="Image 20" descr="logo commun projet.png"/>
          <p:cNvPicPr>
            <a:picLocks noChangeAspect="1"/>
          </p:cNvPicPr>
          <p:nvPr/>
        </p:nvPicPr>
        <p:blipFill>
          <a:blip r:embed="rId6"/>
          <a:stretch/>
        </p:blipFill>
        <p:spPr bwMode="auto">
          <a:xfrm>
            <a:off x="8382016" y="3857628"/>
            <a:ext cx="3559653" cy="14287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11806" y="103547"/>
            <a:ext cx="11063653" cy="143485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200" b="1">
                <a:solidFill>
                  <a:schemeClr val="accent5"/>
                </a:solidFill>
                <a:latin typeface="Open Sans Extrabold"/>
                <a:ea typeface="Open Sans Extrabold"/>
                <a:cs typeface="Open Sans Extrabold"/>
              </a:rPr>
              <a:t>Mise en situation</a:t>
            </a:r>
            <a:endParaRPr sz="2200" b="1">
              <a:solidFill>
                <a:schemeClr val="accent5"/>
              </a:solidFill>
              <a:latin typeface="Open Sans Extrabold"/>
              <a:ea typeface="Open Sans Extrabold"/>
              <a:cs typeface="Open Sans Extrabold"/>
            </a:endParaRPr>
          </a:p>
        </p:txBody>
      </p:sp>
      <p:sp>
        <p:nvSpPr>
          <p:cNvPr id="5" name="Rectangle 4"/>
          <p:cNvSpPr/>
          <p:nvPr/>
        </p:nvSpPr>
        <p:spPr bwMode="auto">
          <a:xfrm>
            <a:off x="3524232" y="3135257"/>
            <a:ext cx="4929221" cy="100275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u="sng"/>
              <a:t>Atelier n°2 :</a:t>
            </a:r>
            <a:endParaRPr/>
          </a:p>
          <a:p>
            <a:pPr algn="ctr">
              <a:defRPr/>
            </a:pPr>
            <a:r>
              <a:rPr lang="fr-FR" sz="3600" b="1" u="sng"/>
              <a:t>Des questionnaires (synchrone)</a:t>
            </a:r>
            <a:endParaRPr/>
          </a:p>
          <a:p>
            <a:pPr algn="ctr">
              <a:defRPr/>
            </a:pPr>
            <a:r>
              <a:rPr lang="fr-FR" sz="3600" b="1" u="sng"/>
              <a:t>  </a:t>
            </a:r>
            <a:endParaRPr/>
          </a:p>
          <a:p>
            <a:pPr>
              <a:defRPr/>
            </a:pPr>
            <a:endParaRPr lang="fr-FR" sz="2400"/>
          </a:p>
        </p:txBody>
      </p:sp>
      <p:sp>
        <p:nvSpPr>
          <p:cNvPr id="6" name="Rectangle 6"/>
          <p:cNvSpPr/>
          <p:nvPr/>
        </p:nvSpPr>
        <p:spPr bwMode="auto">
          <a:xfrm>
            <a:off x="380960" y="4500570"/>
            <a:ext cx="3240360"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tx2"/>
                </a:solidFill>
              </a:rPr>
              <a:t>Framapad</a:t>
            </a:r>
            <a:endParaRPr/>
          </a:p>
        </p:txBody>
      </p:sp>
      <p:sp>
        <p:nvSpPr>
          <p:cNvPr id="7" name="Rectangle 10"/>
          <p:cNvSpPr/>
          <p:nvPr/>
        </p:nvSpPr>
        <p:spPr bwMode="auto">
          <a:xfrm>
            <a:off x="8239140" y="3143247"/>
            <a:ext cx="3240360"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tx2"/>
                </a:solidFill>
              </a:rPr>
              <a:t>Cryptpad </a:t>
            </a:r>
            <a:endParaRPr/>
          </a:p>
        </p:txBody>
      </p:sp>
      <p:pic>
        <p:nvPicPr>
          <p:cNvPr id="8" name="Image 18" descr="Capture-1.jpg"/>
          <p:cNvPicPr>
            <a:picLocks noChangeAspect="1"/>
          </p:cNvPicPr>
          <p:nvPr/>
        </p:nvPicPr>
        <p:blipFill>
          <a:blip r:embed="rId3"/>
          <a:stretch/>
        </p:blipFill>
        <p:spPr bwMode="auto">
          <a:xfrm>
            <a:off x="1023902" y="5214950"/>
            <a:ext cx="4410075" cy="923925"/>
          </a:xfrm>
          <a:prstGeom prst="rect">
            <a:avLst/>
          </a:prstGeom>
        </p:spPr>
      </p:pic>
      <p:pic>
        <p:nvPicPr>
          <p:cNvPr id="9" name="Image 11" descr="Capture-18-687x405.png"/>
          <p:cNvPicPr>
            <a:picLocks noChangeAspect="1"/>
          </p:cNvPicPr>
          <p:nvPr/>
        </p:nvPicPr>
        <p:blipFill>
          <a:blip r:embed="rId4"/>
          <a:stretch/>
        </p:blipFill>
        <p:spPr bwMode="auto">
          <a:xfrm>
            <a:off x="8024826" y="1071546"/>
            <a:ext cx="3395671" cy="20018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11806" y="103547"/>
            <a:ext cx="11063653" cy="143485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200" b="1">
                <a:solidFill>
                  <a:schemeClr val="accent5"/>
                </a:solidFill>
                <a:latin typeface="Open Sans Extrabold"/>
                <a:ea typeface="Open Sans Extrabold"/>
                <a:cs typeface="Open Sans Extrabold"/>
              </a:rPr>
              <a:t>Mise en situation</a:t>
            </a:r>
            <a:endParaRPr sz="2200" b="1">
              <a:solidFill>
                <a:schemeClr val="accent5"/>
              </a:solidFill>
              <a:latin typeface="Open Sans Extrabold"/>
              <a:ea typeface="Open Sans Extrabold"/>
              <a:cs typeface="Open Sans Extrabold"/>
            </a:endParaRPr>
          </a:p>
        </p:txBody>
      </p:sp>
      <p:sp>
        <p:nvSpPr>
          <p:cNvPr id="5" name="Rectangle 4"/>
          <p:cNvSpPr/>
          <p:nvPr/>
        </p:nvSpPr>
        <p:spPr bwMode="auto">
          <a:xfrm>
            <a:off x="3524232" y="3135257"/>
            <a:ext cx="4929221" cy="100275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u="sng"/>
              <a:t>Atelier n°2 :</a:t>
            </a:r>
            <a:endParaRPr/>
          </a:p>
          <a:p>
            <a:pPr algn="ctr">
              <a:defRPr/>
            </a:pPr>
            <a:r>
              <a:rPr lang="fr-FR" sz="3600" b="1" u="sng"/>
              <a:t>Des exerciseurs (asynchrone ou synchrone)</a:t>
            </a:r>
            <a:endParaRPr/>
          </a:p>
          <a:p>
            <a:pPr algn="ctr">
              <a:defRPr/>
            </a:pPr>
            <a:r>
              <a:rPr lang="fr-FR" sz="3600" b="1" u="sng"/>
              <a:t>  </a:t>
            </a:r>
            <a:endParaRPr/>
          </a:p>
          <a:p>
            <a:pPr>
              <a:defRPr/>
            </a:pPr>
            <a:endParaRPr lang="fr-FR" sz="2400"/>
          </a:p>
        </p:txBody>
      </p:sp>
      <p:sp>
        <p:nvSpPr>
          <p:cNvPr id="6" name="Rectangle 5"/>
          <p:cNvSpPr/>
          <p:nvPr/>
        </p:nvSpPr>
        <p:spPr bwMode="auto">
          <a:xfrm>
            <a:off x="238084" y="3143247"/>
            <a:ext cx="3240360"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tx2"/>
                </a:solidFill>
              </a:rPr>
              <a:t>Learningapps</a:t>
            </a:r>
            <a:r>
              <a:rPr lang="fr-FR" sz="3600" b="1"/>
              <a:t> </a:t>
            </a:r>
            <a:endParaRPr/>
          </a:p>
        </p:txBody>
      </p:sp>
      <p:sp>
        <p:nvSpPr>
          <p:cNvPr id="7" name="Rectangle 6"/>
          <p:cNvSpPr/>
          <p:nvPr/>
        </p:nvSpPr>
        <p:spPr bwMode="auto">
          <a:xfrm>
            <a:off x="8951640" y="1214422"/>
            <a:ext cx="3240360"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tx2"/>
                </a:solidFill>
              </a:rPr>
              <a:t>Quizlet</a:t>
            </a:r>
            <a:r>
              <a:rPr lang="fr-FR" sz="3600" b="1"/>
              <a:t> </a:t>
            </a:r>
            <a:endParaRPr/>
          </a:p>
        </p:txBody>
      </p:sp>
      <p:sp>
        <p:nvSpPr>
          <p:cNvPr id="8" name="Rectangle 9"/>
          <p:cNvSpPr/>
          <p:nvPr/>
        </p:nvSpPr>
        <p:spPr bwMode="auto">
          <a:xfrm>
            <a:off x="7810512" y="4214818"/>
            <a:ext cx="3240360"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tx2"/>
                </a:solidFill>
              </a:rPr>
              <a:t>Quizizz </a:t>
            </a:r>
            <a:endParaRPr/>
          </a:p>
        </p:txBody>
      </p:sp>
      <p:sp>
        <p:nvSpPr>
          <p:cNvPr id="9" name="Rectangle 10"/>
          <p:cNvSpPr/>
          <p:nvPr/>
        </p:nvSpPr>
        <p:spPr bwMode="auto">
          <a:xfrm>
            <a:off x="4952992" y="2143116"/>
            <a:ext cx="3240360"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tx2"/>
                </a:solidFill>
              </a:rPr>
              <a:t>Kahoot </a:t>
            </a:r>
            <a:endParaRPr/>
          </a:p>
        </p:txBody>
      </p:sp>
      <p:pic>
        <p:nvPicPr>
          <p:cNvPr id="10" name="Image 18"/>
          <p:cNvPicPr>
            <a:picLocks noChangeAspect="1"/>
          </p:cNvPicPr>
          <p:nvPr/>
        </p:nvPicPr>
        <p:blipFill>
          <a:blip r:embed="rId3"/>
          <a:stretch/>
        </p:blipFill>
        <p:spPr bwMode="auto">
          <a:xfrm>
            <a:off x="2745256" y="4972110"/>
            <a:ext cx="1763667" cy="1562743"/>
          </a:xfrm>
          <a:prstGeom prst="rect">
            <a:avLst/>
          </a:prstGeom>
        </p:spPr>
      </p:pic>
      <p:pic>
        <p:nvPicPr>
          <p:cNvPr id="11" name="Image 20"/>
          <p:cNvPicPr>
            <a:picLocks noChangeAspect="1"/>
          </p:cNvPicPr>
          <p:nvPr/>
        </p:nvPicPr>
        <p:blipFill>
          <a:blip r:embed="rId4"/>
          <a:stretch/>
        </p:blipFill>
        <p:spPr bwMode="auto">
          <a:xfrm>
            <a:off x="595274" y="1857364"/>
            <a:ext cx="1221032" cy="1221032"/>
          </a:xfrm>
          <a:prstGeom prst="rect">
            <a:avLst/>
          </a:prstGeom>
        </p:spPr>
      </p:pic>
      <p:pic>
        <p:nvPicPr>
          <p:cNvPr id="12" name="Image 22"/>
          <p:cNvPicPr>
            <a:picLocks noChangeAspect="1"/>
          </p:cNvPicPr>
          <p:nvPr/>
        </p:nvPicPr>
        <p:blipFill>
          <a:blip r:embed="rId5"/>
          <a:stretch/>
        </p:blipFill>
        <p:spPr bwMode="auto">
          <a:xfrm>
            <a:off x="9739338" y="1928802"/>
            <a:ext cx="1763666" cy="803696"/>
          </a:xfrm>
          <a:prstGeom prst="rect">
            <a:avLst/>
          </a:prstGeom>
        </p:spPr>
      </p:pic>
      <p:sp>
        <p:nvSpPr>
          <p:cNvPr id="13" name="Rectangle 7"/>
          <p:cNvSpPr/>
          <p:nvPr/>
        </p:nvSpPr>
        <p:spPr bwMode="auto">
          <a:xfrm>
            <a:off x="521234" y="5219633"/>
            <a:ext cx="3240360"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tx2"/>
                </a:solidFill>
              </a:rPr>
              <a:t>Génially</a:t>
            </a:r>
            <a:r>
              <a:rPr lang="fr-FR" sz="3600" b="1"/>
              <a:t> </a:t>
            </a:r>
            <a:endParaRPr/>
          </a:p>
        </p:txBody>
      </p:sp>
      <p:pic>
        <p:nvPicPr>
          <p:cNvPr id="14" name="Image 18" descr="kahoot.jpg"/>
          <p:cNvPicPr>
            <a:picLocks noChangeAspect="1"/>
          </p:cNvPicPr>
          <p:nvPr/>
        </p:nvPicPr>
        <p:blipFill>
          <a:blip r:embed="rId6"/>
          <a:stretch/>
        </p:blipFill>
        <p:spPr bwMode="auto">
          <a:xfrm>
            <a:off x="5453058" y="928671"/>
            <a:ext cx="2286016" cy="1285884"/>
          </a:xfrm>
          <a:prstGeom prst="rect">
            <a:avLst/>
          </a:prstGeom>
        </p:spPr>
      </p:pic>
      <p:pic>
        <p:nvPicPr>
          <p:cNvPr id="15" name="Image 20" descr="facebook_quizizz-fb.png"/>
          <p:cNvPicPr>
            <a:picLocks noChangeAspect="1"/>
          </p:cNvPicPr>
          <p:nvPr/>
        </p:nvPicPr>
        <p:blipFill>
          <a:blip r:embed="rId7"/>
          <a:stretch/>
        </p:blipFill>
        <p:spPr bwMode="auto">
          <a:xfrm>
            <a:off x="8524892" y="4929198"/>
            <a:ext cx="2309786" cy="121263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11806" y="103547"/>
            <a:ext cx="11063653" cy="143485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200" b="1">
                <a:solidFill>
                  <a:schemeClr val="accent5"/>
                </a:solidFill>
                <a:latin typeface="Open Sans Extrabold"/>
                <a:ea typeface="Open Sans Extrabold"/>
                <a:cs typeface="Open Sans Extrabold"/>
              </a:rPr>
              <a:t>Mise en situation</a:t>
            </a:r>
            <a:endParaRPr sz="2200" b="1">
              <a:solidFill>
                <a:schemeClr val="accent5"/>
              </a:solidFill>
              <a:latin typeface="Open Sans Extrabold"/>
              <a:ea typeface="Open Sans Extrabold"/>
              <a:cs typeface="Open Sans Extrabold"/>
            </a:endParaRPr>
          </a:p>
        </p:txBody>
      </p:sp>
      <p:sp>
        <p:nvSpPr>
          <p:cNvPr id="5" name="Rectangle 4"/>
          <p:cNvSpPr/>
          <p:nvPr/>
        </p:nvSpPr>
        <p:spPr bwMode="auto">
          <a:xfrm>
            <a:off x="3524232" y="3135257"/>
            <a:ext cx="4929221" cy="100275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u="sng"/>
              <a:t>Atelier n°2 :</a:t>
            </a:r>
            <a:endParaRPr/>
          </a:p>
          <a:p>
            <a:pPr algn="ctr">
              <a:defRPr/>
            </a:pPr>
            <a:r>
              <a:rPr lang="fr-FR" sz="3600" b="1" u="sng"/>
              <a:t>Des exerciseurs (synchrone)</a:t>
            </a:r>
            <a:endParaRPr/>
          </a:p>
          <a:p>
            <a:pPr algn="ctr">
              <a:defRPr/>
            </a:pPr>
            <a:r>
              <a:rPr lang="fr-FR" sz="3600" b="1" u="sng"/>
              <a:t>  </a:t>
            </a:r>
            <a:endParaRPr/>
          </a:p>
          <a:p>
            <a:pPr>
              <a:defRPr/>
            </a:pPr>
            <a:endParaRPr lang="fr-FR" sz="2400"/>
          </a:p>
        </p:txBody>
      </p:sp>
      <p:sp>
        <p:nvSpPr>
          <p:cNvPr id="6" name="Rectangle 10"/>
          <p:cNvSpPr/>
          <p:nvPr/>
        </p:nvSpPr>
        <p:spPr bwMode="auto">
          <a:xfrm>
            <a:off x="452398" y="2357430"/>
            <a:ext cx="3240360"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tx2"/>
                </a:solidFill>
              </a:rPr>
              <a:t>Plickers </a:t>
            </a:r>
            <a:endParaRPr/>
          </a:p>
        </p:txBody>
      </p:sp>
      <p:sp>
        <p:nvSpPr>
          <p:cNvPr id="7" name="Rectangle 10"/>
          <p:cNvSpPr/>
          <p:nvPr/>
        </p:nvSpPr>
        <p:spPr bwMode="auto">
          <a:xfrm>
            <a:off x="8596330" y="3571876"/>
            <a:ext cx="3240360"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tx2"/>
                </a:solidFill>
              </a:rPr>
              <a:t>Wooclap</a:t>
            </a:r>
            <a:endParaRPr/>
          </a:p>
        </p:txBody>
      </p:sp>
      <p:pic>
        <p:nvPicPr>
          <p:cNvPr id="8" name="Image 19" descr="plickers.jpg"/>
          <p:cNvPicPr>
            <a:picLocks noChangeAspect="1"/>
          </p:cNvPicPr>
          <p:nvPr/>
        </p:nvPicPr>
        <p:blipFill>
          <a:blip r:embed="rId3"/>
          <a:stretch/>
        </p:blipFill>
        <p:spPr bwMode="auto">
          <a:xfrm>
            <a:off x="452398" y="3071810"/>
            <a:ext cx="2920992" cy="1643058"/>
          </a:xfrm>
          <a:prstGeom prst="rect">
            <a:avLst/>
          </a:prstGeom>
        </p:spPr>
      </p:pic>
      <p:pic>
        <p:nvPicPr>
          <p:cNvPr id="9" name="Image 20" descr="wooclap_actu-846x602 (1).png"/>
          <p:cNvPicPr>
            <a:picLocks noChangeAspect="1"/>
          </p:cNvPicPr>
          <p:nvPr/>
        </p:nvPicPr>
        <p:blipFill>
          <a:blip r:embed="rId4"/>
          <a:stretch/>
        </p:blipFill>
        <p:spPr bwMode="auto">
          <a:xfrm>
            <a:off x="8596330" y="1500174"/>
            <a:ext cx="2857520" cy="20333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11806" y="103547"/>
            <a:ext cx="11063653" cy="143485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200" b="1">
                <a:solidFill>
                  <a:schemeClr val="accent5"/>
                </a:solidFill>
                <a:latin typeface="Open Sans Extrabold"/>
                <a:ea typeface="Open Sans Extrabold"/>
                <a:cs typeface="Open Sans Extrabold"/>
              </a:rPr>
              <a:t>A vous de jouer !</a:t>
            </a:r>
            <a:endParaRPr sz="2200" b="1">
              <a:solidFill>
                <a:schemeClr val="accent5"/>
              </a:solidFill>
              <a:latin typeface="Open Sans Extrabold"/>
              <a:ea typeface="Open Sans Extrabold"/>
              <a:cs typeface="Open Sans Extrabold"/>
            </a:endParaRPr>
          </a:p>
        </p:txBody>
      </p:sp>
      <p:sp>
        <p:nvSpPr>
          <p:cNvPr id="5" name="Rectangle 4"/>
          <p:cNvSpPr/>
          <p:nvPr/>
        </p:nvSpPr>
        <p:spPr bwMode="auto">
          <a:xfrm>
            <a:off x="3524232" y="1500174"/>
            <a:ext cx="4929221" cy="100275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u="sng"/>
              <a:t>Atelier n°3 :</a:t>
            </a:r>
            <a:endParaRPr/>
          </a:p>
          <a:p>
            <a:pPr algn="ctr">
              <a:defRPr/>
            </a:pPr>
            <a:r>
              <a:rPr lang="fr-FR" sz="3600" b="1" u="sng"/>
              <a:t>Quiz collaboratif</a:t>
            </a:r>
            <a:endParaRPr/>
          </a:p>
          <a:p>
            <a:pPr algn="ctr">
              <a:defRPr/>
            </a:pPr>
            <a:r>
              <a:rPr lang="fr-FR" sz="3600" b="1" u="sng"/>
              <a:t>  </a:t>
            </a:r>
            <a:endParaRPr/>
          </a:p>
          <a:p>
            <a:pPr>
              <a:defRPr/>
            </a:pPr>
            <a:endParaRPr lang="fr-FR" sz="2400"/>
          </a:p>
        </p:txBody>
      </p:sp>
      <p:pic>
        <p:nvPicPr>
          <p:cNvPr id="6" name="Image 7" descr="téléchargement.png"/>
          <p:cNvPicPr>
            <a:picLocks noChangeAspect="1"/>
          </p:cNvPicPr>
          <p:nvPr/>
        </p:nvPicPr>
        <p:blipFill>
          <a:blip r:embed="rId3"/>
          <a:stretch/>
        </p:blipFill>
        <p:spPr bwMode="auto">
          <a:xfrm>
            <a:off x="2738414" y="3214686"/>
            <a:ext cx="7048971" cy="17859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49350" y="1"/>
            <a:ext cx="8192983" cy="642917"/>
          </a:xfrm>
          <a:prstGeom prst="rect">
            <a:avLst/>
          </a:prstGeom>
          <a:noFill/>
          <a:ln>
            <a:noFill/>
          </a:ln>
        </p:spPr>
        <p:txBody>
          <a:bodyPr spcFirstLastPara="1" wrap="square" lIns="121894" tIns="121894" rIns="121894" bIns="121894"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r>
              <a:rPr lang="fr" sz="2200">
                <a:solidFill>
                  <a:srgbClr val="00B050"/>
                </a:solidFill>
                <a:latin typeface="Open Sans Extrabold"/>
                <a:ea typeface="Open Sans Extrabold"/>
                <a:cs typeface="Open Sans Extrabold"/>
              </a:rPr>
              <a:t>Pour aller plus loin …</a:t>
            </a:r>
            <a:endParaRPr sz="2200">
              <a:solidFill>
                <a:srgbClr val="00B050"/>
              </a:solidFill>
              <a:latin typeface="Open Sans Extrabold"/>
              <a:ea typeface="Open Sans Extrabold"/>
              <a:cs typeface="Open Sans Extrabold"/>
            </a:endParaRPr>
          </a:p>
        </p:txBody>
      </p:sp>
      <p:sp>
        <p:nvSpPr>
          <p:cNvPr id="5" name="Rectangle 4"/>
          <p:cNvSpPr/>
          <p:nvPr/>
        </p:nvSpPr>
        <p:spPr bwMode="auto">
          <a:xfrm>
            <a:off x="3524232" y="3135257"/>
            <a:ext cx="4929221" cy="100275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u="sng"/>
              <a:t>Faire construire par les élèves</a:t>
            </a:r>
            <a:endParaRPr/>
          </a:p>
          <a:p>
            <a:pPr algn="ctr">
              <a:defRPr/>
            </a:pPr>
            <a:r>
              <a:rPr lang="fr-FR" sz="3600" b="1" u="sng"/>
              <a:t>  </a:t>
            </a:r>
            <a:endParaRPr/>
          </a:p>
          <a:p>
            <a:pPr>
              <a:defRPr/>
            </a:pPr>
            <a:endParaRPr lang="fr-FR" sz="2400"/>
          </a:p>
        </p:txBody>
      </p:sp>
      <p:pic>
        <p:nvPicPr>
          <p:cNvPr id="6" name="Image 5" descr="téléchargement.png"/>
          <p:cNvPicPr>
            <a:picLocks noChangeAspect="1"/>
          </p:cNvPicPr>
          <p:nvPr/>
        </p:nvPicPr>
        <p:blipFill>
          <a:blip r:embed="rId2"/>
          <a:stretch/>
        </p:blipFill>
        <p:spPr bwMode="auto">
          <a:xfrm>
            <a:off x="1381092" y="1142984"/>
            <a:ext cx="4357718" cy="1104085"/>
          </a:xfrm>
          <a:prstGeom prst="rect">
            <a:avLst/>
          </a:prstGeom>
        </p:spPr>
      </p:pic>
      <p:sp>
        <p:nvSpPr>
          <p:cNvPr id="7" name="Rectangle 6"/>
          <p:cNvSpPr/>
          <p:nvPr/>
        </p:nvSpPr>
        <p:spPr bwMode="auto">
          <a:xfrm>
            <a:off x="809588" y="2285992"/>
            <a:ext cx="3240360"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tx2"/>
                </a:solidFill>
              </a:rPr>
              <a:t>Agora Quiz</a:t>
            </a:r>
            <a:r>
              <a:rPr lang="fr-FR" sz="3600" b="1"/>
              <a:t> </a:t>
            </a:r>
            <a:endParaRPr/>
          </a:p>
        </p:txBody>
      </p:sp>
      <p:pic>
        <p:nvPicPr>
          <p:cNvPr id="8" name="Image 18"/>
          <p:cNvPicPr>
            <a:picLocks noChangeAspect="1"/>
          </p:cNvPicPr>
          <p:nvPr/>
        </p:nvPicPr>
        <p:blipFill>
          <a:blip r:embed="rId3"/>
          <a:stretch/>
        </p:blipFill>
        <p:spPr bwMode="auto">
          <a:xfrm>
            <a:off x="9739338" y="2357430"/>
            <a:ext cx="1763667" cy="1562743"/>
          </a:xfrm>
          <a:prstGeom prst="rect">
            <a:avLst/>
          </a:prstGeom>
        </p:spPr>
      </p:pic>
      <p:sp>
        <p:nvSpPr>
          <p:cNvPr id="9" name="Rectangle 8"/>
          <p:cNvSpPr/>
          <p:nvPr/>
        </p:nvSpPr>
        <p:spPr bwMode="auto">
          <a:xfrm>
            <a:off x="8667768" y="1142984"/>
            <a:ext cx="3240360"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tx2"/>
                </a:solidFill>
              </a:rPr>
              <a:t>Flashcards</a:t>
            </a:r>
          </a:p>
          <a:p>
            <a:pPr algn="ctr">
              <a:defRPr/>
            </a:pPr>
            <a:r>
              <a:rPr lang="fr-FR" sz="3600" b="1">
                <a:solidFill>
                  <a:schemeClr val="tx2"/>
                </a:solidFill>
              </a:rPr>
              <a:t>Genially</a:t>
            </a:r>
            <a:endParaRPr/>
          </a:p>
        </p:txBody>
      </p:sp>
      <p:sp>
        <p:nvSpPr>
          <p:cNvPr id="10" name="Rectangle 10"/>
          <p:cNvSpPr/>
          <p:nvPr/>
        </p:nvSpPr>
        <p:spPr bwMode="auto">
          <a:xfrm>
            <a:off x="809588" y="5643578"/>
            <a:ext cx="3240360"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tx2"/>
                </a:solidFill>
              </a:rPr>
              <a:t>Kahoot </a:t>
            </a:r>
            <a:endParaRPr/>
          </a:p>
        </p:txBody>
      </p:sp>
      <p:pic>
        <p:nvPicPr>
          <p:cNvPr id="11" name="Image 10" descr="kahoot.jpg"/>
          <p:cNvPicPr>
            <a:picLocks noChangeAspect="1"/>
          </p:cNvPicPr>
          <p:nvPr/>
        </p:nvPicPr>
        <p:blipFill>
          <a:blip r:embed="rId4"/>
          <a:stretch/>
        </p:blipFill>
        <p:spPr bwMode="auto">
          <a:xfrm>
            <a:off x="1166778" y="4286256"/>
            <a:ext cx="2286016" cy="1285884"/>
          </a:xfrm>
          <a:prstGeom prst="rect">
            <a:avLst/>
          </a:prstGeom>
        </p:spPr>
      </p:pic>
      <p:sp>
        <p:nvSpPr>
          <p:cNvPr id="12" name="Rectangle 11"/>
          <p:cNvSpPr/>
          <p:nvPr/>
        </p:nvSpPr>
        <p:spPr bwMode="auto">
          <a:xfrm>
            <a:off x="8024826" y="5786454"/>
            <a:ext cx="3240360"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tx2"/>
                </a:solidFill>
              </a:rPr>
              <a:t>Learningapps</a:t>
            </a:r>
            <a:r>
              <a:rPr lang="fr-FR" sz="3600" b="1"/>
              <a:t> </a:t>
            </a:r>
            <a:endParaRPr/>
          </a:p>
        </p:txBody>
      </p:sp>
      <p:pic>
        <p:nvPicPr>
          <p:cNvPr id="13" name="Image 20"/>
          <p:cNvPicPr>
            <a:picLocks noChangeAspect="1"/>
          </p:cNvPicPr>
          <p:nvPr/>
        </p:nvPicPr>
        <p:blipFill>
          <a:blip r:embed="rId5"/>
          <a:stretch/>
        </p:blipFill>
        <p:spPr bwMode="auto">
          <a:xfrm>
            <a:off x="9882214" y="4714884"/>
            <a:ext cx="1221032" cy="122103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3"/>
          <a:stretch/>
        </p:blipFill>
        <p:spPr bwMode="auto">
          <a:xfrm>
            <a:off x="515811" y="1226000"/>
            <a:ext cx="7092270" cy="4901294"/>
          </a:xfrm>
          <a:prstGeom prst="rect">
            <a:avLst/>
          </a:prstGeom>
        </p:spPr>
      </p:pic>
      <p:sp>
        <p:nvSpPr>
          <p:cNvPr id="5" name="Rectangle 4"/>
          <p:cNvSpPr/>
          <p:nvPr/>
        </p:nvSpPr>
        <p:spPr bwMode="auto">
          <a:xfrm>
            <a:off x="661484" y="512262"/>
            <a:ext cx="10815031" cy="64007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l">
              <a:defRPr/>
            </a:pPr>
            <a:r>
              <a:rPr sz="2400" b="1" i="0" u="none">
                <a:solidFill>
                  <a:srgbClr val="000000"/>
                </a:solidFill>
                <a:latin typeface="Open Sans Extrabold"/>
                <a:ea typeface="Open Sans Extrabold"/>
                <a:cs typeface="Open Sans Extrabold"/>
              </a:rPr>
              <a:t>Ce </a:t>
            </a:r>
            <a:r>
              <a:rPr sz="2400" b="1" i="0" u="none">
                <a:solidFill>
                  <a:srgbClr val="37C49E"/>
                </a:solidFill>
                <a:latin typeface="Open Sans Extrabold"/>
                <a:ea typeface="Open Sans Extrabold"/>
                <a:cs typeface="Open Sans Extrabold"/>
              </a:rPr>
              <a:t>qu'est </a:t>
            </a:r>
            <a:r>
              <a:rPr sz="2400" b="1" i="0" u="none">
                <a:solidFill>
                  <a:srgbClr val="000000"/>
                </a:solidFill>
                <a:latin typeface="Open Sans Extrabold"/>
                <a:ea typeface="Open Sans Extrabold"/>
                <a:cs typeface="Open Sans Extrabold"/>
              </a:rPr>
              <a:t>la différenciation pédagogique :  </a:t>
            </a:r>
            <a:endParaRPr sz="2400">
              <a:latin typeface="Open Sans Extrabold"/>
              <a:ea typeface="Open Sans Extrabold"/>
              <a:cs typeface="Open Sans Extrabold"/>
            </a:endParaRPr>
          </a:p>
        </p:txBody>
      </p:sp>
      <p:sp>
        <p:nvSpPr>
          <p:cNvPr id="6" name=" 5"/>
          <p:cNvSpPr/>
          <p:nvPr/>
        </p:nvSpPr>
        <p:spPr bwMode="auto">
          <a:xfrm>
            <a:off x="7745892" y="1383573"/>
            <a:ext cx="3991428" cy="1188755"/>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lgn="ctr">
              <a:defRPr/>
            </a:pPr>
            <a:r>
              <a:rPr sz="1400" b="1" i="0" u="none">
                <a:solidFill>
                  <a:srgbClr val="2CBF9A"/>
                </a:solidFill>
                <a:latin typeface="Ubuntu"/>
                <a:ea typeface="Ubuntu"/>
                <a:cs typeface="Ubuntu"/>
              </a:rPr>
              <a:t>La différenciation successive</a:t>
            </a:r>
            <a:endParaRPr/>
          </a:p>
          <a:p>
            <a:pPr algn="ctr">
              <a:defRPr/>
            </a:pPr>
            <a:endParaRPr sz="1400" b="1" i="0" u="none">
              <a:solidFill>
                <a:srgbClr val="FF0084"/>
              </a:solidFill>
              <a:latin typeface="Ubuntu"/>
              <a:ea typeface="Ubuntu"/>
              <a:cs typeface="Ubuntu"/>
            </a:endParaRPr>
          </a:p>
          <a:p>
            <a:pPr algn="ctr">
              <a:defRPr/>
            </a:pPr>
            <a:r>
              <a:rPr sz="1400" b="0" i="0" u="none">
                <a:solidFill>
                  <a:srgbClr val="000000"/>
                </a:solidFill>
                <a:latin typeface="Ubuntu"/>
                <a:ea typeface="Ubuntu"/>
                <a:cs typeface="Ubuntu"/>
              </a:rPr>
              <a:t>= alterner différents outils et différents situations au cours d’une séance / séquence.</a:t>
            </a:r>
            <a:br>
              <a:rPr sz="1400" b="0" i="0" u="none">
                <a:solidFill>
                  <a:srgbClr val="000000"/>
                </a:solidFill>
                <a:latin typeface="Ubuntu"/>
                <a:ea typeface="Ubuntu"/>
                <a:cs typeface="Ubuntu"/>
              </a:rPr>
            </a:br>
            <a:endParaRPr sz="1400" b="0" i="0" u="none">
              <a:solidFill>
                <a:srgbClr val="000000"/>
              </a:solidFill>
              <a:latin typeface="Ubuntu"/>
              <a:ea typeface="Ubuntu"/>
              <a:cs typeface="Ubuntu"/>
            </a:endParaRPr>
          </a:p>
        </p:txBody>
      </p:sp>
      <p:sp>
        <p:nvSpPr>
          <p:cNvPr id="7" name=" 6"/>
          <p:cNvSpPr/>
          <p:nvPr/>
        </p:nvSpPr>
        <p:spPr bwMode="auto">
          <a:xfrm>
            <a:off x="7881964" y="4524556"/>
            <a:ext cx="3928276" cy="1188755"/>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lgn="ctr">
              <a:defRPr/>
            </a:pPr>
            <a:r>
              <a:rPr sz="1400" b="1" i="0" u="none">
                <a:solidFill>
                  <a:srgbClr val="2CBF9A"/>
                </a:solidFill>
                <a:latin typeface="Ubuntu"/>
                <a:ea typeface="Ubuntu"/>
                <a:cs typeface="Ubuntu"/>
              </a:rPr>
              <a:t>La différenciation simultanée</a:t>
            </a:r>
            <a:endParaRPr/>
          </a:p>
          <a:p>
            <a:pPr algn="ctr">
              <a:defRPr/>
            </a:pPr>
            <a:endParaRPr sz="1400" b="1" i="0" u="none">
              <a:solidFill>
                <a:srgbClr val="2CBF9A"/>
              </a:solidFill>
              <a:latin typeface="Ubuntu"/>
              <a:ea typeface="Ubuntu"/>
              <a:cs typeface="Ubuntu"/>
            </a:endParaRPr>
          </a:p>
          <a:p>
            <a:pPr algn="ctr">
              <a:defRPr/>
            </a:pPr>
            <a:r>
              <a:rPr sz="1400" b="0" i="0" u="none">
                <a:solidFill>
                  <a:srgbClr val="000000"/>
                </a:solidFill>
                <a:latin typeface="Ubuntu"/>
                <a:ea typeface="Ubuntu"/>
                <a:cs typeface="Ubuntu"/>
              </a:rPr>
              <a:t>= faire travailler en même temps des élèves qui s’adonnent à des activités diverses, avec des ressources variées, différentes </a:t>
            </a:r>
            <a:r>
              <a:rPr sz="1400" b="0" i="0" u="none">
                <a:solidFill>
                  <a:srgbClr val="FF0000"/>
                </a:solidFill>
                <a:latin typeface="Ubuntu"/>
                <a:ea typeface="Ubuntu"/>
                <a:cs typeface="Ubuntu"/>
              </a:rPr>
              <a:t>ou pas</a:t>
            </a:r>
            <a:r>
              <a:rPr sz="1400" b="0" i="0" u="none">
                <a:solidFill>
                  <a:srgbClr val="000000"/>
                </a:solidFill>
                <a:latin typeface="Ubuntu"/>
                <a:ea typeface="Ubuntu"/>
                <a:cs typeface="Ubuntu"/>
              </a:rPr>
              <a:t> mais pour atteindre un objectif commun en termes de construction du savoir</a:t>
            </a:r>
            <a:endParaRPr/>
          </a:p>
        </p:txBody>
      </p:sp>
      <p:sp>
        <p:nvSpPr>
          <p:cNvPr id="8" name="Ellipse 7"/>
          <p:cNvSpPr/>
          <p:nvPr/>
        </p:nvSpPr>
        <p:spPr bwMode="auto">
          <a:xfrm>
            <a:off x="7314999" y="918482"/>
            <a:ext cx="4819196" cy="2539999"/>
          </a:xfrm>
          <a:prstGeom prst="ellipse">
            <a:avLst/>
          </a:prstGeom>
          <a:noFill/>
          <a:ln w="12700" cap="flat" cmpd="sng" algn="ctr">
            <a:solidFill>
              <a:srgbClr val="2CBF9A"/>
            </a:solidFill>
            <a:prstDash val="dashDot"/>
            <a:miter/>
          </a:ln>
        </p:spPr>
        <p:style>
          <a:lnRef idx="2">
            <a:schemeClr val="accent1">
              <a:shade val="50000"/>
            </a:schemeClr>
          </a:lnRef>
          <a:fillRef idx="1">
            <a:schemeClr val="accent1"/>
          </a:fillRef>
          <a:effectRef idx="0">
            <a:schemeClr val="accent1"/>
          </a:effectRef>
          <a:fontRef idx="minor">
            <a:schemeClr val="lt1"/>
          </a:fontRef>
        </p:style>
      </p:sp>
      <p:pic>
        <p:nvPicPr>
          <p:cNvPr id="9" name="Image 8"/>
          <p:cNvPicPr>
            <a:picLocks noChangeAspect="1"/>
          </p:cNvPicPr>
          <p:nvPr/>
        </p:nvPicPr>
        <p:blipFill>
          <a:blip r:embed="rId4"/>
          <a:stretch/>
        </p:blipFill>
        <p:spPr bwMode="auto">
          <a:xfrm>
            <a:off x="9469010" y="2517321"/>
            <a:ext cx="545192" cy="545192"/>
          </a:xfrm>
          <a:prstGeom prst="rect">
            <a:avLst/>
          </a:prstGeom>
        </p:spPr>
      </p:pic>
      <p:sp>
        <p:nvSpPr>
          <p:cNvPr id="10" name="Flèche : bas 9"/>
          <p:cNvSpPr/>
          <p:nvPr/>
        </p:nvSpPr>
        <p:spPr bwMode="auto">
          <a:xfrm>
            <a:off x="9605535" y="3651249"/>
            <a:ext cx="442231" cy="793749"/>
          </a:xfrm>
          <a:prstGeom prst="downArrow">
            <a:avLst>
              <a:gd name="adj1" fmla="val 50000"/>
              <a:gd name="adj2" fmla="val 50000"/>
            </a:avLst>
          </a:prstGeom>
          <a:solidFill>
            <a:srgbClr val="E6A77A"/>
          </a:solidFill>
          <a:ln w="127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 3"/>
          <p:cNvSpPr/>
          <p:nvPr/>
        </p:nvSpPr>
        <p:spPr bwMode="auto">
          <a:xfrm>
            <a:off x="513374" y="489703"/>
            <a:ext cx="2177143" cy="596755"/>
          </a:xfrm>
        </p:spPr>
        <p:txBody>
          <a:bodyPr rot="0" spcFirstLastPara="0" vertOverflow="overflow" horzOverflow="clip" vert="horz" wrap="square" lIns="121917" tIns="60958" rIns="121917" bIns="60958" numCol="1" spcCol="0" rtlCol="0" fromWordArt="0" anchor="t" anchorCtr="0" forceAA="0" compatLnSpc="1">
            <a:prstTxWarp prst="textNoShape">
              <a:avLst/>
            </a:prstTxWarp>
            <a:noAutofit/>
          </a:bodyPr>
          <a:lstStyle/>
          <a:p>
            <a:pPr>
              <a:defRPr/>
            </a:pPr>
            <a:r>
              <a:rPr sz="3200" b="1">
                <a:solidFill>
                  <a:srgbClr val="000000"/>
                </a:solidFill>
                <a:latin typeface="Open Sans Extrabold"/>
                <a:ea typeface="Open Sans Extrabold"/>
                <a:cs typeface="Open Sans Extrabold"/>
              </a:rPr>
              <a:t>Objectifs</a:t>
            </a:r>
            <a:endParaRPr/>
          </a:p>
        </p:txBody>
      </p:sp>
      <p:sp>
        <p:nvSpPr>
          <p:cNvPr id="5" name=" 4"/>
          <p:cNvSpPr/>
          <p:nvPr/>
        </p:nvSpPr>
        <p:spPr bwMode="auto">
          <a:xfrm>
            <a:off x="326792" y="1291164"/>
            <a:ext cx="6054960" cy="5273931"/>
          </a:xfrm>
        </p:spPr>
        <p:txBody>
          <a:bodyPr rot="0" spcFirstLastPara="0" vertOverflow="overflow" horzOverflow="clip" vert="horz" wrap="square" lIns="121917" tIns="60958" rIns="121917" bIns="60958" numCol="1" spcCol="0" rtlCol="0" fromWordArt="0" anchor="t" anchorCtr="0" forceAA="0" compatLnSpc="1">
            <a:prstTxWarp prst="textNoShape">
              <a:avLst/>
            </a:prstTxWarp>
            <a:noAutofit/>
          </a:bodyPr>
          <a:lstStyle/>
          <a:p>
            <a:pPr marL="380990" lvl="0" indent="-380990" algn="just">
              <a:buFont typeface="Wingdings"/>
              <a:buChar char="ü"/>
              <a:defRPr/>
            </a:pPr>
            <a:r>
              <a:rPr lang="fr-FR" sz="2100">
                <a:latin typeface="Ubuntu"/>
              </a:rPr>
              <a:t> Comprendre l’importance du feed-back dans les apprentissages et découvrir les différents types de feed-back et leur efficacité</a:t>
            </a:r>
            <a:endParaRPr/>
          </a:p>
          <a:p>
            <a:pPr marL="380990" indent="-380990" algn="just">
              <a:buFont typeface="Wingdings"/>
              <a:buChar char="ü"/>
              <a:defRPr/>
            </a:pPr>
            <a:r>
              <a:rPr lang="fr-FR" sz="2100">
                <a:latin typeface="Ubuntu"/>
              </a:rPr>
              <a:t>Échanger sur la place et l'exploitation d’un questionnaire dans une séquence pédagogique : découverte, diagnostique, évaluation, réactivation, différenciation…</a:t>
            </a:r>
            <a:endParaRPr/>
          </a:p>
          <a:p>
            <a:pPr marL="380990" indent="-380990" algn="just">
              <a:buFont typeface="Wingdings"/>
              <a:buChar char="ü"/>
              <a:defRPr/>
            </a:pPr>
            <a:r>
              <a:rPr lang="fr-FR" sz="2100">
                <a:latin typeface="Ubuntu"/>
              </a:rPr>
              <a:t>Échanger sur les modalités de diffusion de ces quiz ou questionnaires, sur les types de corrections (sans, automatisées...)</a:t>
            </a:r>
            <a:endParaRPr/>
          </a:p>
          <a:p>
            <a:pPr marL="380990" indent="-380990" algn="just">
              <a:buFont typeface="Wingdings"/>
              <a:buChar char="ü"/>
              <a:defRPr/>
            </a:pPr>
            <a:r>
              <a:rPr lang="fr-FR" sz="2100">
                <a:latin typeface="Ubuntu"/>
              </a:rPr>
              <a:t>Faire produire des questionnaires par ses élèves et les jouer (solutions, objectifs et intérêt pédagogiques)</a:t>
            </a:r>
            <a:endParaRPr/>
          </a:p>
          <a:p>
            <a:pPr marL="380990" indent="-380990" algn="just">
              <a:buFont typeface="Wingdings"/>
              <a:buChar char="ü"/>
              <a:defRPr/>
            </a:pPr>
            <a:r>
              <a:rPr lang="fr-FR" sz="2100">
                <a:latin typeface="Ubuntu"/>
              </a:rPr>
              <a:t>Numérique et RGPD : les outils institutionnels et les autres</a:t>
            </a:r>
          </a:p>
        </p:txBody>
      </p:sp>
      <p:sp>
        <p:nvSpPr>
          <p:cNvPr id="6" name=" 5"/>
          <p:cNvSpPr/>
          <p:nvPr/>
        </p:nvSpPr>
        <p:spPr bwMode="auto">
          <a:xfrm>
            <a:off x="6568572" y="489704"/>
            <a:ext cx="3005880" cy="596753"/>
          </a:xfrm>
        </p:spPr>
        <p:txBody>
          <a:bodyPr rot="0" spcFirstLastPara="0" vertOverflow="overflow" horzOverflow="clip" vert="horz" wrap="square" lIns="121917" tIns="60958" rIns="121917" bIns="60958" numCol="1" spcCol="0" rtlCol="0" fromWordArt="0" anchor="t" anchorCtr="0" forceAA="0" compatLnSpc="1">
            <a:prstTxWarp prst="textNoShape">
              <a:avLst/>
            </a:prstTxWarp>
            <a:noAutofit/>
          </a:bodyPr>
          <a:lstStyle/>
          <a:p>
            <a:pPr>
              <a:defRPr/>
            </a:pPr>
            <a:r>
              <a:rPr sz="3200" b="1">
                <a:solidFill>
                  <a:srgbClr val="000000"/>
                </a:solidFill>
                <a:latin typeface="Open Sans Extrabold"/>
                <a:ea typeface="Open Sans Extrabold"/>
                <a:cs typeface="Open Sans Extrabold"/>
              </a:rPr>
              <a:t>Temps forts</a:t>
            </a:r>
            <a:endParaRPr/>
          </a:p>
        </p:txBody>
      </p:sp>
      <p:sp>
        <p:nvSpPr>
          <p:cNvPr id="7" name=" 6"/>
          <p:cNvSpPr/>
          <p:nvPr/>
        </p:nvSpPr>
        <p:spPr bwMode="auto">
          <a:xfrm>
            <a:off x="6738942" y="1280583"/>
            <a:ext cx="5009639" cy="4968645"/>
          </a:xfrm>
        </p:spPr>
        <p:txBody>
          <a:bodyPr rot="0" spcFirstLastPara="0" vertOverflow="overflow" horzOverflow="clip" vert="horz" wrap="square" lIns="121917" tIns="60958" rIns="121917" bIns="60958" numCol="1" spcCol="0" rtlCol="0" fromWordArt="0" anchor="t" anchorCtr="0" forceAA="0" compatLnSpc="1">
            <a:prstTxWarp prst="textNoShape">
              <a:avLst/>
            </a:prstTxWarp>
            <a:noAutofit/>
          </a:bodyPr>
          <a:lstStyle/>
          <a:p>
            <a:pPr marL="349125" indent="-349125" algn="just">
              <a:buFont typeface="Wingdings"/>
              <a:buChar char="w"/>
              <a:defRPr/>
            </a:pPr>
            <a:r>
              <a:rPr lang="fr-FR" sz="2100">
                <a:solidFill>
                  <a:srgbClr val="639F90"/>
                </a:solidFill>
                <a:latin typeface="Ubuntu"/>
                <a:ea typeface="Ubuntu"/>
                <a:cs typeface="Ubuntu"/>
              </a:rPr>
              <a:t>Atelier 1 –</a:t>
            </a:r>
            <a:r>
              <a:rPr lang="fr-FR" sz="2100">
                <a:latin typeface="Ubuntu"/>
                <a:ea typeface="Ubuntu"/>
                <a:cs typeface="Ubuntu"/>
              </a:rPr>
              <a:t> </a:t>
            </a:r>
            <a:r>
              <a:rPr lang="fr-FR" sz="2100">
                <a:solidFill>
                  <a:schemeClr val="tx2">
                    <a:lumMod val="10000"/>
                  </a:schemeClr>
                </a:solidFill>
                <a:latin typeface="Ubuntu"/>
                <a:ea typeface="Ubuntu"/>
                <a:cs typeface="Ubuntu"/>
              </a:rPr>
              <a:t>Wooclap : </a:t>
            </a:r>
            <a:endParaRPr/>
          </a:p>
          <a:p>
            <a:pPr marL="349125" indent="-349125" algn="just">
              <a:defRPr/>
            </a:pPr>
            <a:r>
              <a:rPr lang="fr-FR" sz="2100">
                <a:solidFill>
                  <a:schemeClr val="tx2">
                    <a:lumMod val="10000"/>
                  </a:schemeClr>
                </a:solidFill>
                <a:latin typeface="Ubuntu"/>
                <a:ea typeface="Ubuntu"/>
                <a:cs typeface="Ubuntu"/>
              </a:rPr>
              <a:t>Objectifs et pratiques numérique</a:t>
            </a:r>
          </a:p>
          <a:p>
            <a:pPr marL="349125" indent="-349125" algn="just">
              <a:defRPr/>
            </a:pPr>
            <a:endParaRPr sz="2100">
              <a:solidFill>
                <a:srgbClr val="002060"/>
              </a:solidFill>
              <a:latin typeface="Ubuntu"/>
              <a:ea typeface="Ubuntu"/>
              <a:cs typeface="Ubuntu"/>
            </a:endParaRPr>
          </a:p>
          <a:p>
            <a:pPr marL="349125" indent="-349125" algn="just">
              <a:buFont typeface="Wingdings"/>
              <a:buChar char="w"/>
              <a:defRPr/>
            </a:pPr>
            <a:r>
              <a:rPr lang="fr-FR" sz="2100">
                <a:solidFill>
                  <a:srgbClr val="639F90"/>
                </a:solidFill>
                <a:latin typeface="Ubuntu"/>
                <a:ea typeface="Ubuntu"/>
                <a:cs typeface="Ubuntu"/>
              </a:rPr>
              <a:t>Atelier 2 –</a:t>
            </a:r>
            <a:r>
              <a:rPr lang="fr-FR" sz="2100">
                <a:latin typeface="Ubuntu"/>
                <a:ea typeface="Ubuntu"/>
                <a:cs typeface="Ubuntu"/>
              </a:rPr>
              <a:t> </a:t>
            </a:r>
            <a:r>
              <a:rPr lang="fr-FR" sz="2100">
                <a:solidFill>
                  <a:schemeClr val="tx2">
                    <a:lumMod val="10000"/>
                  </a:schemeClr>
                </a:solidFill>
                <a:latin typeface="Ubuntu"/>
                <a:ea typeface="Ubuntu"/>
                <a:cs typeface="Ubuntu"/>
              </a:rPr>
              <a:t>Mise en situation</a:t>
            </a:r>
            <a:endParaRPr sz="2100">
              <a:solidFill>
                <a:schemeClr val="tx2">
                  <a:lumMod val="10000"/>
                </a:schemeClr>
              </a:solidFill>
              <a:latin typeface="Ubuntu"/>
              <a:ea typeface="Ubuntu"/>
              <a:cs typeface="Ubuntu"/>
            </a:endParaRPr>
          </a:p>
          <a:p>
            <a:pPr marL="349125" indent="-349125" algn="just">
              <a:buFont typeface="Wingdings"/>
              <a:buChar char="w"/>
              <a:defRPr/>
            </a:pPr>
            <a:endParaRPr sz="2100">
              <a:latin typeface="Ubuntu"/>
              <a:ea typeface="Ubuntu"/>
              <a:cs typeface="Ubuntu"/>
            </a:endParaRPr>
          </a:p>
          <a:p>
            <a:pPr marL="349125" indent="-349125" algn="just">
              <a:buFont typeface="Wingdings"/>
              <a:buChar char="w"/>
              <a:defRPr/>
            </a:pPr>
            <a:r>
              <a:rPr lang="fr-FR" sz="2100">
                <a:solidFill>
                  <a:srgbClr val="639F90"/>
                </a:solidFill>
                <a:latin typeface="Ubuntu"/>
                <a:ea typeface="Ubuntu"/>
                <a:cs typeface="Ubuntu"/>
              </a:rPr>
              <a:t>Atelier 3 –</a:t>
            </a:r>
            <a:r>
              <a:rPr lang="fr-FR" sz="2100">
                <a:latin typeface="Ubuntu"/>
                <a:ea typeface="Ubuntu"/>
                <a:cs typeface="Ubuntu"/>
              </a:rPr>
              <a:t> </a:t>
            </a:r>
            <a:r>
              <a:rPr lang="fr-FR" sz="2100">
                <a:solidFill>
                  <a:schemeClr val="tx2">
                    <a:lumMod val="10000"/>
                  </a:schemeClr>
                </a:solidFill>
                <a:latin typeface="Ubuntu"/>
                <a:ea typeface="Ubuntu"/>
                <a:cs typeface="Ubuntu"/>
              </a:rPr>
              <a:t>A vous de jouer !</a:t>
            </a:r>
            <a:endParaRPr sz="2100">
              <a:latin typeface="Ubuntu"/>
              <a:ea typeface="Ubuntu"/>
              <a:cs typeface="Ubuntu"/>
            </a:endParaRPr>
          </a:p>
          <a:p>
            <a:pPr marL="349125" indent="-349125" algn="just">
              <a:defRPr/>
            </a:pPr>
            <a:endParaRPr sz="2100">
              <a:latin typeface="Ubuntu"/>
              <a:ea typeface="Ubuntu"/>
              <a:cs typeface="Ubuntu"/>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28;p36"/>
          <p:cNvSpPr>
            <a:spLocks noGrp="1"/>
          </p:cNvSpPr>
          <p:nvPr>
            <p:ph type="title"/>
          </p:nvPr>
        </p:nvSpPr>
        <p:spPr bwMode="auto">
          <a:xfrm>
            <a:off x="415600" y="253833"/>
            <a:ext cx="8958400" cy="682000"/>
          </a:xfrm>
          <a:prstGeom prst="rect">
            <a:avLst/>
          </a:prstGeom>
          <a:noFill/>
          <a:ln>
            <a:noFill/>
          </a:ln>
        </p:spPr>
        <p:txBody>
          <a:bodyPr spcFirstLastPara="1" wrap="square" lIns="121897" tIns="121897" rIns="121897" bIns="121897" anchor="b" anchorCtr="0">
            <a:noAutofit/>
          </a:bodyPr>
          <a:lstStyle/>
          <a:p>
            <a:pPr>
              <a:defRPr/>
            </a:pPr>
            <a:r>
              <a:rPr lang="fr">
                <a:solidFill>
                  <a:srgbClr val="FF0084"/>
                </a:solidFill>
              </a:rPr>
              <a:t>RESSOURCES COMPLÉMENTAIRES</a:t>
            </a:r>
            <a:endParaRPr>
              <a:solidFill>
                <a:srgbClr val="FF0084"/>
              </a:solidFill>
            </a:endParaRPr>
          </a:p>
        </p:txBody>
      </p:sp>
      <p:sp>
        <p:nvSpPr>
          <p:cNvPr id="5" name="Google Shape;229;p36"/>
          <p:cNvSpPr/>
          <p:nvPr/>
        </p:nvSpPr>
        <p:spPr bwMode="auto">
          <a:xfrm>
            <a:off x="549432" y="757653"/>
            <a:ext cx="11276400" cy="6096043"/>
          </a:xfrm>
          <a:prstGeom prst="rect">
            <a:avLst/>
          </a:prstGeom>
          <a:noFill/>
          <a:ln>
            <a:noFill/>
          </a:ln>
        </p:spPr>
        <p:txBody>
          <a:bodyPr spcFirstLastPara="1" wrap="square" lIns="121897" tIns="121897" rIns="121897" bIns="121897" anchor="t" anchorCtr="0">
            <a:noAutofit/>
          </a:bodyPr>
          <a:lstStyle/>
          <a:p>
            <a:pPr>
              <a:defRPr/>
            </a:pPr>
            <a:endParaRPr sz="1700">
              <a:latin typeface="Proxima Nova"/>
              <a:ea typeface="Proxima Nova"/>
              <a:cs typeface="Proxima Nova"/>
            </a:endParaRPr>
          </a:p>
          <a:p>
            <a:pPr marL="609585" indent="-423323">
              <a:buSzPts val="1400"/>
              <a:buFont typeface="Proxima Nova"/>
              <a:buChar char="●"/>
              <a:defRPr/>
            </a:pPr>
            <a:r>
              <a:rPr lang="fr-FR">
                <a:solidFill>
                  <a:schemeClr val="bg2">
                    <a:lumMod val="50000"/>
                  </a:schemeClr>
                </a:solidFill>
                <a:ea typeface="Proxima Nova"/>
                <a:cs typeface="Proxima Nova"/>
              </a:rPr>
              <a:t>Les feedback : </a:t>
            </a:r>
            <a:r>
              <a:rPr lang="fr-FR" i="1" u="sng">
                <a:ea typeface="Liberation Sans"/>
                <a:cs typeface="Liberation Sans"/>
                <a:hlinkClick r:id="rId2" tooltip="https://view.genial.ly/5eb982c38a39780d0f676e31"/>
              </a:rPr>
              <a:t>https://view.genial.ly/5eb982c38a39780d0f676e31</a:t>
            </a:r>
            <a:endParaRPr lang="fr-FR" i="1">
              <a:solidFill>
                <a:srgbClr val="404040"/>
              </a:solidFill>
              <a:ea typeface="Liberation Sans"/>
              <a:cs typeface="Liberation Sans"/>
            </a:endParaRPr>
          </a:p>
          <a:p>
            <a:pPr marL="609585">
              <a:defRPr/>
            </a:pPr>
            <a:endParaRPr lang="fr-FR">
              <a:solidFill>
                <a:schemeClr val="bg2">
                  <a:lumMod val="50000"/>
                </a:schemeClr>
              </a:solidFill>
              <a:ea typeface="Proxima Nova"/>
              <a:cs typeface="Proxima Nova"/>
            </a:endParaRPr>
          </a:p>
          <a:p>
            <a:pPr marL="609585">
              <a:defRPr/>
            </a:pPr>
            <a:endParaRPr>
              <a:solidFill>
                <a:schemeClr val="bg2">
                  <a:lumMod val="50000"/>
                </a:schemeClr>
              </a:solidFill>
              <a:ea typeface="Proxima Nova"/>
              <a:cs typeface="Proxima Nova"/>
            </a:endParaRPr>
          </a:p>
          <a:p>
            <a:pPr marL="609585" indent="-423323">
              <a:buSzPts val="1400"/>
              <a:buFont typeface="Proxima Nova"/>
              <a:buChar char="●"/>
              <a:defRPr/>
            </a:pPr>
            <a:r>
              <a:rPr lang="fr-FR">
                <a:solidFill>
                  <a:schemeClr val="bg2">
                    <a:lumMod val="50000"/>
                  </a:schemeClr>
                </a:solidFill>
                <a:ea typeface="Proxima Nova"/>
                <a:cs typeface="Proxima Nova"/>
              </a:rPr>
              <a:t>Rétroaction numérique et pédagogie : </a:t>
            </a:r>
            <a:r>
              <a:rPr lang="fr-FR" u="sng">
                <a:hlinkClick r:id="rId3" tooltip="https://create.piktochart.com/output/42524557-retroaction-et-numerique-copy?fbclid=IwAR3jQuYHIG-RhKdeoe8XW0N34LEyZKxaddpPaHmhTo_JqB1s10JpMqrLW-Q"/>
              </a:rPr>
              <a:t>https://create.piktochart.com/output/42524557-retroaction-et-numerique-copy?fbclid=IwAR3jQuYHIG-RhKdeoe8XW0N34LEyZKxaddpPaHmhTo_JqB1s10JpMqrLW-Q</a:t>
            </a:r>
            <a:r>
              <a:rPr lang="fr-FR" u="sng"/>
              <a:t> </a:t>
            </a:r>
            <a:endParaRPr>
              <a:solidFill>
                <a:schemeClr val="bg2">
                  <a:lumMod val="50000"/>
                </a:schemeClr>
              </a:solidFill>
              <a:ea typeface="Proxima Nova"/>
              <a:cs typeface="Proxima Nova"/>
            </a:endParaRPr>
          </a:p>
          <a:p>
            <a:pPr>
              <a:defRPr/>
            </a:pPr>
            <a:endParaRPr lang="fr-FR">
              <a:solidFill>
                <a:schemeClr val="bg2">
                  <a:lumMod val="50000"/>
                </a:schemeClr>
              </a:solidFill>
              <a:ea typeface="Proxima Nova"/>
              <a:cs typeface="Proxima Nova"/>
            </a:endParaRPr>
          </a:p>
          <a:p>
            <a:pPr>
              <a:defRPr/>
            </a:pPr>
            <a:endParaRPr>
              <a:solidFill>
                <a:schemeClr val="bg2">
                  <a:lumMod val="50000"/>
                </a:schemeClr>
              </a:solidFill>
              <a:ea typeface="Proxima Nova"/>
              <a:cs typeface="Proxima Nova"/>
            </a:endParaRPr>
          </a:p>
          <a:p>
            <a:pPr marL="609585" indent="-423323">
              <a:buSzPts val="1400"/>
              <a:buChar char="●"/>
              <a:defRPr/>
            </a:pPr>
            <a:r>
              <a:rPr lang="fr-FR">
                <a:solidFill>
                  <a:schemeClr val="bg2">
                    <a:lumMod val="50000"/>
                  </a:schemeClr>
                </a:solidFill>
                <a:ea typeface="Proxima Nova"/>
                <a:cs typeface="Proxima Nova"/>
              </a:rPr>
              <a:t>Flashcards: </a:t>
            </a:r>
            <a:r>
              <a:rPr lang="fr-FR" u="sng">
                <a:hlinkClick r:id="rId4" tooltip="https://view.genial.ly/603aba6229f9910d297d1dec/presentation-genially-carte-memorisation-active?fbclid=IwAR23TeSYLUkBj9k50OAbv7xjp1UDcna9Qg59oyM5gVdg0UuX5sb_-T8LWCk"/>
              </a:rPr>
              <a:t>https://view.genial.ly/603aba6229f9910d297d1dec/presentation-genially-carte-memorisation-active?fbclid=IwAR23TeSYLUkBj9k50OAbv7xjp1UDcna9Qg59oyM5gVdg0UuX5sb_-T8LWCk</a:t>
            </a:r>
            <a:r>
              <a:rPr lang="fr-FR" u="sng"/>
              <a:t> </a:t>
            </a:r>
            <a:endParaRPr lang="fr-FR">
              <a:solidFill>
                <a:schemeClr val="bg2">
                  <a:lumMod val="50000"/>
                </a:schemeClr>
              </a:solidFill>
              <a:ea typeface="Proxima Nova"/>
              <a:cs typeface="Proxima Nova"/>
            </a:endParaRPr>
          </a:p>
          <a:p>
            <a:pPr marL="609585" indent="-423323">
              <a:buSzPts val="1400"/>
              <a:defRPr/>
            </a:pPr>
            <a:r>
              <a:rPr lang="fr-FR" u="sng">
                <a:solidFill>
                  <a:schemeClr val="bg2">
                    <a:lumMod val="50000"/>
                  </a:schemeClr>
                </a:solidFill>
              </a:rPr>
              <a:t> </a:t>
            </a:r>
            <a:endParaRPr/>
          </a:p>
          <a:p>
            <a:pPr marL="609585" indent="-423323">
              <a:buSzPts val="1400"/>
              <a:defRPr/>
            </a:pPr>
            <a:r>
              <a:rPr lang="fr-FR" u="sng">
                <a:solidFill>
                  <a:schemeClr val="bg2">
                    <a:lumMod val="50000"/>
                  </a:schemeClr>
                </a:solidFill>
              </a:rPr>
              <a:t> </a:t>
            </a:r>
            <a:endParaRPr/>
          </a:p>
          <a:p>
            <a:pPr marL="609585" indent="-423323">
              <a:buSzPts val="1400"/>
              <a:buChar char="●"/>
              <a:defRPr/>
            </a:pPr>
            <a:r>
              <a:rPr lang="fr-FR"/>
              <a:t>Outils numériques: </a:t>
            </a:r>
            <a:r>
              <a:rPr lang="fr-FR" u="sng">
                <a:hlinkClick r:id="rId5" tooltip="https://www.mindmeister.com/557369575/outils-num-riques-pour-projets-d-l-ves"/>
              </a:rPr>
              <a:t>https://www.mindmeister.com/557369575/outils-num-riques-pour-projets-d-l-ves</a:t>
            </a:r>
            <a:endParaRPr lang="fr-FR" u="sng">
              <a:solidFill>
                <a:schemeClr val="bg2">
                  <a:lumMod val="50000"/>
                </a:schemeClr>
              </a:solidFill>
            </a:endParaRPr>
          </a:p>
          <a:p>
            <a:pPr marL="609585" indent="-423323">
              <a:buSzPts val="1400"/>
              <a:buChar char="●"/>
              <a:defRPr/>
            </a:pPr>
            <a:endParaRPr sz="1700" u="sng">
              <a:solidFill>
                <a:schemeClr val="bg2">
                  <a:lumMod val="50000"/>
                </a:schemeClr>
              </a:solidFill>
            </a:endParaRPr>
          </a:p>
          <a:p>
            <a:pPr marL="609585" indent="-423323">
              <a:buSzPts val="1400"/>
              <a:defRPr/>
            </a:pPr>
            <a:r>
              <a:rPr lang="fr" sz="1700" u="sng">
                <a:solidFill>
                  <a:schemeClr val="bg2">
                    <a:lumMod val="50000"/>
                  </a:schemeClr>
                </a:solidFill>
                <a:ea typeface="Proxima Nova"/>
                <a:cs typeface="Proxima Nova"/>
              </a:rPr>
              <a:t> </a:t>
            </a:r>
            <a:endParaRPr sz="1700"/>
          </a:p>
          <a:p>
            <a:pPr marL="609585" indent="-423321">
              <a:buSzPts val="1400"/>
              <a:buChar char="●"/>
              <a:defRPr/>
            </a:pPr>
            <a:endParaRPr lang="fr-FR" sz="1700">
              <a:solidFill>
                <a:schemeClr val="bg2">
                  <a:lumMod val="50000"/>
                </a:schemeClr>
              </a:solidFill>
              <a:ea typeface="Proxima Nova"/>
              <a:cs typeface="Proxima Nova"/>
            </a:endParaRPr>
          </a:p>
          <a:p>
            <a:pPr>
              <a:defRPr/>
            </a:pPr>
            <a:endParaRPr sz="1700">
              <a:latin typeface="Proxima Nova"/>
              <a:ea typeface="Proxima Nova"/>
              <a:cs typeface="Proxima Nova"/>
            </a:endParaRPr>
          </a:p>
        </p:txBody>
      </p:sp>
      <p:sp>
        <p:nvSpPr>
          <p:cNvPr id="6" name="Google Shape;230;p36"/>
          <p:cNvSpPr/>
          <p:nvPr/>
        </p:nvSpPr>
        <p:spPr bwMode="auto">
          <a:xfrm>
            <a:off x="610633" y="4521100"/>
            <a:ext cx="10639200" cy="1937600"/>
          </a:xfrm>
          <a:prstGeom prst="rect">
            <a:avLst/>
          </a:prstGeom>
          <a:noFill/>
          <a:ln>
            <a:noFill/>
          </a:ln>
        </p:spPr>
        <p:txBody>
          <a:bodyPr spcFirstLastPara="1" wrap="square" lIns="121897" tIns="121897" rIns="121897" bIns="121897" anchor="t" anchorCtr="0">
            <a:noAutofit/>
          </a:bodyPr>
          <a:lstStyle/>
          <a:p>
            <a:pPr marL="609585">
              <a:defRPr/>
            </a:pPr>
            <a:endParaRPr>
              <a:latin typeface="Proxima Nova"/>
              <a:ea typeface="Proxima Nova"/>
              <a:cs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2"/>
          <a:stretch/>
        </p:blipFill>
        <p:spPr bwMode="auto">
          <a:xfrm>
            <a:off x="1" y="0"/>
            <a:ext cx="12191999" cy="688622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49350" y="112201"/>
            <a:ext cx="8192983" cy="763599"/>
          </a:xfrm>
          <a:prstGeom prst="rect">
            <a:avLst/>
          </a:prstGeom>
          <a:noFill/>
          <a:ln>
            <a:noFill/>
          </a:ln>
        </p:spPr>
        <p:txBody>
          <a:bodyPr spcFirstLastPara="1" wrap="square" lIns="121894" tIns="121894" rIns="121894" bIns="121894"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r>
              <a:rPr lang="fr" sz="3200">
                <a:solidFill>
                  <a:srgbClr val="00B050"/>
                </a:solidFill>
                <a:latin typeface="Open Sans Extrabold"/>
                <a:ea typeface="Open Sans Extrabold"/>
                <a:cs typeface="Open Sans Extrabold"/>
              </a:rPr>
              <a:t>Focales de Goigoux</a:t>
            </a:r>
            <a:endParaRPr sz="32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Questionnaires numériques et quiz\Ressources\5 focales de Goigoux.png"/>
          <p:cNvPicPr>
            <a:picLocks noChangeAspect="1" noChangeArrowheads="1"/>
          </p:cNvPicPr>
          <p:nvPr/>
        </p:nvPicPr>
        <p:blipFill>
          <a:blip r:embed="rId3"/>
          <a:stretch/>
        </p:blipFill>
        <p:spPr bwMode="auto">
          <a:xfrm>
            <a:off x="1595406" y="857232"/>
            <a:ext cx="9072626" cy="561997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11806" y="103547"/>
            <a:ext cx="11063653" cy="143485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200" b="1">
                <a:solidFill>
                  <a:schemeClr val="accent5"/>
                </a:solidFill>
                <a:latin typeface="Open Sans Extrabold"/>
                <a:ea typeface="Open Sans Extrabold"/>
                <a:cs typeface="Open Sans Extrabold"/>
              </a:rPr>
              <a:t>Objectifs des questionnaires et quiz / Pratiques numériques</a:t>
            </a:r>
            <a:endParaRPr sz="2200" b="1">
              <a:solidFill>
                <a:schemeClr val="accent5"/>
              </a:solidFill>
              <a:latin typeface="Open Sans Extrabold"/>
              <a:ea typeface="Open Sans Extrabold"/>
              <a:cs typeface="Open Sans Extrabold"/>
            </a:endParaRPr>
          </a:p>
        </p:txBody>
      </p:sp>
      <p:sp>
        <p:nvSpPr>
          <p:cNvPr id="5" name="Rectangle 4"/>
          <p:cNvSpPr/>
          <p:nvPr/>
        </p:nvSpPr>
        <p:spPr bwMode="auto">
          <a:xfrm>
            <a:off x="3524231" y="1355988"/>
            <a:ext cx="4929221" cy="100275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u="none"/>
              <a:t>Atelier n°1 : Wooclap</a:t>
            </a:r>
            <a:endParaRPr/>
          </a:p>
          <a:p>
            <a:pPr algn="ctr">
              <a:defRPr/>
            </a:pPr>
            <a:r>
              <a:rPr lang="fr-FR" sz="3600" b="1" u="sng"/>
              <a:t>  </a:t>
            </a:r>
            <a:endParaRPr/>
          </a:p>
          <a:p>
            <a:pPr>
              <a:defRPr/>
            </a:pPr>
            <a:endParaRPr lang="fr-FR" sz="2400"/>
          </a:p>
        </p:txBody>
      </p:sp>
      <p:pic>
        <p:nvPicPr>
          <p:cNvPr id="6" name="Image 17" descr="wooclap_actu-846x602 (1).png"/>
          <p:cNvPicPr>
            <a:picLocks noChangeAspect="1"/>
          </p:cNvPicPr>
          <p:nvPr/>
        </p:nvPicPr>
        <p:blipFill>
          <a:blip r:embed="rId2"/>
          <a:stretch/>
        </p:blipFill>
        <p:spPr bwMode="auto">
          <a:xfrm>
            <a:off x="3452794" y="3000372"/>
            <a:ext cx="4957266" cy="35275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49350" y="112201"/>
            <a:ext cx="8192983" cy="763599"/>
          </a:xfrm>
          <a:prstGeom prst="rect">
            <a:avLst/>
          </a:prstGeom>
          <a:noFill/>
          <a:ln>
            <a:noFill/>
          </a:ln>
        </p:spPr>
        <p:txBody>
          <a:bodyPr spcFirstLastPara="1" wrap="square" lIns="121894" tIns="121894" rIns="121894" bIns="121894"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r>
              <a:rPr lang="fr" sz="2200">
                <a:solidFill>
                  <a:srgbClr val="00B050"/>
                </a:solidFill>
                <a:latin typeface="Open Sans Extrabold"/>
                <a:ea typeface="Open Sans Extrabold"/>
                <a:cs typeface="Open Sans Extrabold"/>
              </a:rPr>
              <a:t>Les stratégies efficaces</a:t>
            </a:r>
            <a:endParaRPr sz="22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stratégies éducatives et coût.jpg"/>
          <p:cNvPicPr>
            <a:picLocks noChangeAspect="1" noChangeArrowheads="1"/>
          </p:cNvPicPr>
          <p:nvPr/>
        </p:nvPicPr>
        <p:blipFill>
          <a:blip r:embed="rId3"/>
          <a:stretch/>
        </p:blipFill>
        <p:spPr bwMode="auto">
          <a:xfrm>
            <a:off x="6385136" y="0"/>
            <a:ext cx="5066101" cy="6858000"/>
          </a:xfrm>
          <a:prstGeom prst="rect">
            <a:avLst/>
          </a:prstGeom>
          <a:noFill/>
        </p:spPr>
      </p:pic>
      <p:pic>
        <p:nvPicPr>
          <p:cNvPr id="6" name="Image 5"/>
          <p:cNvPicPr>
            <a:picLocks noChangeAspect="1"/>
          </p:cNvPicPr>
          <p:nvPr/>
        </p:nvPicPr>
        <p:blipFill>
          <a:blip r:embed="rId4"/>
          <a:stretch/>
        </p:blipFill>
        <p:spPr bwMode="auto">
          <a:xfrm>
            <a:off x="1105296" y="2355464"/>
            <a:ext cx="3678061" cy="214706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49350" y="112201"/>
            <a:ext cx="8192983" cy="763599"/>
          </a:xfrm>
          <a:prstGeom prst="rect">
            <a:avLst/>
          </a:prstGeom>
          <a:noFill/>
          <a:ln>
            <a:noFill/>
          </a:ln>
        </p:spPr>
        <p:txBody>
          <a:bodyPr spcFirstLastPara="1" wrap="square" lIns="121894" tIns="121894" rIns="121894" bIns="121894"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r>
              <a:rPr lang="fr" sz="2200">
                <a:solidFill>
                  <a:srgbClr val="00B050"/>
                </a:solidFill>
                <a:latin typeface="Open Sans Extrabold"/>
                <a:ea typeface="Open Sans Extrabold"/>
                <a:cs typeface="Open Sans Extrabold"/>
              </a:rPr>
              <a:t>Les piliers des appprentissages</a:t>
            </a:r>
            <a:endParaRPr sz="22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Neurosciences et piliers de l'apprentissage.jpg"/>
          <p:cNvPicPr>
            <a:picLocks noChangeAspect="1" noChangeArrowheads="1"/>
          </p:cNvPicPr>
          <p:nvPr/>
        </p:nvPicPr>
        <p:blipFill>
          <a:blip r:embed="rId3"/>
          <a:stretch/>
        </p:blipFill>
        <p:spPr bwMode="auto">
          <a:xfrm>
            <a:off x="2571726" y="761981"/>
            <a:ext cx="7344836" cy="590608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49350" y="112201"/>
            <a:ext cx="8192983" cy="763599"/>
          </a:xfrm>
          <a:prstGeom prst="rect">
            <a:avLst/>
          </a:prstGeom>
          <a:noFill/>
          <a:ln>
            <a:noFill/>
          </a:ln>
        </p:spPr>
        <p:txBody>
          <a:bodyPr spcFirstLastPara="1" wrap="square" lIns="121894" tIns="121894" rIns="121894" bIns="121894"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r>
              <a:rPr lang="fr" sz="2200">
                <a:solidFill>
                  <a:srgbClr val="00B050"/>
                </a:solidFill>
                <a:latin typeface="Open Sans Extrabold"/>
                <a:ea typeface="Open Sans Extrabold"/>
                <a:cs typeface="Open Sans Extrabold"/>
              </a:rPr>
              <a:t>Les feedback</a:t>
            </a:r>
            <a:endParaRPr sz="22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Questionnaires numériques et quiz\Ressources\Les feedbacks et leurs effets.png"/>
          <p:cNvPicPr>
            <a:picLocks noChangeAspect="1" noChangeArrowheads="1"/>
          </p:cNvPicPr>
          <p:nvPr/>
        </p:nvPicPr>
        <p:blipFill>
          <a:blip r:embed="rId3"/>
          <a:stretch/>
        </p:blipFill>
        <p:spPr bwMode="auto">
          <a:xfrm>
            <a:off x="309522" y="1071546"/>
            <a:ext cx="11439012" cy="435771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49350" y="112201"/>
            <a:ext cx="8192983" cy="763599"/>
          </a:xfrm>
          <a:prstGeom prst="rect">
            <a:avLst/>
          </a:prstGeom>
          <a:noFill/>
          <a:ln>
            <a:noFill/>
          </a:ln>
        </p:spPr>
        <p:txBody>
          <a:bodyPr spcFirstLastPara="1" wrap="square" lIns="121894" tIns="121894" rIns="121894" bIns="121894"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r>
              <a:rPr lang="fr" sz="2200">
                <a:solidFill>
                  <a:srgbClr val="00B050"/>
                </a:solidFill>
                <a:latin typeface="Open Sans Extrabold"/>
                <a:ea typeface="Open Sans Extrabold"/>
                <a:cs typeface="Open Sans Extrabold"/>
              </a:rPr>
              <a:t>Les feedback</a:t>
            </a:r>
            <a:endParaRPr sz="22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Questionnaires numériques et quiz\Ressources\Feedback et notes.png"/>
          <p:cNvPicPr>
            <a:picLocks noChangeAspect="1" noChangeArrowheads="1"/>
          </p:cNvPicPr>
          <p:nvPr/>
        </p:nvPicPr>
        <p:blipFill>
          <a:blip r:embed="rId3"/>
          <a:stretch/>
        </p:blipFill>
        <p:spPr bwMode="auto">
          <a:xfrm>
            <a:off x="1166778" y="928670"/>
            <a:ext cx="9882214" cy="510131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49350" y="112201"/>
            <a:ext cx="8192983" cy="763599"/>
          </a:xfrm>
          <a:prstGeom prst="rect">
            <a:avLst/>
          </a:prstGeom>
          <a:noFill/>
          <a:ln>
            <a:noFill/>
          </a:ln>
        </p:spPr>
        <p:txBody>
          <a:bodyPr spcFirstLastPara="1" wrap="square" lIns="121894" tIns="121894" rIns="121894" bIns="121894"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r>
              <a:rPr lang="fr" sz="2200">
                <a:solidFill>
                  <a:srgbClr val="00B050"/>
                </a:solidFill>
                <a:latin typeface="Open Sans Extrabold"/>
                <a:ea typeface="Open Sans Extrabold"/>
                <a:cs typeface="Open Sans Extrabold"/>
              </a:rPr>
              <a:t>Les feedback</a:t>
            </a:r>
            <a:endParaRPr sz="22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Questionnaires numériques et quiz\Ressources\Modèles de rétroaction.png"/>
          <p:cNvPicPr>
            <a:picLocks noChangeAspect="1" noChangeArrowheads="1"/>
          </p:cNvPicPr>
          <p:nvPr/>
        </p:nvPicPr>
        <p:blipFill>
          <a:blip r:embed="rId2"/>
          <a:stretch/>
        </p:blipFill>
        <p:spPr bwMode="auto">
          <a:xfrm>
            <a:off x="2827900" y="-1"/>
            <a:ext cx="5839867" cy="68580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49350" y="1"/>
            <a:ext cx="8192983" cy="642917"/>
          </a:xfrm>
          <a:prstGeom prst="rect">
            <a:avLst/>
          </a:prstGeom>
          <a:noFill/>
          <a:ln>
            <a:noFill/>
          </a:ln>
        </p:spPr>
        <p:txBody>
          <a:bodyPr spcFirstLastPara="1" wrap="square" lIns="121894" tIns="121894" rIns="121894" bIns="121894"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r>
              <a:rPr lang="fr" sz="2200">
                <a:solidFill>
                  <a:srgbClr val="00B050"/>
                </a:solidFill>
                <a:latin typeface="Open Sans Extrabold"/>
                <a:ea typeface="Open Sans Extrabold"/>
                <a:cs typeface="Open Sans Extrabold"/>
              </a:rPr>
              <a:t>Evaluations et apprentissages</a:t>
            </a:r>
            <a:endParaRPr sz="22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Questionnaires numériques et quiz\Ressources\Evaluation et apprentissages.png"/>
          <p:cNvPicPr>
            <a:picLocks noChangeAspect="1" noChangeArrowheads="1"/>
          </p:cNvPicPr>
          <p:nvPr/>
        </p:nvPicPr>
        <p:blipFill>
          <a:blip r:embed="rId2"/>
          <a:stretch/>
        </p:blipFill>
        <p:spPr bwMode="auto">
          <a:xfrm>
            <a:off x="2238348" y="642918"/>
            <a:ext cx="7500990" cy="5691745"/>
          </a:xfrm>
          <a:prstGeom prst="rect">
            <a:avLst/>
          </a:prstGeom>
          <a:noFill/>
        </p:spPr>
      </p:pic>
    </p:spTree>
  </p:cSld>
  <p:clrMapOvr>
    <a:masterClrMapping/>
  </p:clrMapOvr>
</p:sld>
</file>

<file path=ppt/theme/theme1.xml><?xml version="1.0" encoding="utf-8"?>
<a:theme xmlns:a="http://schemas.openxmlformats.org/drawingml/2006/main" name="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TotalTime>
  <Words>2379</Words>
  <Application>Microsoft Macintosh PowerPoint</Application>
  <DocSecurity>0</DocSecurity>
  <PresentationFormat>Grand écran</PresentationFormat>
  <Paragraphs>186</Paragraphs>
  <Slides>22</Slides>
  <Notes>14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22</vt:i4>
      </vt:variant>
    </vt:vector>
  </HeadingPairs>
  <TitlesOfParts>
    <vt:vector size="31" baseType="lpstr">
      <vt:lpstr>Alfa Slab One</vt:lpstr>
      <vt:lpstr>Arial</vt:lpstr>
      <vt:lpstr>Calibri</vt:lpstr>
      <vt:lpstr>Liberation Sans</vt:lpstr>
      <vt:lpstr>Open Sans Extrabold</vt:lpstr>
      <vt:lpstr>Proxima Nova</vt:lpstr>
      <vt:lpstr>Ubuntu</vt:lpstr>
      <vt:lpstr>Wingdings</vt:lpstr>
      <vt:lpstr>Blank</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RESSOURCES COMPLÉMENTAIRES</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Thomas BALLADUR</dc:creator>
  <cp:keywords/>
  <dc:description/>
  <cp:lastModifiedBy>Olivier Ponson</cp:lastModifiedBy>
  <cp:revision>35</cp:revision>
  <dcterms:created xsi:type="dcterms:W3CDTF">2018-09-21T09:39:37Z</dcterms:created>
  <dcterms:modified xsi:type="dcterms:W3CDTF">2021-09-01T20:17:04Z</dcterms:modified>
  <cp:category/>
  <dc:identifier/>
  <cp:contentStatus/>
  <dc:language/>
  <cp:version/>
</cp:coreProperties>
</file>