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embedTrueTypeFonts="1" saveSubsetFonts="1" strictFirstAndLastChars="0">
  <p:sldMasterIdLst>
    <p:sldMasterId id="2147483648" r:id="rId1"/>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5143500" type="screen16x9"/>
  <p:notesSz cx="9144000" cy="51435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esProps" Target="presProps.xml" /><Relationship Id="rId30" Type="http://schemas.openxmlformats.org/officeDocument/2006/relationships/tableStyles" Target="tableStyles.xml" /><Relationship Id="rId3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hidden="0"/>
        <p:cNvGrpSpPr/>
        <p:nvPr isPhoto="0" userDrawn="0"/>
      </p:nvGrpSpPr>
      <p:grpSpPr bwMode="auto">
        <a:xfrm>
          <a:off x="0" y="0"/>
          <a:ext cx="0" cy="0"/>
          <a:chOff x="0" y="0"/>
          <a:chExt cx="0" cy="0"/>
        </a:xfrm>
      </p:grpSpPr>
      <p:sp>
        <p:nvSpPr>
          <p:cNvPr id="4" name="Google Shape;3;n" hidden="0"/>
          <p:cNvSpPr>
            <a:spLocks noChangeAspect="1" noGrp="1" noRot="1"/>
          </p:cNvSpPr>
          <p:nvPr isPhoto="0" userDrawn="0">
            <p:ph type="sldImg" idx="2" hasCustomPrompt="0"/>
          </p:nvPr>
        </p:nvSpPr>
        <p:spPr bwMode="auto">
          <a:xfrm>
            <a:off x="381300" y="685800"/>
            <a:ext cx="6096075" cy="3429000"/>
          </a:xfrm>
          <a:custGeom>
            <a:avLst/>
            <a:gdLst/>
            <a:ahLst/>
            <a:cxnLst/>
            <a:rect l="l" t="t" r="r" b="b"/>
            <a:pathLst>
              <a:path w="120000" h="120000" fill="norm" stroke="1"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 name="Google Shape;4;n" hidden="0"/>
          <p:cNvSpPr>
            <a:spLocks noGrp="1"/>
          </p:cNvSpPr>
          <p:nvPr isPhoto="0" userDrawn="0">
            <p:ph type="body" idx="1" hasCustomPrompt="0"/>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1pPr>
            <a:lvl2pPr marL="914400" marR="0" lvl="1"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2pPr>
            <a:lvl3pPr marL="1371600" marR="0" lvl="2"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3pPr>
            <a:lvl4pPr marL="1828800" marR="0" lvl="3"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4pPr>
            <a:lvl5pPr marL="2286000" marR="0" lvl="4"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5pPr>
            <a:lvl6pPr marL="2743200" marR="0" lvl="5"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6pPr>
            <a:lvl7pPr marL="3200400" marR="0" lvl="6"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7pPr>
            <a:lvl8pPr marL="3657600" marR="0" lvl="7"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8pPr>
            <a:lvl9pPr marL="4114800" marR="0" lvl="8" indent="-317500" algn="l">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defRPr>
            </a:lvl9pPr>
          </a:lstStyle>
          <a:p>
            <a:pPr>
              <a:defRPr/>
            </a:pPr>
            <a:endParaRPr/>
          </a:p>
        </p:txBody>
      </p:sp>
    </p:spTree>
  </p:cSld>
  <p:clrMap accent1="accent1" accent2="accent2" accent3="accent3" accent4="accent4" accent5="accent5" accent6="accent6" bg1="lt1" bg2="dk2" folHlink="folHlink" hlink="hlink" tx1="dk1" tx2="lt2"/>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 Id="rId3" Type="http://schemas.openxmlformats.org/officeDocument/2006/relationships/hyperlink" Target="https://www.cnrs.fr/fr/apprendre-et-oublier-pendant-son-sommeil-deux-processus-etroitement-li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 Id="rId3" Type="http://schemas.openxmlformats.org/officeDocument/2006/relationships/hyperlink" Target="https://sciences-cognitives.fr/wp-content/uploads/2020/10/AFSC-Fiches-Peda-Le-calendrier-de-reprises.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 Id="rId3" Type="http://schemas.openxmlformats.org/officeDocument/2006/relationships/hyperlink" Target="https://www.taalecole.ca/comment-eviter-la-surcharge-de-la-memoire-de-travail-chez-les-eleves-ayant-des-ta/" TargetMode="External"/><Relationship Id="rId4" Type="http://schemas.openxmlformats.org/officeDocument/2006/relationships/hyperlink" Target="https://view.genial.ly/5cd5c7b19d5aca0f71d554a2/horizontal-infographic-review-sciences-cognitives?s=09" TargetMode="External"/><Relationship Id="rId5" Type="http://schemas.openxmlformats.org/officeDocument/2006/relationships/hyperlink" Target="https://view.genial.ly/5eb982c38a39780d0f676e31" TargetMode="External"/><Relationship Id="rId6" Type="http://schemas.openxmlformats.org/officeDocument/2006/relationships/hyperlink" Target="https://apprendre-reviser-memoriser.fr/le-cahier-de-reactivation-un-outil-de-memorisation-a-long-terme-utile-pour-les-revisions-au-college-et-lycee/" TargetMode="External"/><Relationship Id="rId7" Type="http://schemas.openxmlformats.org/officeDocument/2006/relationships/hyperlink" Target="https://sciences-cognitives.fr/wp-content/uploads/2020/10/AFSC-Fiches-Peda-Le-calendrier-de-reprises.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 Id="rId3" Type="http://schemas.openxmlformats.org/officeDocument/2006/relationships/hyperlink" Target="https://www.taalecole.ca/comment-eviter-la-surcharge-de-la-memoire-de-travail-chez-les-eleves-ayant-des-ta/" TargetMode="External"/><Relationship Id="rId4" Type="http://schemas.openxmlformats.org/officeDocument/2006/relationships/hyperlink" Target="https://view.genial.ly/5cd5c7b19d5aca0f71d554a2/horizontal-infographic-review-sciences-cognitives?s=09" TargetMode="External"/><Relationship Id="rId5" Type="http://schemas.openxmlformats.org/officeDocument/2006/relationships/hyperlink" Target="https://view.genial.ly/5eb982c38a39780d0f676e31" TargetMode="External"/><Relationship Id="rId6" Type="http://schemas.openxmlformats.org/officeDocument/2006/relationships/hyperlink" Target="https://apprendre-reviser-memoriser.fr/le-cahier-de-reactivation-un-outil-de-memorisation-a-long-terme-utile-pour-les-revisions-au-college-et-lycee/" TargetMode="External"/><Relationship Id="rId7" Type="http://schemas.openxmlformats.org/officeDocument/2006/relationships/hyperlink" Target="https://sciences-cognitives.fr/wp-content/uploads/2020/10/AFSC-Fiches-Peda-Le-calendrier-de-reprises.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 Id="rId3" Type="http://schemas.openxmlformats.org/officeDocument/2006/relationships/hyperlink" Target="https://www.taalecole.ca/comment-eviter-la-surcharge-de-la-memoire-de-travail-chez-les-eleves-ayant-des-ta/" TargetMode="External"/><Relationship Id="rId4" Type="http://schemas.openxmlformats.org/officeDocument/2006/relationships/hyperlink" Target="https://view.genial.ly/5cd5c7b19d5aca0f71d554a2/horizontal-infographic-review-sciences-cognitives?s=09" TargetMode="External"/><Relationship Id="rId5" Type="http://schemas.openxmlformats.org/officeDocument/2006/relationships/hyperlink" Target="https://view.genial.ly/5eb982c38a39780d0f676e31" TargetMode="External"/><Relationship Id="rId6" Type="http://schemas.openxmlformats.org/officeDocument/2006/relationships/hyperlink" Target="https://apprendre-reviser-memoriser.fr/le-cahier-de-reactivation-un-outil-de-memorisation-a-long-terme-utile-pour-les-revisions-au-college-et-lycee/" TargetMode="External"/><Relationship Id="rId7" Type="http://schemas.openxmlformats.org/officeDocument/2006/relationships/hyperlink" Target="https://sciences-cognitives.fr/wp-content/uploads/2020/10/AFSC-Fiches-Peda-Le-calendrier-de-reprise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09924902" name="Slide Image Placeholder 1" hidden="0"/>
          <p:cNvSpPr>
            <a:spLocks noChangeAspect="1" noGrp="1" noRot="1"/>
          </p:cNvSpPr>
          <p:nvPr isPhoto="0" userDrawn="0">
            <p:ph type="sldImg" hasCustomPrompt="0"/>
          </p:nvPr>
        </p:nvSpPr>
        <p:spPr bwMode="auto">
          <a:xfrm>
            <a:off x="380999" y="685800"/>
            <a:ext cx="6095999" cy="3429000"/>
          </a:xfrm>
        </p:spPr>
      </p:sp>
      <p:sp>
        <p:nvSpPr>
          <p:cNvPr id="466882219" name="Notes Placeholder 2" hidden="0"/>
          <p:cNvSpPr>
            <a:spLocks noGrp="1"/>
          </p:cNvSpPr>
          <p:nvPr isPhoto="0" userDrawn="0">
            <p:ph type="body" idx="1" hasCustomPrompt="0"/>
          </p:nvPr>
        </p:nvSpPr>
        <p:spPr bwMode="auto"/>
        <p:txBody>
          <a:bodyPr/>
          <a:lstStyle/>
          <a:p>
            <a:pPr marL="139698" indent="0">
              <a:buClr>
                <a:srgbClr val="000000"/>
              </a:buClr>
              <a:buSzPts val="1400"/>
              <a:buFont typeface="Arial"/>
              <a:buNone/>
              <a:defRPr/>
            </a:pPr>
            <a:r>
              <a:rPr lang="fr-FR"/>
              <a:t>La MDT a pour rôle d’intégrer de nouvelles notions mais également d’exécuter une tâche</a:t>
            </a:r>
            <a:r>
              <a:rPr/>
              <a:t>  (</a:t>
            </a:r>
            <a:r>
              <a:rPr lang="en-US" sz="1100" b="0" i="0" u="none" strike="noStrike" cap="none" spc="0">
                <a:solidFill>
                  <a:srgbClr val="000000"/>
                </a:solidFill>
                <a:latin typeface="Arial"/>
                <a:ea typeface="Arial"/>
                <a:cs typeface="Arial"/>
              </a:rPr>
              <a:t>https://sciences-cognitives.fr/wp-content/uploads/2021/01/AFSC-Fiche-theorique-La-memoire-de-travail.pdf</a:t>
            </a:r>
            <a:r>
              <a:rPr/>
              <a:t>)</a:t>
            </a:r>
            <a:endParaRPr/>
          </a:p>
          <a:p>
            <a:pPr marL="139698" indent="0">
              <a:buClr>
                <a:srgbClr val="000000"/>
              </a:buClr>
              <a:buSzPts val="1400"/>
              <a:buFont typeface="Arial"/>
              <a:buNone/>
              <a:defRPr/>
            </a:pPr>
            <a:endParaRPr lang="fr-FR"/>
          </a:p>
        </p:txBody>
      </p:sp>
      <p:sp>
        <p:nvSpPr>
          <p:cNvPr id="1801507477" name="Slide Number Placeholder 3" hidden="0"/>
          <p:cNvSpPr>
            <a:spLocks noGrp="1"/>
          </p:cNvSpPr>
          <p:nvPr isPhoto="0" userDrawn="0">
            <p:ph type="sldNum" sz="quarter" idx="10" hasCustomPrompt="0"/>
          </p:nvPr>
        </p:nvSpPr>
        <p:spPr bwMode="auto">
          <a:xfrm>
            <a:off x="2913062" y="8685212"/>
            <a:ext cx="2228850" cy="457200"/>
          </a:xfrm>
          <a:prstGeom prst="rect">
            <a:avLst/>
          </a:prstGeom>
        </p:spPr>
        <p:txBody>
          <a:bodyPr/>
          <a:lstStyle/>
          <a:p>
            <a:pPr>
              <a:defRPr/>
            </a:pPr>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 name="Slide Image Placeholder 1" hidden="0"/>
          <p:cNvSpPr>
            <a:spLocks noChangeAspect="1" noGrp="1" noRot="1"/>
          </p:cNvSpPr>
          <p:nvPr isPhoto="0" userDrawn="0">
            <p:ph type="sldImg" hasCustomPrompt="0"/>
          </p:nvPr>
        </p:nvSpPr>
        <p:spPr bwMode="auto"/>
      </p:sp>
      <p:sp>
        <p:nvSpPr>
          <p:cNvPr id="3" name="Notes Placeholder 2" hidden="0"/>
          <p:cNvSpPr>
            <a:spLocks noGrp="1"/>
          </p:cNvSpPr>
          <p:nvPr isPhoto="0" userDrawn="0">
            <p:ph type="body" idx="1" hasCustomPrompt="0"/>
          </p:nvPr>
        </p:nvSpPr>
        <p:spPr bwMode="auto"/>
        <p:txBody>
          <a:bodyPr/>
          <a:lstStyle/>
          <a:p>
            <a:pPr>
              <a:defRPr/>
            </a:pPr>
            <a:r>
              <a:rPr sz="1200" b="0" i="0" u="none">
                <a:solidFill>
                  <a:srgbClr val="000000"/>
                </a:solidFill>
                <a:latin typeface="Times New Roman"/>
                <a:ea typeface="Times New Roman"/>
                <a:cs typeface="Times New Roman"/>
              </a:rPr>
              <a:t>La capacité de mémorisation croît avec le stock des acquis : plus on sait, plus on est capable de mémoriser</a:t>
            </a:r>
            <a:endParaRPr sz="1200" b="0" i="0" u="none">
              <a:solidFill>
                <a:srgbClr val="000000"/>
              </a:solidFill>
              <a:latin typeface="Times New Roman"/>
              <a:ea typeface="Times New Roman"/>
              <a:cs typeface="Times New Roman"/>
            </a:endParaRPr>
          </a:p>
          <a:p>
            <a:pPr>
              <a:defRPr/>
            </a:pPr>
            <a:r>
              <a:rPr sz="1200" b="0" i="0" u="none">
                <a:solidFill>
                  <a:srgbClr val="000000"/>
                </a:solidFill>
                <a:latin typeface="Times New Roman"/>
                <a:ea typeface="Times New Roman"/>
                <a:cs typeface="Times New Roman"/>
              </a:rPr>
              <a:t>Les stratégies de mémorisation ne sont pas innées chez les élèves, elles s’apprennent. Et surtout elles sont orchestrées par l’enseignant qui en explique le fonctionnement, construit les outils adaptés  et les met en œuvre dans sa pédagogie</a:t>
            </a:r>
            <a:endParaRPr sz="1200" b="0" i="0" u="none">
              <a:solidFill>
                <a:srgbClr val="000000"/>
              </a:solidFill>
              <a:latin typeface="Times New Roman"/>
              <a:ea typeface="Times New Roman"/>
              <a:cs typeface="Times New Roman"/>
            </a:endParaRPr>
          </a:p>
          <a:p>
            <a:pPr>
              <a:defRPr/>
            </a:pPr>
            <a:r>
              <a:rPr lang="en-US" sz="1200" b="0" i="0" u="none" strike="noStrike" cap="none" spc="0">
                <a:solidFill>
                  <a:srgbClr val="000000"/>
                </a:solidFill>
                <a:latin typeface="Arial"/>
                <a:ea typeface="Arial"/>
                <a:cs typeface="Arial"/>
              </a:rPr>
              <a:t>Stratégie 3 : </a:t>
            </a:r>
            <a:r>
              <a:rPr lang="en-US" sz="1200" b="1" i="0" u="none" strike="noStrike" cap="none" spc="0">
                <a:solidFill>
                  <a:srgbClr val="000000"/>
                </a:solidFill>
                <a:latin typeface="Arial"/>
                <a:ea typeface="Arial"/>
                <a:cs typeface="Arial"/>
              </a:rPr>
              <a:t>scuciter l’attention, l’émotion et l’intérêt</a:t>
            </a:r>
            <a:r>
              <a:rPr lang="en-US" sz="1200" b="0" i="0" u="none" strike="noStrike" cap="none" spc="0">
                <a:solidFill>
                  <a:srgbClr val="000000"/>
                </a:solidFill>
                <a:latin typeface="Arial"/>
                <a:ea typeface="Arial"/>
                <a:cs typeface="Arial"/>
              </a:rPr>
              <a:t> pour que les liens entre l’acquis (dans la MLT) et l’apprentissage (MDT) se fassent</a:t>
            </a:r>
            <a:endParaRPr sz="1200"/>
          </a:p>
          <a:p>
            <a:pPr>
              <a:defRPr/>
            </a:pPr>
            <a:r>
              <a:rPr lang="en-US" sz="1200" b="0" i="0" u="none" strike="noStrike" cap="none" spc="0">
                <a:solidFill>
                  <a:srgbClr val="000000"/>
                </a:solidFill>
                <a:latin typeface="Arial"/>
                <a:ea typeface="Arial"/>
                <a:cs typeface="Arial"/>
              </a:rPr>
              <a:t>Créer une anecdote, un moyen mémotechnique</a:t>
            </a:r>
            <a:endParaRPr sz="1200"/>
          </a:p>
          <a:p>
            <a:pPr>
              <a:defRPr/>
            </a:pPr>
            <a:endParaRPr sz="1200" b="0" i="0" u="none">
              <a:solidFill>
                <a:srgbClr val="000000"/>
              </a:solidFill>
              <a:latin typeface="Times New Roman"/>
              <a:ea typeface="Times New Roman"/>
              <a:cs typeface="Times New Roman"/>
            </a:endParaRPr>
          </a:p>
          <a:p>
            <a:pPr>
              <a:defRPr/>
            </a:pPr>
            <a:endParaRPr/>
          </a:p>
          <a:p>
            <a:pPr>
              <a:defRPr/>
            </a:pPr>
            <a:r>
              <a:rPr/>
              <a:t>Video </a:t>
            </a:r>
            <a:endParaRPr/>
          </a:p>
          <a:p>
            <a:pPr>
              <a:defRPr/>
            </a:pPr>
            <a:endParaRPr/>
          </a:p>
        </p:txBody>
      </p:sp>
      <p:sp>
        <p:nvSpPr>
          <p:cNvPr id="4"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p:sp>
      <p:sp>
        <p:nvSpPr>
          <p:cNvPr id="5" name="Notes Placeholder 2" hidden="0"/>
          <p:cNvSpPr>
            <a:spLocks noGrp="1"/>
          </p:cNvSpPr>
          <p:nvPr isPhoto="0" userDrawn="0">
            <p:ph type="body" idx="1" hasCustomPrompt="0"/>
          </p:nvPr>
        </p:nvSpPr>
        <p:spPr bwMode="auto"/>
        <p:txBody>
          <a:bodyPr/>
          <a:lstStyle/>
          <a:p>
            <a:pPr marL="139699" indent="0">
              <a:buClr>
                <a:srgbClr val="000000"/>
              </a:buClr>
              <a:buSzPts val="1400"/>
              <a:buFont typeface="Arial"/>
              <a:buNone/>
              <a:defRPr/>
            </a:pPr>
            <a:r>
              <a:rPr/>
              <a:t>Les phases des apprentissages et le rapport aux émotions.</a:t>
            </a:r>
            <a:endParaRPr/>
          </a:p>
          <a:p>
            <a:pPr marL="139699" indent="0">
              <a:buClr>
                <a:srgbClr val="000000"/>
              </a:buClr>
              <a:buSzPts val="1400"/>
              <a:buFont typeface="Arial"/>
              <a:buNone/>
              <a:defRPr/>
            </a:pPr>
            <a:endParaRPr/>
          </a:p>
          <a:p>
            <a:pPr marL="139699" indent="0">
              <a:buClr>
                <a:srgbClr val="000000"/>
              </a:buClr>
              <a:buSzPts val="1400"/>
              <a:buFont typeface="Arial"/>
              <a:buNone/>
              <a:defRPr/>
            </a:pPr>
            <a:r>
              <a:rPr/>
              <a:t>Rôle des émotions dans les apprentissages. Fixés par rapport à des émotions positives (1er baiser...)</a:t>
            </a:r>
            <a:endParaRPr/>
          </a:p>
          <a:p>
            <a:pPr marL="139699" indent="0">
              <a:buClr>
                <a:srgbClr val="000000"/>
              </a:buClr>
              <a:buSzPts val="1400"/>
              <a:buFont typeface="Arial"/>
              <a:buNone/>
              <a:defRPr/>
            </a:pPr>
            <a:endParaRPr/>
          </a:p>
          <a:p>
            <a:pPr>
              <a:defRPr/>
            </a:pPr>
            <a:r>
              <a:rPr sz="1400" b="1" i="0" u="sng">
                <a:solidFill>
                  <a:srgbClr val="000000"/>
                </a:solidFill>
                <a:latin typeface="Calibri"/>
                <a:ea typeface="Calibri"/>
                <a:cs typeface="Calibri"/>
              </a:rPr>
              <a:t>Réflexivité de groupe ou objectivation :</a:t>
            </a:r>
            <a:endParaRPr sz="1400" b="1" i="0" u="sng">
              <a:solidFill>
                <a:srgbClr val="000000"/>
              </a:solidFill>
              <a:latin typeface="Calibri"/>
              <a:ea typeface="Calibri"/>
              <a:cs typeface="Calibri"/>
            </a:endParaRPr>
          </a:p>
          <a:p>
            <a:pPr>
              <a:defRPr/>
            </a:pPr>
            <a:r>
              <a:rPr sz="1400" b="0" i="0" u="none">
                <a:solidFill>
                  <a:srgbClr val="000000"/>
                </a:solidFill>
                <a:latin typeface="Calibri"/>
                <a:ea typeface="Calibri"/>
                <a:cs typeface="Calibri"/>
              </a:rPr>
              <a:t>L'objectivation permet de faire un retour sur les apprentissages et aussi sur la démarche (temps du feedback global). Elle est une étape essentielle, car elle permet de boucler la boucle et de faciliter l'assimilation ainsi que le transfert des connaissances et des habiletés.</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 réflexion critique pour participer à lévaluation des processus de groupe. C’est aussi la phase de métacognition,</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 </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Si on fait le lien avec le </a:t>
            </a:r>
            <a:r>
              <a:rPr sz="1400" b="0" i="0" u="none">
                <a:solidFill>
                  <a:srgbClr val="FF0000"/>
                </a:solidFill>
                <a:latin typeface="Calibri"/>
                <a:ea typeface="Calibri"/>
                <a:cs typeface="Calibri"/>
              </a:rPr>
              <a:t>schéma des phases de l’apprentissage </a:t>
            </a:r>
            <a:r>
              <a:rPr sz="1400" b="0" i="0" u="none">
                <a:solidFill>
                  <a:srgbClr val="000000"/>
                </a:solidFill>
                <a:latin typeface="Calibri"/>
                <a:ea typeface="Calibri"/>
                <a:cs typeface="Calibri"/>
              </a:rPr>
              <a:t>de Maslow c’est le moment ou on travaille à rendre la compétence consciente « Je sais que je sais ».</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 </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Rôle de chef d’orchestre de l’enseignant.</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 </a:t>
            </a:r>
            <a:endParaRPr sz="1400" b="0" i="0" u="none">
              <a:solidFill>
                <a:srgbClr val="000000"/>
              </a:solidFill>
              <a:latin typeface="Calibri"/>
              <a:ea typeface="Calibri"/>
              <a:cs typeface="Calibri"/>
            </a:endParaRPr>
          </a:p>
          <a:p>
            <a:pPr>
              <a:defRPr/>
            </a:pPr>
            <a:r>
              <a:rPr sz="1400" b="0" i="0" u="none">
                <a:solidFill>
                  <a:srgbClr val="FFFFFF"/>
                </a:solidFill>
                <a:latin typeface="Calibri"/>
                <a:ea typeface="Calibri"/>
                <a:cs typeface="Calibri"/>
              </a:rPr>
              <a:t>Schématisation par D. Favre du principe piagétien de l'équilibration majorante :</a:t>
            </a:r>
            <a:endParaRPr sz="1400" b="0" i="0" u="none">
              <a:solidFill>
                <a:srgbClr val="FFFFFF"/>
              </a:solidFill>
              <a:latin typeface="Calibri"/>
              <a:ea typeface="Calibri"/>
              <a:cs typeface="Calibri"/>
            </a:endParaRPr>
          </a:p>
          <a:p>
            <a:pPr>
              <a:defRPr/>
            </a:pPr>
            <a:r>
              <a:rPr sz="1400" b="0" i="0" u="none">
                <a:solidFill>
                  <a:srgbClr val="000000"/>
                </a:solidFill>
                <a:latin typeface="Calibri"/>
                <a:ea typeface="Calibri"/>
                <a:cs typeface="Calibri"/>
              </a:rPr>
              <a:t>Apprendre correspond à une majoration des représentations initiales.</a:t>
            </a:r>
            <a:endParaRPr sz="1400" b="0" i="0" u="none">
              <a:solidFill>
                <a:srgbClr val="000000"/>
              </a:solidFill>
              <a:latin typeface="Calibri"/>
              <a:ea typeface="Calibri"/>
              <a:cs typeface="Calibri"/>
            </a:endParaRPr>
          </a:p>
          <a:p>
            <a:pPr>
              <a:defRPr/>
            </a:pPr>
            <a:r>
              <a:rPr sz="1400" b="0" i="0" u="none">
                <a:solidFill>
                  <a:srgbClr val="000000"/>
                </a:solidFill>
                <a:latin typeface="Calibri"/>
                <a:ea typeface="Calibri"/>
                <a:cs typeface="Calibri"/>
              </a:rPr>
              <a:t>L’élève passe d’un niveau initial A « il n’arrive pas dénué d’expérience » à un niveau B supérieur dans lequel il parvient à résoudre de nouveaux pbs.</a:t>
            </a:r>
            <a:endParaRPr sz="1400" b="0" i="0" u="none">
              <a:solidFill>
                <a:srgbClr val="000000"/>
              </a:solidFill>
              <a:latin typeface="Calibri"/>
              <a:ea typeface="Calibri"/>
              <a:cs typeface="Calibri"/>
            </a:endParaRPr>
          </a:p>
          <a:p>
            <a:pPr>
              <a:defRPr/>
            </a:pPr>
            <a:r>
              <a:rPr sz="1400" b="1" i="0" u="sng">
                <a:solidFill>
                  <a:srgbClr val="000000"/>
                </a:solidFill>
                <a:latin typeface="Calibri"/>
                <a:ea typeface="Calibri"/>
                <a:cs typeface="Calibri"/>
              </a:rPr>
              <a:t>Incompétence ics</a:t>
            </a:r>
            <a:r>
              <a:rPr sz="1400" b="0" i="0" u="none">
                <a:solidFill>
                  <a:srgbClr val="000000"/>
                </a:solidFill>
                <a:latin typeface="Calibri"/>
                <a:ea typeface="Calibri"/>
                <a:cs typeface="Calibri"/>
              </a:rPr>
              <a:t> : on vit heureux : c’est la genèse avant la pomme ! C’est l’état de nature mais l’enjeu de l’éducation est de faire passer les élèves à l’état de culture.</a:t>
            </a:r>
            <a:endParaRPr sz="1400" b="0" i="0" u="none">
              <a:solidFill>
                <a:srgbClr val="000000"/>
              </a:solidFill>
              <a:latin typeface="Calibri"/>
              <a:ea typeface="Calibri"/>
              <a:cs typeface="Calibri"/>
            </a:endParaRPr>
          </a:p>
          <a:p>
            <a:pPr>
              <a:defRPr/>
            </a:pPr>
            <a:r>
              <a:rPr sz="1400" b="1" i="0" u="sng">
                <a:solidFill>
                  <a:srgbClr val="000000"/>
                </a:solidFill>
                <a:latin typeface="Calibri"/>
                <a:ea typeface="Calibri"/>
                <a:cs typeface="Calibri"/>
              </a:rPr>
              <a:t>Incompétence cs</a:t>
            </a:r>
            <a:r>
              <a:rPr sz="1400" b="0" i="0" u="none">
                <a:solidFill>
                  <a:srgbClr val="000000"/>
                </a:solidFill>
                <a:latin typeface="Calibri"/>
                <a:ea typeface="Calibri"/>
                <a:cs typeface="Calibri"/>
              </a:rPr>
              <a:t> : insécurité, déséquilibre cognitif. Nos représentations spontanées ne nous permettent pas de franchir un nouvel obstacle. Frustration, désir de savoir et d’apprendre</a:t>
            </a:r>
            <a:endParaRPr sz="1400" b="0" i="0" u="none">
              <a:solidFill>
                <a:srgbClr val="000000"/>
              </a:solidFill>
              <a:latin typeface="Calibri"/>
              <a:ea typeface="Calibri"/>
              <a:cs typeface="Calibri"/>
            </a:endParaRPr>
          </a:p>
          <a:p>
            <a:pPr>
              <a:defRPr/>
            </a:pPr>
            <a:r>
              <a:rPr sz="1400" b="1" i="0" u="sng">
                <a:solidFill>
                  <a:srgbClr val="000000"/>
                </a:solidFill>
                <a:latin typeface="Calibri"/>
                <a:ea typeface="Calibri"/>
                <a:cs typeface="Calibri"/>
              </a:rPr>
              <a:t>Compétence cs</a:t>
            </a:r>
            <a:r>
              <a:rPr sz="1400" b="0" i="0" u="none">
                <a:solidFill>
                  <a:srgbClr val="000000"/>
                </a:solidFill>
                <a:latin typeface="Calibri"/>
                <a:ea typeface="Calibri"/>
                <a:cs typeface="Calibri"/>
              </a:rPr>
              <a:t> : les élèves ont les réponses à leurs questions : fierté, sentiment agréable. Reste à développer des automatismes pour pouvoir utiliser ces nouvelles connaissances dans de nouveaux contextes. C’est la phase 4.</a:t>
            </a:r>
            <a:endParaRPr sz="1400" b="0" i="0" u="none">
              <a:solidFill>
                <a:srgbClr val="000000"/>
              </a:solidFill>
              <a:latin typeface="Calibri"/>
              <a:ea typeface="Calibri"/>
              <a:cs typeface="Calibri"/>
            </a:endParaRPr>
          </a:p>
          <a:p>
            <a:pPr>
              <a:defRPr/>
            </a:pPr>
            <a:r>
              <a:rPr sz="1400" b="1" i="0" u="sng">
                <a:solidFill>
                  <a:srgbClr val="000000"/>
                </a:solidFill>
                <a:latin typeface="Calibri"/>
                <a:ea typeface="Calibri"/>
                <a:cs typeface="Calibri"/>
              </a:rPr>
              <a:t>Compétence ics</a:t>
            </a:r>
            <a:r>
              <a:rPr sz="1400" b="0" i="0" u="none">
                <a:solidFill>
                  <a:srgbClr val="000000"/>
                </a:solidFill>
                <a:latin typeface="Calibri"/>
                <a:ea typeface="Calibri"/>
                <a:cs typeface="Calibri"/>
              </a:rPr>
              <a:t> : il n’est plus nécessaire de mobiliser une activité cognitive intense pour résoudre ces problèmes, c’est intégré et cela libère de la place et de l’énergie pour développer de nouveaux apprentissages</a:t>
            </a:r>
            <a:endParaRPr sz="1400" b="0" i="0" u="none">
              <a:solidFill>
                <a:srgbClr val="000000"/>
              </a:solidFill>
              <a:latin typeface="Calibri"/>
              <a:ea typeface="Calibri"/>
              <a:cs typeface="Calibri"/>
            </a:endParaRPr>
          </a:p>
          <a:p>
            <a:pPr marL="139699" indent="0">
              <a:buClr>
                <a:srgbClr val="000000"/>
              </a:buClr>
              <a:buSzPts val="1400"/>
              <a:buFont typeface="Arial"/>
              <a:buNone/>
              <a:defRPr/>
            </a:pPr>
            <a:r>
              <a:rPr sz="1400" b="0" i="0" u="none">
                <a:solidFill>
                  <a:srgbClr val="000000"/>
                </a:solidFill>
                <a:latin typeface="Calibri"/>
                <a:ea typeface="Calibri"/>
                <a:cs typeface="Calibri"/>
              </a:rPr>
              <a:t> </a:t>
            </a:r>
            <a:endParaRPr sz="1400" b="0" i="0" u="none">
              <a:solidFill>
                <a:srgbClr val="000000"/>
              </a:solidFill>
              <a:latin typeface="Calibri"/>
              <a:ea typeface="Calibri"/>
              <a:cs typeface="Calibri"/>
            </a:endParaRPr>
          </a:p>
        </p:txBody>
      </p:sp>
      <p:sp>
        <p:nvSpPr>
          <p:cNvPr id="6"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a:xfrm>
            <a:off x="381000" y="685800"/>
            <a:ext cx="6096000" cy="3429000"/>
          </a:xfrm>
        </p:spPr>
      </p:sp>
      <p:sp>
        <p:nvSpPr>
          <p:cNvPr id="5" name="Notes Placeholder 2" hidden="0"/>
          <p:cNvSpPr>
            <a:spLocks noGrp="1"/>
          </p:cNvSpPr>
          <p:nvPr isPhoto="0" userDrawn="0">
            <p:ph type="body" idx="1" hasCustomPrompt="0"/>
          </p:nvPr>
        </p:nvSpPr>
        <p:spPr bwMode="auto"/>
        <p:txBody>
          <a:bodyPr/>
          <a:lstStyle/>
          <a:p>
            <a:pPr marL="139698" indent="0">
              <a:buClr>
                <a:srgbClr val="000000"/>
              </a:buClr>
              <a:buSzPts val="1400"/>
              <a:buFont typeface="Arial"/>
              <a:buNone/>
              <a:defRPr/>
            </a:pPr>
            <a:r>
              <a:rPr lang="fr-FR"/>
              <a:t>On distingue différents types de mémoires à long terme :</a:t>
            </a:r>
            <a:endParaRPr lang="fr-FR"/>
          </a:p>
          <a:p>
            <a:pPr marL="139698" indent="0">
              <a:buClr>
                <a:srgbClr val="000000"/>
              </a:buClr>
              <a:buSzPts val="1400"/>
              <a:buFont typeface="Arial"/>
              <a:buNone/>
              <a:defRPr/>
            </a:pPr>
            <a:r>
              <a:rPr lang="fr-FR"/>
              <a:t>—&gt; la mémoire explicite : dite aussi mémoire déclarative, elle regroupe la mémoire sémantique (mémoire liée aux connaissances générales sur soi et le monde qui nous entoure) et épisodique (mémoire où est stocké les informations concernant les événement vécus et leur contexte)</a:t>
            </a:r>
            <a:endParaRPr lang="fr-FR"/>
          </a:p>
          <a:p>
            <a:pPr marL="139698" indent="0">
              <a:buClr>
                <a:srgbClr val="000000"/>
              </a:buClr>
              <a:buSzPts val="1400"/>
              <a:buFont typeface="Arial"/>
              <a:buNone/>
              <a:defRPr/>
            </a:pPr>
            <a:r>
              <a:rPr lang="fr-FR"/>
              <a:t>—&gt; la mémoire implicite : dite aussi mémoire non-déclarative, c’est la mémoire procédurale (mémoire des automatismes)</a:t>
            </a:r>
            <a:endParaRPr lang="fr-FR"/>
          </a:p>
          <a:p>
            <a:pPr marL="139698" indent="0">
              <a:buClr>
                <a:srgbClr val="000000"/>
              </a:buClr>
              <a:buSzPts val="1400"/>
              <a:buFont typeface="Arial"/>
              <a:buNone/>
              <a:defRPr/>
            </a:pPr>
            <a:r>
              <a:rPr lang="fr-FR"/>
              <a:t>—&gt; la mémoire perceptive : mémoire des sens</a:t>
            </a:r>
            <a:endParaRPr lang="fr-FR"/>
          </a:p>
          <a:p>
            <a:pPr marL="139698" indent="0">
              <a:buClr>
                <a:srgbClr val="000000"/>
              </a:buClr>
              <a:buSzPts val="1400"/>
              <a:buFont typeface="Arial"/>
              <a:buNone/>
              <a:defRPr/>
            </a:pPr>
            <a:endParaRPr lang="fr-FR"/>
          </a:p>
          <a:p>
            <a:pPr marL="139699" indent="0">
              <a:buClr>
                <a:srgbClr val="000000"/>
              </a:buClr>
              <a:buSzPts val="1400"/>
              <a:buFont typeface="Arial"/>
              <a:buNone/>
              <a:defRPr/>
            </a:pPr>
            <a:r>
              <a:rPr lang="fr-FR"/>
              <a:t>Il existe donc 5 types de mémoire, 1 à court terme, la mémoire de travail et 4 à long terme : la mémoire perceptive (ou sensorielle), la</a:t>
            </a:r>
            <a:r>
              <a:rPr lang="fr-FR"/>
              <a:t> mémoire épisodique, la mémoire procédurale (ou implicite) et la mémoire sémantique (de la connaissance et des savoirs).</a:t>
            </a:r>
            <a:endParaRPr lang="fr-FR"/>
          </a:p>
          <a:p>
            <a:pPr marL="139699" indent="0">
              <a:buClr>
                <a:srgbClr val="000000"/>
              </a:buClr>
              <a:buSzPts val="1400"/>
              <a:buFont typeface="Arial"/>
              <a:buNone/>
              <a:defRPr/>
            </a:pPr>
            <a:endParaRPr lang="fr-FR"/>
          </a:p>
          <a:p>
            <a:pPr marL="139699" indent="0">
              <a:buClr>
                <a:srgbClr val="000000"/>
              </a:buClr>
              <a:buSzPts val="1400"/>
              <a:buFont typeface="Arial"/>
              <a:buNone/>
              <a:defRPr/>
            </a:pPr>
            <a:r>
              <a:rPr lang="fr-FR"/>
              <a:t>On considère que la mémoire de travail peut contenir 7 environ d’informations plus ou moins 2. Elle s’efface régulièrement et d’anciennes informations sont remplacées par de nouvelles en permanence. Memoire de travail limitée en durée, en volume et en précision.</a:t>
            </a:r>
            <a:endParaRPr/>
          </a:p>
          <a:p>
            <a:pPr marL="139699" indent="0">
              <a:buClr>
                <a:srgbClr val="000000"/>
              </a:buClr>
              <a:buSzPts val="1400"/>
              <a:buFont typeface="Arial"/>
              <a:buNone/>
              <a:defRPr/>
            </a:pPr>
            <a:r>
              <a:rPr lang="fr-FR"/>
              <a:t>Tant que les informations à mémoriser n’ont pas basculé dans une des 4 mémoires à long terme, les apprentissages ne perdurent pas. Une fois basculés dans ces mémoires à long terme, il est indispensable de les solliciter pour maintenir ces connexions neuronales.</a:t>
            </a:r>
            <a:endParaRPr lang="fr-F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a:t>Plus on sait de choses, plus on arrivera à établir des connexions, plus on mémorisera facilement</a:t>
            </a:r>
            <a:endParaRPr lang="fr-F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a:t>Est-ce que la mémoire de travail est modulable ? Entrainable ?</a:t>
            </a:r>
            <a:endParaRPr lang="fr-FR"/>
          </a:p>
          <a:p>
            <a:pPr marL="139698" indent="0">
              <a:buClr>
                <a:srgbClr val="000000"/>
              </a:buClr>
              <a:buSzPts val="1400"/>
              <a:buFont typeface="Arial"/>
              <a:buNone/>
              <a:defRPr/>
            </a:pPr>
            <a:endParaRPr/>
          </a:p>
        </p:txBody>
      </p:sp>
      <p:sp>
        <p:nvSpPr>
          <p:cNvPr id="6" name="Slide Number Placeholder 3" hidden="0"/>
          <p:cNvSpPr>
            <a:spLocks noGrp="1"/>
          </p:cNvSpPr>
          <p:nvPr isPhoto="0" userDrawn="0">
            <p:ph type="sldNum" sz="quarter" idx="10" hasCustomPrompt="0"/>
          </p:nvPr>
        </p:nvSpPr>
        <p:spPr bwMode="auto">
          <a:xfrm>
            <a:off x="2913063" y="8685213"/>
            <a:ext cx="2228850" cy="457200"/>
          </a:xfrm>
          <a:prstGeom prst="rect">
            <a:avLst/>
          </a:prstGeom>
        </p:spPr>
        <p:txBody>
          <a:bodyPr/>
          <a:lstStyle/>
          <a:p>
            <a:pPr>
              <a:defRPr/>
            </a:pPr>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 name="Slide Image Placeholder 1" hidden="0"/>
          <p:cNvSpPr>
            <a:spLocks noChangeAspect="1" noGrp="1" noRot="1"/>
          </p:cNvSpPr>
          <p:nvPr isPhoto="0" userDrawn="0">
            <p:ph type="sldImg" hasCustomPrompt="0"/>
          </p:nvPr>
        </p:nvSpPr>
        <p:spPr bwMode="auto"/>
      </p:sp>
      <p:sp>
        <p:nvSpPr>
          <p:cNvPr id="3" name="Notes Placeholder 2" hidden="0"/>
          <p:cNvSpPr>
            <a:spLocks noGrp="1"/>
          </p:cNvSpPr>
          <p:nvPr isPhoto="0" userDrawn="0">
            <p:ph type="body" idx="1" hasCustomPrompt="0"/>
          </p:nvPr>
        </p:nvSpPr>
        <p:spPr bwMode="auto"/>
        <p:txBody>
          <a:bodyPr/>
          <a:lstStyle/>
          <a:p>
            <a:pPr>
              <a:defRPr/>
            </a:pPr>
            <a:r>
              <a:rPr lang="en-US" sz="1100" b="0" i="0" u="sng" strike="noStrike" cap="none" spc="0">
                <a:latin typeface="Arial"/>
                <a:ea typeface="Arial"/>
                <a:cs typeface="Arial"/>
                <a:hlinkClick r:id="rId3" tooltip="https://www.cnrs.fr/fr/apprendre-et-oublier-pendant-son-sommeil-deux-processus-etroitement-lies"/>
              </a:rPr>
              <a:t>https://www.cnrs.fr/fr/apprendre-et-oublier-pendant-son-sommeil-deux-processus-etroitement-lies</a:t>
            </a:r>
            <a:endParaRPr lang="en-US" sz="1100" b="0" i="0" u="none" strike="noStrike" cap="none" spc="0">
              <a:solidFill>
                <a:srgbClr val="000000"/>
              </a:solidFill>
              <a:latin typeface="Arial"/>
              <a:ea typeface="Arial"/>
              <a:cs typeface="Arial"/>
            </a:endParaRPr>
          </a:p>
          <a:p>
            <a:pPr>
              <a:defRPr/>
            </a:pPr>
            <a:endParaRPr/>
          </a:p>
        </p:txBody>
      </p:sp>
      <p:sp>
        <p:nvSpPr>
          <p:cNvPr id="4"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4" name="Slide Image Placeholder 1" hidden="0"/>
          <p:cNvSpPr>
            <a:spLocks noChangeAspect="1" noGrp="1" noRot="1"/>
          </p:cNvSpPr>
          <p:nvPr isPhoto="0" userDrawn="0">
            <p:ph type="sldImg" hasCustomPrompt="0"/>
          </p:nvPr>
        </p:nvSpPr>
        <p:spPr bwMode="auto">
          <a:xfrm>
            <a:off x="381000" y="685800"/>
            <a:ext cx="6096000" cy="3429000"/>
          </a:xfrm>
        </p:spPr>
      </p:sp>
      <p:sp>
        <p:nvSpPr>
          <p:cNvPr id="5" name="Notes Placeholder 2" hidden="0"/>
          <p:cNvSpPr>
            <a:spLocks noGrp="1"/>
          </p:cNvSpPr>
          <p:nvPr isPhoto="0" userDrawn="0">
            <p:ph type="body" idx="1" hasCustomPrompt="0"/>
          </p:nvPr>
        </p:nvSpPr>
        <p:spPr bwMode="auto"/>
        <p:txBody>
          <a:bodyPr/>
          <a:lstStyle/>
          <a:p>
            <a:pPr marL="139699" indent="0">
              <a:buClr>
                <a:srgbClr val="000000"/>
              </a:buClr>
              <a:buSzPts val="1400"/>
              <a:buFont typeface="Arial"/>
              <a:buNone/>
              <a:defRPr/>
            </a:pPr>
            <a:r>
              <a:rPr lang="fr-FR"/>
              <a:t>La courbe de l’oubli mise en évidence par</a:t>
            </a:r>
            <a:r>
              <a:rPr lang="fr-FR"/>
              <a:t> Ebbinghaus confirme que sans une réactivation expansée, c’est-à-dire régulière et de plus en plus espacée de connaissances, celles-ci ne perdurent pas et on oublie, faute de réactiver les connexions neuronales crées lors d’un apprentissage.</a:t>
            </a:r>
            <a:endParaRPr lang="fr-F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a:t>Il y a d'abord une distinction à faire entre les types d'informations : vitales ou anecdotiques.</a:t>
            </a:r>
            <a:endParaRPr lang="fr-FR"/>
          </a:p>
          <a:p>
            <a:pPr marL="139698" indent="0">
              <a:buClr>
                <a:srgbClr val="000000"/>
              </a:buClr>
              <a:buSzPts val="1400"/>
              <a:buFont typeface="Arial"/>
              <a:buNone/>
              <a:defRPr/>
            </a:pPr>
            <a:r>
              <a:rPr lang="fr-FR"/>
              <a:t>Notre cerveau n'a aucun mal à retenir les informations vitales (le chien du voisin mord) mais beaucoup plus pour retenir les connaissances anecdotiques (le nom du voisin). Or, les connaissances scolaires sont des connaissances secondaires et il faut donc contrecarrer les effets de la courbe de l'oubli pour les mémoriser sur le long terme. D'où le recours aux procèdés de mémorisation expansée et la nécessité de transmettre ces connaissances de manière claire et explicite (leur apprentissage ne peut pas être inné ni implicite). </a:t>
            </a:r>
            <a:endParaRPr lang="fr-FR"/>
          </a:p>
          <a:p>
            <a:pPr marL="139698" indent="0">
              <a:buClr>
                <a:srgbClr val="000000"/>
              </a:buClr>
              <a:buSzPts val="1400"/>
              <a:buFont typeface="Arial"/>
              <a:buNone/>
              <a:defRPr/>
            </a:pPr>
            <a:endParaRPr lang="fr-F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La Courbe d’Ebbinghaus est une technique destinée à améliorer la rétention d’informations. Elle consiste à se remémorer une information donnée (un cours, un livre, un mots, du vocabulaire…) grâce à des rappels réguliers. Elle part du principe que plus une information est répétée dans le temps, plus elle s’ancre dans notre mémoire.</a:t>
            </a:r>
            <a:r>
              <a:rPr lang="fr-FR" sz="1100" b="0" i="0" u="none" strike="noStrike" cap="none" spc="0">
                <a:solidFill>
                  <a:srgbClr val="000000"/>
                </a:solidFill>
                <a:latin typeface="Arial"/>
                <a:ea typeface="Arial"/>
                <a:cs typeface="Arial"/>
              </a:rPr>
              <a:t> </a:t>
            </a: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Si on cherche à mémoriser efficacement un cours par exemple, on le relira plusieurs fois. Une 1er fois dans les 10 min qui suivent le cours, une 2eme fois à J+1, une 3eme fois à J+7, une 4ème fois à J+30 et une 5ème fois à J+180. </a:t>
            </a:r>
            <a:br>
              <a:rPr lang="fr-FR" sz="1100" b="0" i="0" u="none" strike="noStrike" cap="none" spc="0">
                <a:solidFill>
                  <a:srgbClr val="000000"/>
                </a:solidFill>
                <a:latin typeface="Arial"/>
                <a:ea typeface="Arial"/>
                <a:cs typeface="Arial"/>
              </a:rPr>
            </a:b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 En faisant ces relectures fréquentes, on gardera 80% du contenu du cours en mémoire après 6 mois alors qu’en temps normal on en aurait retenu moins de 20%.</a:t>
            </a: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Alors comment fait-on pour appliquer la courbe d’Ebbinghaus concrètement ?</a:t>
            </a: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a:solidFill>
                  <a:srgbClr val="000000"/>
                </a:solidFill>
                <a:latin typeface="Arial"/>
                <a:ea typeface="Arial"/>
                <a:cs typeface="Arial"/>
              </a:rPr>
              <a:t>1- Encoder l’information</a:t>
            </a:r>
            <a:endParaRPr sz="1100" b="1" i="0" u="sng"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Quand on souhaite mémoriser une information, on doit d’abord l’encoder : la convertir en une construction mentale.</a:t>
            </a: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Cette étape est indispensable pour stocker une information en mémoire. Plus une information est comprise, plus elle est facilement mémorisée. </a:t>
            </a:r>
            <a:br>
              <a:rPr lang="fr-FR" sz="1100" b="0" i="0" u="none" strike="noStrike" cap="none" spc="0">
                <a:solidFill>
                  <a:srgbClr val="000000"/>
                </a:solidFill>
                <a:latin typeface="Arial"/>
                <a:ea typeface="Arial"/>
                <a:cs typeface="Arial"/>
              </a:rPr>
            </a:br>
            <a:r>
              <a:rPr lang="fr-FR" sz="1100" b="0" i="0" u="none" strike="noStrike" cap="none" spc="0">
                <a:solidFill>
                  <a:srgbClr val="000000"/>
                </a:solidFill>
                <a:latin typeface="Arial"/>
                <a:ea typeface="Arial"/>
                <a:cs typeface="Arial"/>
              </a:rPr>
              <a:t>Quand on apprend quelque chose de nouveau, on doit donc faire tout notre possible pour que ce soit extrêmement clair. </a:t>
            </a: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 faciliter la rétention d’information par la suite.</a:t>
            </a: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a:solidFill>
                  <a:srgbClr val="000000"/>
                </a:solidFill>
                <a:latin typeface="Arial"/>
                <a:ea typeface="Arial"/>
                <a:cs typeface="Arial"/>
              </a:rPr>
              <a:t>2- Adapter les rappels à la courbe de l’oubli</a:t>
            </a:r>
            <a:endParaRPr sz="1100" b="1" i="0" u="sng"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Quand on observe la courbe de l’oubli, on constate que plus de la moitié de ce que l’on apprend est oublié dès les premiers jours. Puis les mois qui suivent, on continue d’oublier mais à un rythme moins soutenu.</a:t>
            </a:r>
            <a:br>
              <a:rPr lang="fr-FR" sz="1100" b="0" i="0" u="none" strike="noStrike" cap="none" spc="0">
                <a:solidFill>
                  <a:srgbClr val="000000"/>
                </a:solidFill>
                <a:latin typeface="Arial"/>
                <a:ea typeface="Arial"/>
                <a:cs typeface="Arial"/>
              </a:rPr>
            </a:br>
            <a:r>
              <a:rPr lang="fr-FR" sz="1100" b="0" i="0" u="none" strike="noStrike" cap="none" spc="0">
                <a:solidFill>
                  <a:srgbClr val="000000"/>
                </a:solidFill>
                <a:latin typeface="Arial"/>
                <a:ea typeface="Arial"/>
                <a:cs typeface="Arial"/>
              </a:rPr>
              <a:t>Pour contrer ce phénomène, on doit créer des rappels qui s’adaptent à l’amplitude de cette déperdition. Au début, quand la rétention d’information chute brutalement, on doit faire des rappels fréquents pour la garder en mémoire. Peut être que l’on passera en revue ce que l’on a appris tous les 2, 3 jours pour bien le mémoriser. En gardant cette fréquence de rappel, on évite ainsi d’oublier plus de la moitié de ce que l’on a appris. </a:t>
            </a:r>
            <a:br>
              <a:rPr lang="fr-FR" sz="1100" b="0" i="0" u="none" strike="noStrike" cap="none" spc="0">
                <a:solidFill>
                  <a:srgbClr val="000000"/>
                </a:solidFill>
                <a:latin typeface="Arial"/>
                <a:ea typeface="Arial"/>
                <a:cs typeface="Arial"/>
              </a:rPr>
            </a:br>
            <a:r>
              <a:rPr lang="fr-FR" sz="1100" b="0" i="0" u="none" strike="noStrike" cap="none" spc="0">
                <a:solidFill>
                  <a:srgbClr val="000000"/>
                </a:solidFill>
                <a:latin typeface="Arial"/>
                <a:ea typeface="Arial"/>
                <a:cs typeface="Arial"/>
              </a:rPr>
              <a:t>Puis à mesure que la déperdition ralentit, on espace progressivement nos rappels dans le temps. Au lieu de faire ces rappels tous les 2 jours, on les fait toutes les 2 semaines, puis tous les mois, tous les trimestres… jusqu’à ce que l’on ait complètement mémorisé l’information et que ces rappels deviennent inutiles.  </a:t>
            </a: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1" i="0" u="sng" strike="noStrike" cap="none" spc="0">
                <a:solidFill>
                  <a:srgbClr val="000000"/>
                </a:solidFill>
                <a:latin typeface="Arial"/>
                <a:ea typeface="Arial"/>
                <a:cs typeface="Arial"/>
              </a:rPr>
              <a:t>3- Mise en oeuvre :</a:t>
            </a:r>
            <a:endParaRPr lang="fr-FR" sz="1100" b="1" i="0" u="sng" strike="noStrike" cap="none" spc="0">
              <a:solidFill>
                <a:srgbClr val="000000"/>
              </a:solidFill>
              <a:latin typeface="Arial"/>
              <a:ea typeface="Arial"/>
              <a:cs typeface="Arial"/>
            </a:endParaRPr>
          </a:p>
          <a:p>
            <a:pPr marL="139698" indent="0">
              <a:buClr>
                <a:srgbClr val="000000"/>
              </a:buClr>
              <a:buSzPts val="1400"/>
              <a:buFont typeface="Arial"/>
              <a:buNone/>
              <a:defRPr/>
            </a:pP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La fréquence des rappels pourrait ressembler à ça par exemple :</a:t>
            </a: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0 : Rappel après 10 min</a:t>
            </a: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1 : Rappel</a:t>
            </a: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7 : Rappel</a:t>
            </a: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30 : Rappel</a:t>
            </a:r>
            <a:endParaRPr lang="fr-FR" sz="1100" b="0" i="0" u="none" strike="noStrike" cap="none" spc="0">
              <a:solidFill>
                <a:srgbClr val="000000"/>
              </a:solidFill>
              <a:latin typeface="Arial"/>
              <a:ea typeface="Arial"/>
              <a:cs typeface="Arial"/>
            </a:endParaRPr>
          </a:p>
          <a:p>
            <a:pPr marL="139699" indent="0">
              <a:buClr>
                <a:srgbClr val="000000"/>
              </a:buClr>
              <a:buSzPts val="1400"/>
              <a:buFont typeface="Arial"/>
              <a:buNone/>
              <a:defRPr/>
            </a:pPr>
            <a:r>
              <a:rPr lang="fr-FR" sz="1100" b="0" i="0" u="none" strike="noStrike" cap="none" spc="0">
                <a:solidFill>
                  <a:srgbClr val="000000"/>
                </a:solidFill>
                <a:latin typeface="Arial"/>
                <a:ea typeface="Arial"/>
                <a:cs typeface="Arial"/>
              </a:rPr>
              <a:t>Jour 180 : Rappel</a:t>
            </a: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r>
              <a:rPr lang="fr-FR" sz="1100" b="0" i="0" u="none" strike="noStrike" cap="none" spc="0">
                <a:solidFill>
                  <a:srgbClr val="000000"/>
                </a:solidFill>
                <a:latin typeface="Arial"/>
                <a:ea typeface="Arial"/>
                <a:cs typeface="Arial"/>
              </a:rPr>
              <a:t>Bien sûr, ce n’est qu’un exemple. On peut très bien se créer des rappels tous les 2 jours au début si on le souhaite puis tous les 2 mois. Il n’y a pas de règle absolue concernant les fréquences. Tout ce qu’il faut retenir c’est que l’on doit se faire des rappels réguliers au début puis les espacer ensuite.</a:t>
            </a:r>
            <a:endParaRPr lang="fr-FR" sz="1100" b="0" i="0" u="none" strike="noStrike" cap="none" spc="0">
              <a:solidFill>
                <a:srgbClr val="000000"/>
              </a:solidFill>
              <a:latin typeface="Arial"/>
              <a:ea typeface="Arial"/>
              <a:cs typeface="Arial"/>
            </a:endParaRPr>
          </a:p>
          <a:p>
            <a:pPr marL="139698" indent="0">
              <a:buClr>
                <a:srgbClr val="000000"/>
              </a:buClr>
              <a:buSzPts val="1400"/>
              <a:buFont typeface="Arial"/>
              <a:buNone/>
              <a:defRPr/>
            </a:pPr>
            <a:endParaRPr sz="1100" b="0" i="0" u="none" strike="noStrike" cap="none" spc="0">
              <a:solidFill>
                <a:srgbClr val="000000"/>
              </a:solidFill>
              <a:latin typeface="Arial"/>
              <a:ea typeface="Arial"/>
              <a:cs typeface="Arial"/>
            </a:endParaRPr>
          </a:p>
        </p:txBody>
      </p:sp>
      <p:sp>
        <p:nvSpPr>
          <p:cNvPr id="6" name="Slide Number Placeholder 3" hidden="0"/>
          <p:cNvSpPr>
            <a:spLocks noGrp="1"/>
          </p:cNvSpPr>
          <p:nvPr isPhoto="0" userDrawn="0">
            <p:ph type="sldNum" sz="quarter" idx="10" hasCustomPrompt="0"/>
          </p:nvPr>
        </p:nvSpPr>
        <p:spPr bwMode="auto">
          <a:xfrm>
            <a:off x="2913063" y="8685213"/>
            <a:ext cx="2228850" cy="457200"/>
          </a:xfrm>
          <a:prstGeom prst="rect">
            <a:avLst/>
          </a:prstGeom>
        </p:spPr>
        <p:txBody>
          <a:bodyPr/>
          <a:lstStyle/>
          <a:p>
            <a:pPr>
              <a:defRPr/>
            </a:pPr>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 name="Slide Image Placeholder 1" hidden="0"/>
          <p:cNvSpPr>
            <a:spLocks noChangeAspect="1" noGrp="1" noRot="1"/>
          </p:cNvSpPr>
          <p:nvPr isPhoto="0" userDrawn="0">
            <p:ph type="sldImg" hasCustomPrompt="0"/>
          </p:nvPr>
        </p:nvSpPr>
        <p:spPr bwMode="auto"/>
      </p:sp>
      <p:sp>
        <p:nvSpPr>
          <p:cNvPr id="3" name="Notes Placeholder 2" hidden="0"/>
          <p:cNvSpPr>
            <a:spLocks noGrp="1"/>
          </p:cNvSpPr>
          <p:nvPr isPhoto="0" userDrawn="0">
            <p:ph type="body" idx="1" hasCustomPrompt="0"/>
          </p:nvPr>
        </p:nvSpPr>
        <p:spPr bwMode="auto"/>
        <p:txBody>
          <a:bodyPr/>
          <a:lstStyle/>
          <a:p>
            <a:pPr>
              <a:defRPr/>
            </a:pPr>
            <a:r>
              <a:rPr lang="en-US" sz="1100" b="0" i="0" u="sng" strike="noStrike" cap="none" spc="0">
                <a:latin typeface="Arial"/>
                <a:ea typeface="Arial"/>
                <a:cs typeface="Arial"/>
                <a:hlinkClick r:id="rId3" tooltip="https://sciences-cognitives.fr/wp-content/uploads/2020/10/AFSC-Fiches-Peda-Le-calendrier-de-reprises.pdf"/>
              </a:rPr>
              <a:t>https://sciences-cognitives.fr/wp-content/uploads/2020/10/AFSC-Fiches-Peda-Le-calendrier-de-reprises.pdf</a:t>
            </a:r>
            <a:endParaRPr lang="en-US" sz="1100" b="0" i="0" u="none" strike="noStrike" cap="none" spc="0">
              <a:solidFill>
                <a:srgbClr val="000000"/>
              </a:solidFill>
              <a:latin typeface="Arial"/>
              <a:ea typeface="Arial"/>
              <a:cs typeface="Arial"/>
            </a:endParaRPr>
          </a:p>
          <a:p>
            <a:pPr>
              <a:defRPr/>
            </a:pPr>
            <a:endParaRPr/>
          </a:p>
        </p:txBody>
      </p:sp>
      <p:sp>
        <p:nvSpPr>
          <p:cNvPr id="4"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22195149" name="Slide Image Placeholder 1" hidden="0"/>
          <p:cNvSpPr>
            <a:spLocks noChangeAspect="1" noGrp="1" noRot="1"/>
          </p:cNvSpPr>
          <p:nvPr isPhoto="0" userDrawn="0">
            <p:ph type="sldImg" hasCustomPrompt="0"/>
          </p:nvPr>
        </p:nvSpPr>
        <p:spPr bwMode="auto"/>
      </p:sp>
      <p:sp>
        <p:nvSpPr>
          <p:cNvPr id="1711321574" name="Notes Placeholder 2" hidden="0"/>
          <p:cNvSpPr>
            <a:spLocks noGrp="1"/>
          </p:cNvSpPr>
          <p:nvPr isPhoto="0" userDrawn="0">
            <p:ph type="body" idx="1" hasCustomPrompt="0"/>
          </p:nvPr>
        </p:nvSpPr>
        <p:spPr bwMode="auto"/>
        <p:txBody>
          <a:bodyPr/>
          <a:lstStyle/>
          <a:p>
            <a:pPr>
              <a:defRPr/>
            </a:pPr>
            <a:r>
              <a:rPr/>
              <a:t>Qui introduit les concepts noyaux ?</a:t>
            </a:r>
            <a:endParaRPr/>
          </a:p>
          <a:p>
            <a:pPr>
              <a:defRPr/>
            </a:pPr>
            <a:r>
              <a:rPr lang="en-US" sz="1100" b="0" i="0" u="sng" strike="noStrike" cap="none" spc="0">
                <a:latin typeface="Arial"/>
                <a:ea typeface="Arial"/>
                <a:cs typeface="Arial"/>
                <a:hlinkClick r:id="rId3" tooltip="https://www.taalecole.ca/comment-eviter-la-surcharge-de-la-memoire-de-travail-chez-les-eleves-ayant-des-ta/"/>
              </a:rPr>
              <a:t>https://www.taalecole.ca/comment-eviter-la-surcharge-de-la-memoire-de-travail-chez-les-eleves-ayant-des-ta/</a:t>
            </a:r>
            <a:endParaRPr/>
          </a:p>
          <a:p>
            <a:pPr>
              <a:defRPr/>
            </a:pPr>
            <a:r>
              <a:rPr lang="en-US" sz="1100" b="0" i="0" u="sng" strike="noStrike" cap="none" spc="0">
                <a:latin typeface="Arial"/>
                <a:ea typeface="Arial"/>
                <a:cs typeface="Arial"/>
                <a:hlinkClick r:id="rId4" tooltip="https://view.genial.ly/5cd5c7b19d5aca0f71d554a2/horizontal-infographic-review-sciences-cognitives?s=09"/>
              </a:rPr>
              <a:t>https://view.genial.ly/5cd5c7b19d5aca0f71d554a2/horizontal-infographic-review-sciences-cognitives?s=09</a:t>
            </a:r>
            <a:endParaRPr lang="en-US" sz="1100" b="0" i="0" u="none" strike="noStrike" cap="none" spc="0">
              <a:solidFill>
                <a:srgbClr val="000000"/>
              </a:solidFill>
              <a:latin typeface="Arial"/>
              <a:ea typeface="Arial"/>
              <a:cs typeface="Arial"/>
            </a:endParaRPr>
          </a:p>
          <a:p>
            <a:pPr>
              <a:defRPr/>
            </a:pPr>
            <a:r>
              <a:rPr lang="en-US" sz="1100" b="0" i="0" u="sng" strike="noStrike" cap="none" spc="0">
                <a:latin typeface="Arial"/>
                <a:ea typeface="Arial"/>
                <a:cs typeface="Arial"/>
                <a:hlinkClick r:id="rId5" tooltip="https://view.genial.ly/5eb982c38a39780d0f676e31"/>
              </a:rPr>
              <a:t>https://view.genial.ly/5eb982c38a39780d0f676e31</a:t>
            </a:r>
            <a:endParaRPr/>
          </a:p>
          <a:p>
            <a:pPr>
              <a:defRPr/>
            </a:pPr>
            <a:r>
              <a:rPr/>
              <a:t>Cahier de réactivation : </a:t>
            </a:r>
            <a:r>
              <a:rPr lang="en-US" sz="1100" b="0" i="0" u="sng" strike="noStrike" cap="none" spc="0">
                <a:latin typeface="Arial"/>
                <a:ea typeface="Arial"/>
                <a:cs typeface="Arial"/>
                <a:hlinkClick r:id="rId6" tooltip="https://apprendre-reviser-memoriser.fr/le-cahier-de-reactivation-un-outil-de-memorisation-a-long-terme-utile-pour-les-revisions-au-college-et-lycee/"/>
              </a:rPr>
              <a:t>https://apprendre-reviser-memoriser.fr/le-cahier-de-reactivation-un-outil-de-memorisation-a-long-terme-utile-pour-les-revisions-au-college-et-lycee/</a:t>
            </a:r>
            <a:endParaRPr lang="en-US" sz="1100" b="0" i="0" u="none" strike="noStrike" cap="none" spc="0">
              <a:solidFill>
                <a:srgbClr val="000000"/>
              </a:solidFill>
              <a:latin typeface="Arial"/>
              <a:ea typeface="Arial"/>
              <a:cs typeface="Arial"/>
            </a:endParaRPr>
          </a:p>
          <a:p>
            <a:pPr>
              <a:defRPr/>
            </a:pPr>
            <a:r>
              <a:rPr lang="en-US" sz="1100" b="0" i="0" u="sng" strike="noStrike" cap="none" spc="0">
                <a:latin typeface="Arial"/>
                <a:ea typeface="Arial"/>
                <a:cs typeface="Arial"/>
                <a:hlinkClick r:id="rId7" tooltip="https://sciences-cognitives.fr/wp-content/uploads/2020/10/AFSC-Fiches-Peda-Le-calendrier-de-reprises.pdf"/>
              </a:rPr>
              <a:t>https://sciences-cognitives.fr/wp-content/uploads/2020/10/AFSC-Fiches-Peda-Le-calendrier-de-reprises.pdf</a:t>
            </a: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a:p>
        </p:txBody>
      </p:sp>
      <p:sp>
        <p:nvSpPr>
          <p:cNvPr id="1922228207"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8770865" name="Slide Image Placeholder 1" hidden="0"/>
          <p:cNvSpPr>
            <a:spLocks noChangeAspect="1" noGrp="1" noRot="1"/>
          </p:cNvSpPr>
          <p:nvPr isPhoto="0" userDrawn="0">
            <p:ph type="sldImg" hasCustomPrompt="0"/>
          </p:nvPr>
        </p:nvSpPr>
        <p:spPr bwMode="auto"/>
      </p:sp>
      <p:sp>
        <p:nvSpPr>
          <p:cNvPr id="1043527298" name="Notes Placeholder 2" hidden="0"/>
          <p:cNvSpPr>
            <a:spLocks noGrp="1"/>
          </p:cNvSpPr>
          <p:nvPr isPhoto="0" userDrawn="0">
            <p:ph type="body" idx="1" hasCustomPrompt="0"/>
          </p:nvPr>
        </p:nvSpPr>
        <p:spPr bwMode="auto"/>
        <p:txBody>
          <a:bodyPr/>
          <a:lstStyle/>
          <a:p>
            <a:pPr>
              <a:defRPr/>
            </a:pPr>
            <a:r>
              <a:rPr/>
              <a:t>Qui introduit les concepts noyaux ?</a:t>
            </a:r>
            <a:endParaRPr/>
          </a:p>
        </p:txBody>
      </p:sp>
      <p:sp>
        <p:nvSpPr>
          <p:cNvPr id="1874693451"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1679235369" name="Slide Image Placeholder 1" hidden="0"/>
          <p:cNvSpPr>
            <a:spLocks noChangeAspect="1" noGrp="1" noRot="1"/>
          </p:cNvSpPr>
          <p:nvPr isPhoto="0" userDrawn="0">
            <p:ph type="sldImg" hasCustomPrompt="0"/>
          </p:nvPr>
        </p:nvSpPr>
        <p:spPr bwMode="auto"/>
      </p:sp>
      <p:sp>
        <p:nvSpPr>
          <p:cNvPr id="855183086" name="Notes Placeholder 2" hidden="0"/>
          <p:cNvSpPr>
            <a:spLocks noGrp="1"/>
          </p:cNvSpPr>
          <p:nvPr isPhoto="0" userDrawn="0">
            <p:ph type="body" idx="1" hasCustomPrompt="0"/>
          </p:nvPr>
        </p:nvSpPr>
        <p:spPr bwMode="auto"/>
        <p:txBody>
          <a:bodyPr/>
          <a:lstStyle/>
          <a:p>
            <a:pPr>
              <a:defRPr/>
            </a:pPr>
            <a:r>
              <a:rPr/>
              <a:t>Stanislas dehane </a:t>
            </a:r>
            <a:endParaRPr/>
          </a:p>
          <a:p>
            <a:pPr>
              <a:defRPr/>
            </a:pPr>
            <a:r>
              <a:rPr/>
              <a:t>Qui introduit les concepts noyaux ?</a:t>
            </a:r>
            <a:endParaRPr/>
          </a:p>
          <a:p>
            <a:pPr>
              <a:defRPr/>
            </a:pPr>
            <a:r>
              <a:rPr lang="en-US" sz="1100" b="0" i="0" u="sng" strike="noStrike" cap="none" spc="0">
                <a:latin typeface="Arial"/>
                <a:ea typeface="Arial"/>
                <a:cs typeface="Arial"/>
                <a:hlinkClick r:id="rId3" tooltip="https://www.taalecole.ca/comment-eviter-la-surcharge-de-la-memoire-de-travail-chez-les-eleves-ayant-des-ta/"/>
              </a:rPr>
              <a:t>https://www.taalecole.ca/comment-eviter-la-surcharge-de-la-memoire-de-travail-chez-les-eleves-ayant-des-ta/</a:t>
            </a:r>
            <a:endParaRPr/>
          </a:p>
          <a:p>
            <a:pPr>
              <a:defRPr/>
            </a:pPr>
            <a:r>
              <a:rPr lang="en-US" sz="1100" b="0" i="0" u="sng" strike="noStrike" cap="none" spc="0">
                <a:latin typeface="Arial"/>
                <a:ea typeface="Arial"/>
                <a:cs typeface="Arial"/>
                <a:hlinkClick r:id="rId4" tooltip="https://view.genial.ly/5cd5c7b19d5aca0f71d554a2/horizontal-infographic-review-sciences-cognitives?s=09"/>
              </a:rPr>
              <a:t>https://view.genial.ly/5cd5c7b19d5aca0f71d554a2/horizontal-infographic-review-sciences-cognitives?s=09</a:t>
            </a:r>
            <a:endParaRPr lang="en-US" sz="1100" b="0" i="0" u="none" strike="noStrike" cap="none" spc="0">
              <a:solidFill>
                <a:srgbClr val="000000"/>
              </a:solidFill>
              <a:latin typeface="Arial"/>
              <a:ea typeface="Arial"/>
              <a:cs typeface="Arial"/>
            </a:endParaRPr>
          </a:p>
          <a:p>
            <a:pPr>
              <a:defRPr/>
            </a:pPr>
            <a:r>
              <a:rPr lang="en-US" sz="1100" b="0" i="0" u="sng" strike="noStrike" cap="none" spc="0">
                <a:latin typeface="Arial"/>
                <a:ea typeface="Arial"/>
                <a:cs typeface="Arial"/>
                <a:hlinkClick r:id="rId5" tooltip="https://view.genial.ly/5eb982c38a39780d0f676e31"/>
              </a:rPr>
              <a:t>https://view.genial.ly/5eb982c38a39780d0f676e31</a:t>
            </a:r>
            <a:endParaRPr/>
          </a:p>
          <a:p>
            <a:pPr>
              <a:defRPr/>
            </a:pPr>
            <a:r>
              <a:rPr/>
              <a:t>Cahier de réactivation : </a:t>
            </a:r>
            <a:r>
              <a:rPr lang="en-US" sz="1100" b="0" i="0" u="sng" strike="noStrike" cap="none" spc="0">
                <a:latin typeface="Arial"/>
                <a:ea typeface="Arial"/>
                <a:cs typeface="Arial"/>
                <a:hlinkClick r:id="rId6" tooltip="https://apprendre-reviser-memoriser.fr/le-cahier-de-reactivation-un-outil-de-memorisation-a-long-terme-utile-pour-les-revisions-au-college-et-lycee/"/>
              </a:rPr>
              <a:t>https://apprendre-reviser-memoriser.fr/le-cahier-de-reactivation-un-outil-de-memorisation-a-long-terme-utile-pour-les-revisions-au-college-et-lycee/</a:t>
            </a:r>
            <a:endParaRPr lang="en-US" sz="1100" b="0" i="0" u="none" strike="noStrike" cap="none" spc="0">
              <a:solidFill>
                <a:srgbClr val="000000"/>
              </a:solidFill>
              <a:latin typeface="Arial"/>
              <a:ea typeface="Arial"/>
              <a:cs typeface="Arial"/>
            </a:endParaRPr>
          </a:p>
          <a:p>
            <a:pPr>
              <a:defRPr/>
            </a:pPr>
            <a:r>
              <a:rPr lang="en-US" sz="1100" b="0" i="0" u="sng" strike="noStrike" cap="none" spc="0">
                <a:latin typeface="Arial"/>
                <a:ea typeface="Arial"/>
                <a:cs typeface="Arial"/>
                <a:hlinkClick r:id="rId7" tooltip="https://sciences-cognitives.fr/wp-content/uploads/2020/10/AFSC-Fiches-Peda-Le-calendrier-de-reprises.pdf"/>
              </a:rPr>
              <a:t>https://sciences-cognitives.fr/wp-content/uploads/2020/10/AFSC-Fiches-Peda-Le-calendrier-de-reprises.pdf</a:t>
            </a: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a:p>
        </p:txBody>
      </p:sp>
      <p:sp>
        <p:nvSpPr>
          <p:cNvPr id="137760344"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hidden="0"/>
        <p:cNvGrpSpPr/>
        <p:nvPr isPhoto="0" userDrawn="0"/>
      </p:nvGrpSpPr>
      <p:grpSpPr bwMode="auto">
        <a:xfrm>
          <a:off x="0" y="0"/>
          <a:ext cx="0" cy="0"/>
          <a:chOff x="0" y="0"/>
          <a:chExt cx="0" cy="0"/>
        </a:xfrm>
      </p:grpSpPr>
      <p:sp>
        <p:nvSpPr>
          <p:cNvPr id="622929318" name="Slide Image Placeholder 1" hidden="0"/>
          <p:cNvSpPr>
            <a:spLocks noChangeAspect="1" noGrp="1" noRot="1"/>
          </p:cNvSpPr>
          <p:nvPr isPhoto="0" userDrawn="0">
            <p:ph type="sldImg" hasCustomPrompt="0"/>
          </p:nvPr>
        </p:nvSpPr>
        <p:spPr bwMode="auto"/>
      </p:sp>
      <p:sp>
        <p:nvSpPr>
          <p:cNvPr id="1726656634" name="Notes Placeholder 2" hidden="0"/>
          <p:cNvSpPr>
            <a:spLocks noGrp="1"/>
          </p:cNvSpPr>
          <p:nvPr isPhoto="0" userDrawn="0">
            <p:ph type="body" idx="1" hasCustomPrompt="0"/>
          </p:nvPr>
        </p:nvSpPr>
        <p:spPr bwMode="auto"/>
        <p:txBody>
          <a:bodyPr/>
          <a:lstStyle/>
          <a:p>
            <a:pPr>
              <a:defRPr/>
            </a:pPr>
            <a:r>
              <a:rPr/>
              <a:t>Qui introduit les concepts noyaux ?</a:t>
            </a:r>
            <a:endParaRPr/>
          </a:p>
          <a:p>
            <a:pPr>
              <a:defRPr/>
            </a:pPr>
            <a:r>
              <a:rPr lang="en-US" sz="1100" b="0" i="0" u="sng" strike="noStrike" cap="none" spc="0">
                <a:latin typeface="Arial"/>
                <a:ea typeface="Arial"/>
                <a:cs typeface="Arial"/>
                <a:hlinkClick r:id="rId3" tooltip="https://www.taalecole.ca/comment-eviter-la-surcharge-de-la-memoire-de-travail-chez-les-eleves-ayant-des-ta/"/>
              </a:rPr>
              <a:t>https://www.taalecole.ca/comment-eviter-la-surcharge-de-la-memoire-de-travail-chez-les-eleves-ayant-des-ta/</a:t>
            </a:r>
            <a:endParaRPr/>
          </a:p>
          <a:p>
            <a:pPr>
              <a:defRPr/>
            </a:pPr>
            <a:r>
              <a:rPr lang="en-US" sz="1100" b="0" i="0" u="sng" strike="noStrike" cap="none" spc="0">
                <a:latin typeface="Arial"/>
                <a:ea typeface="Arial"/>
                <a:cs typeface="Arial"/>
                <a:hlinkClick r:id="rId4" tooltip="https://view.genial.ly/5cd5c7b19d5aca0f71d554a2/horizontal-infographic-review-sciences-cognitives?s=09"/>
              </a:rPr>
              <a:t>https://view.genial.ly/5cd5c7b19d5aca0f71d554a2/horizontal-infographic-review-sciences-cognitives?s=09</a:t>
            </a:r>
            <a:endParaRPr lang="en-US" sz="1100" b="0" i="0" u="none" strike="noStrike" cap="none" spc="0">
              <a:solidFill>
                <a:srgbClr val="000000"/>
              </a:solidFill>
              <a:latin typeface="Arial"/>
              <a:ea typeface="Arial"/>
              <a:cs typeface="Arial"/>
            </a:endParaRPr>
          </a:p>
          <a:p>
            <a:pPr>
              <a:defRPr/>
            </a:pPr>
            <a:r>
              <a:rPr lang="en-US" sz="1100" b="0" i="0" u="sng" strike="noStrike" cap="none" spc="0">
                <a:latin typeface="Arial"/>
                <a:ea typeface="Arial"/>
                <a:cs typeface="Arial"/>
                <a:hlinkClick r:id="rId5" tooltip="https://view.genial.ly/5eb982c38a39780d0f676e31"/>
              </a:rPr>
              <a:t>https://view.genial.ly/5eb982c38a39780d0f676e31</a:t>
            </a:r>
            <a:endParaRPr/>
          </a:p>
          <a:p>
            <a:pPr>
              <a:defRPr/>
            </a:pPr>
            <a:r>
              <a:rPr/>
              <a:t>Cahier de réactivation : </a:t>
            </a:r>
            <a:r>
              <a:rPr lang="en-US" sz="1100" b="0" i="0" u="sng" strike="noStrike" cap="none" spc="0">
                <a:latin typeface="Arial"/>
                <a:ea typeface="Arial"/>
                <a:cs typeface="Arial"/>
                <a:hlinkClick r:id="rId6" tooltip="https://apprendre-reviser-memoriser.fr/le-cahier-de-reactivation-un-outil-de-memorisation-a-long-terme-utile-pour-les-revisions-au-college-et-lycee/"/>
              </a:rPr>
              <a:t>https://apprendre-reviser-memoriser.fr/le-cahier-de-reactivation-un-outil-de-memorisation-a-long-terme-utile-pour-les-revisions-au-college-et-lycee/</a:t>
            </a:r>
            <a:endParaRPr lang="en-US" sz="1100" b="0" i="0" u="none" strike="noStrike" cap="none" spc="0">
              <a:solidFill>
                <a:srgbClr val="000000"/>
              </a:solidFill>
              <a:latin typeface="Arial"/>
              <a:ea typeface="Arial"/>
              <a:cs typeface="Arial"/>
            </a:endParaRPr>
          </a:p>
          <a:p>
            <a:pPr>
              <a:defRPr/>
            </a:pPr>
            <a:r>
              <a:rPr lang="en-US" sz="1100" b="0" i="0" u="sng" strike="noStrike" cap="none" spc="0">
                <a:latin typeface="Arial"/>
                <a:ea typeface="Arial"/>
                <a:cs typeface="Arial"/>
                <a:hlinkClick r:id="rId7" tooltip="https://sciences-cognitives.fr/wp-content/uploads/2020/10/AFSC-Fiches-Peda-Le-calendrier-de-reprises.pdf"/>
              </a:rPr>
              <a:t>https://sciences-cognitives.fr/wp-content/uploads/2020/10/AFSC-Fiches-Peda-Le-calendrier-de-reprises.pdf</a:t>
            </a: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lang="en-US" sz="1100" b="0" i="0" u="none" strike="noStrike" cap="none" spc="0">
              <a:solidFill>
                <a:srgbClr val="000000"/>
              </a:solidFill>
              <a:latin typeface="Arial"/>
              <a:ea typeface="Arial"/>
              <a:cs typeface="Arial"/>
            </a:endParaRPr>
          </a:p>
          <a:p>
            <a:pPr>
              <a:defRPr/>
            </a:pPr>
            <a:endParaRPr/>
          </a:p>
        </p:txBody>
      </p:sp>
      <p:sp>
        <p:nvSpPr>
          <p:cNvPr id="708745807" name="Slide Number Placeholder 3" hidden="0"/>
          <p:cNvSpPr>
            <a:spLocks noGrp="1"/>
          </p:cNvSpPr>
          <p:nvPr isPhoto="0" userDrawn="0">
            <p:ph type="sldNum" sz="quarter" idx="10" hasCustomPrompt="0"/>
          </p:nvPr>
        </p:nvSpPr>
        <p:spPr bwMode="auto"/>
        <p:txBody>
          <a:bodyPr/>
          <a:lstStyle/>
          <a:p>
            <a:pPr>
              <a:defRPr/>
            </a:pPr>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slide" preserve="0" showMasterPhAnim="0" type="title" userDrawn="1">
  <p:cSld name="TITLE">
    <p:spTree>
      <p:nvGrpSpPr>
        <p:cNvPr id="1" name="" hidden="0"/>
        <p:cNvGrpSpPr/>
        <p:nvPr isPhoto="0" userDrawn="0"/>
      </p:nvGrpSpPr>
      <p:grpSpPr bwMode="auto">
        <a:xfrm>
          <a:off x="0" y="0"/>
          <a:ext cx="0" cy="0"/>
          <a:chOff x="0" y="0"/>
          <a:chExt cx="0" cy="0"/>
        </a:xfrm>
      </p:grpSpPr>
      <p:cxnSp>
        <p:nvCxnSpPr>
          <p:cNvPr id="4" name="Google Shape;10;p2" hidden="0"/>
          <p:cNvCxnSpPr>
            <a:cxnSpLocks/>
          </p:cNvCxnSpPr>
          <p:nvPr isPhoto="0" userDrawn="0"/>
        </p:nvCxnSpPr>
        <p:spPr bwMode="auto">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5" name="Google Shape;11;p2" hidden="0"/>
          <p:cNvSpPr>
            <a:spLocks noGrp="1"/>
          </p:cNvSpPr>
          <p:nvPr isPhoto="0" userDrawn="0">
            <p:ph type="ctrTitle" hasCustomPrompt="0"/>
          </p:nvPr>
        </p:nvSpPr>
        <p:spPr bwMode="auto">
          <a:xfrm>
            <a:off x="311700" y="595975"/>
            <a:ext cx="8520600" cy="1957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pPr>
              <a:defRPr/>
            </a:pPr>
            <a:endParaRPr/>
          </a:p>
        </p:txBody>
      </p:sp>
      <p:sp>
        <p:nvSpPr>
          <p:cNvPr id="6" name="Google Shape;12;p2" hidden="0"/>
          <p:cNvSpPr>
            <a:spLocks noGrp="1"/>
          </p:cNvSpPr>
          <p:nvPr isPhoto="0" userDrawn="0">
            <p:ph type="subTitle" idx="1" hasCustomPrompt="0"/>
          </p:nvPr>
        </p:nvSpPr>
        <p:spPr bwMode="auto">
          <a:xfrm>
            <a:off x="311700" y="3165823"/>
            <a:ext cx="8520600" cy="733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pPr>
              <a:defRPr/>
            </a:pPr>
            <a:endParaRPr/>
          </a:p>
        </p:txBody>
      </p:sp>
      <p:sp>
        <p:nvSpPr>
          <p:cNvPr id="7" name="Google Shape;13;p2"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Section header" preserve="0" showMasterPhAnim="0" type="secHead" userDrawn="1">
  <p:cSld name="SECTION_HEADER">
    <p:bg>
      <p:bgPr shadeToTitle="0">
        <a:solidFill>
          <a:schemeClr val="dk1"/>
        </a:solidFill>
      </p:bgPr>
    </p:bg>
    <p:spTree>
      <p:nvGrpSpPr>
        <p:cNvPr id="1" name="" hidden="0"/>
        <p:cNvGrpSpPr/>
        <p:nvPr isPhoto="0" userDrawn="0"/>
      </p:nvGrpSpPr>
      <p:grpSpPr bwMode="auto">
        <a:xfrm>
          <a:off x="0" y="0"/>
          <a:ext cx="0" cy="0"/>
          <a:chOff x="0" y="0"/>
          <a:chExt cx="0" cy="0"/>
        </a:xfrm>
      </p:grpSpPr>
      <p:sp>
        <p:nvSpPr>
          <p:cNvPr id="4" name="Google Shape;15;p3" hidden="0"/>
          <p:cNvSpPr>
            <a:spLocks noGrp="1"/>
          </p:cNvSpPr>
          <p:nvPr isPhoto="0" userDrawn="0">
            <p:ph type="title" hasCustomPrompt="0"/>
          </p:nvPr>
        </p:nvSpPr>
        <p:spPr bwMode="auto">
          <a:xfrm>
            <a:off x="311700" y="2480550"/>
            <a:ext cx="8114400" cy="2445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pPr>
              <a:defRPr/>
            </a:pPr>
            <a:endParaRPr/>
          </a:p>
        </p:txBody>
      </p:sp>
      <p:sp>
        <p:nvSpPr>
          <p:cNvPr id="5" name="Google Shape;16;p3"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One column text" preserve="0" showMasterPhAnim="0" userDrawn="1">
  <p:cSld name="ONE_COLUMN_TEXT">
    <p:spTree>
      <p:nvGrpSpPr>
        <p:cNvPr id="1" name="" hidden="0"/>
        <p:cNvGrpSpPr/>
        <p:nvPr isPhoto="0" userDrawn="0"/>
      </p:nvGrpSpPr>
      <p:grpSpPr bwMode="auto">
        <a:xfrm>
          <a:off x="0" y="0"/>
          <a:ext cx="0" cy="0"/>
          <a:chOff x="0" y="0"/>
          <a:chExt cx="0" cy="0"/>
        </a:xfrm>
      </p:grpSpPr>
      <p:sp>
        <p:nvSpPr>
          <p:cNvPr id="4" name="Google Shape;18;p4" hidden="0"/>
          <p:cNvSpPr>
            <a:spLocks noGrp="1"/>
          </p:cNvSpPr>
          <p:nvPr isPhoto="0" userDrawn="0">
            <p:ph type="title" hasCustomPrompt="0"/>
          </p:nvPr>
        </p:nvSpPr>
        <p:spPr bwMode="auto">
          <a:xfrm>
            <a:off x="311700" y="6318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pPr>
              <a:defRPr/>
            </a:pPr>
            <a:endParaRPr/>
          </a:p>
        </p:txBody>
      </p:sp>
      <p:sp>
        <p:nvSpPr>
          <p:cNvPr id="5" name="Google Shape;19;p4" hidden="0"/>
          <p:cNvSpPr>
            <a:spLocks noGrp="1"/>
          </p:cNvSpPr>
          <p:nvPr isPhoto="0" userDrawn="0">
            <p:ph type="body" idx="1" hasCustomPrompt="0"/>
          </p:nvPr>
        </p:nvSpPr>
        <p:spPr bwMode="auto">
          <a:xfrm>
            <a:off x="311700" y="1490875"/>
            <a:ext cx="2808000" cy="3078000"/>
          </a:xfrm>
          <a:prstGeom prst="rect">
            <a:avLst/>
          </a:prstGeom>
          <a:noFill/>
          <a:ln>
            <a:noFill/>
          </a:ln>
        </p:spPr>
        <p:txBody>
          <a:bodyPr spcFirstLastPara="1" wrap="square" lIns="91425" tIns="91425" rIns="91425" bIns="91425" anchor="t" anchorCtr="0">
            <a:noAutofit/>
          </a:bodyPr>
          <a:lstStyle>
            <a:lvl1pPr marL="457200" lvl="0" indent="-304800" algn="l">
              <a:lnSpc>
                <a:spcPct val="114999"/>
              </a:lnSpc>
              <a:spcBef>
                <a:spcPts val="0"/>
              </a:spcBef>
              <a:spcAft>
                <a:spcPts val="0"/>
              </a:spcAft>
              <a:buSzPts val="1200"/>
              <a:buChar char="●"/>
              <a:defRPr sz="1200"/>
            </a:lvl1pPr>
            <a:lvl2pPr marL="914400" lvl="1" indent="-304800" algn="l">
              <a:lnSpc>
                <a:spcPct val="114999"/>
              </a:lnSpc>
              <a:spcBef>
                <a:spcPts val="1600"/>
              </a:spcBef>
              <a:spcAft>
                <a:spcPts val="0"/>
              </a:spcAft>
              <a:buSzPts val="1200"/>
              <a:buChar char="○"/>
              <a:defRPr sz="1200"/>
            </a:lvl2pPr>
            <a:lvl3pPr marL="1371600" lvl="2" indent="-304800" algn="l">
              <a:lnSpc>
                <a:spcPct val="114999"/>
              </a:lnSpc>
              <a:spcBef>
                <a:spcPts val="1600"/>
              </a:spcBef>
              <a:spcAft>
                <a:spcPts val="0"/>
              </a:spcAft>
              <a:buSzPts val="1200"/>
              <a:buChar char="■"/>
              <a:defRPr sz="1200"/>
            </a:lvl3pPr>
            <a:lvl4pPr marL="1828800" lvl="3" indent="-304800" algn="l">
              <a:lnSpc>
                <a:spcPct val="114999"/>
              </a:lnSpc>
              <a:spcBef>
                <a:spcPts val="1600"/>
              </a:spcBef>
              <a:spcAft>
                <a:spcPts val="0"/>
              </a:spcAft>
              <a:buSzPts val="1200"/>
              <a:buChar char="●"/>
              <a:defRPr sz="1200"/>
            </a:lvl4pPr>
            <a:lvl5pPr marL="2286000" lvl="4" indent="-304800" algn="l">
              <a:lnSpc>
                <a:spcPct val="114999"/>
              </a:lnSpc>
              <a:spcBef>
                <a:spcPts val="1600"/>
              </a:spcBef>
              <a:spcAft>
                <a:spcPts val="0"/>
              </a:spcAft>
              <a:buSzPts val="1200"/>
              <a:buChar char="○"/>
              <a:defRPr sz="1200"/>
            </a:lvl5pPr>
            <a:lvl6pPr marL="2743200" lvl="5" indent="-304800" algn="l">
              <a:lnSpc>
                <a:spcPct val="114999"/>
              </a:lnSpc>
              <a:spcBef>
                <a:spcPts val="1600"/>
              </a:spcBef>
              <a:spcAft>
                <a:spcPts val="0"/>
              </a:spcAft>
              <a:buSzPts val="1200"/>
              <a:buChar char="■"/>
              <a:defRPr sz="1200"/>
            </a:lvl6pPr>
            <a:lvl7pPr marL="3200400" lvl="6" indent="-304800" algn="l">
              <a:lnSpc>
                <a:spcPct val="114999"/>
              </a:lnSpc>
              <a:spcBef>
                <a:spcPts val="1600"/>
              </a:spcBef>
              <a:spcAft>
                <a:spcPts val="0"/>
              </a:spcAft>
              <a:buSzPts val="1200"/>
              <a:buChar char="●"/>
              <a:defRPr sz="1200"/>
            </a:lvl7pPr>
            <a:lvl8pPr marL="3657600" lvl="7" indent="-304800" algn="l">
              <a:lnSpc>
                <a:spcPct val="114999"/>
              </a:lnSpc>
              <a:spcBef>
                <a:spcPts val="1600"/>
              </a:spcBef>
              <a:spcAft>
                <a:spcPts val="0"/>
              </a:spcAft>
              <a:buSzPts val="1200"/>
              <a:buChar char="○"/>
              <a:defRPr sz="1200"/>
            </a:lvl8pPr>
            <a:lvl9pPr marL="4114800" lvl="8" indent="-304800" algn="l">
              <a:lnSpc>
                <a:spcPct val="114999"/>
              </a:lnSpc>
              <a:spcBef>
                <a:spcPts val="1600"/>
              </a:spcBef>
              <a:spcAft>
                <a:spcPts val="1600"/>
              </a:spcAft>
              <a:buSzPts val="1200"/>
              <a:buChar char="■"/>
              <a:defRPr sz="1200"/>
            </a:lvl9pPr>
          </a:lstStyle>
          <a:p>
            <a:pPr>
              <a:defRPr/>
            </a:pPr>
            <a:endParaRPr/>
          </a:p>
        </p:txBody>
      </p:sp>
      <p:sp>
        <p:nvSpPr>
          <p:cNvPr id="6" name="Google Shape;20;p4"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Main point" preserve="0" showMasterPhAnim="0" userDrawn="1">
  <p:cSld name="MAIN_POINT">
    <p:bg>
      <p:bgPr shadeToTitle="0">
        <a:solidFill>
          <a:schemeClr val="accent3"/>
        </a:solidFill>
      </p:bgPr>
    </p:bg>
    <p:spTree>
      <p:nvGrpSpPr>
        <p:cNvPr id="1" name="" hidden="0"/>
        <p:cNvGrpSpPr/>
        <p:nvPr isPhoto="0" userDrawn="0"/>
      </p:nvGrpSpPr>
      <p:grpSpPr bwMode="auto">
        <a:xfrm>
          <a:off x="0" y="0"/>
          <a:ext cx="0" cy="0"/>
          <a:chOff x="0" y="0"/>
          <a:chExt cx="0" cy="0"/>
        </a:xfrm>
      </p:grpSpPr>
      <p:sp>
        <p:nvSpPr>
          <p:cNvPr id="4" name="Google Shape;31;p7" hidden="0"/>
          <p:cNvSpPr>
            <a:spLocks noGrp="1"/>
          </p:cNvSpPr>
          <p:nvPr isPhoto="0" userDrawn="0">
            <p:ph type="title" hasCustomPrompt="0"/>
          </p:nvPr>
        </p:nvSpPr>
        <p:spPr bwMode="auto">
          <a:xfrm>
            <a:off x="490250" y="526350"/>
            <a:ext cx="5683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pPr>
              <a:defRPr/>
            </a:pPr>
            <a:endParaRPr/>
          </a:p>
        </p:txBody>
      </p:sp>
      <p:sp>
        <p:nvSpPr>
          <p:cNvPr id="5" name="Google Shape;32;p7"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and body" preserve="0" showMasterPhAnim="0" type="tx" userDrawn="1">
  <p:cSld name="TITLE_AND_BODY">
    <p:spTree>
      <p:nvGrpSpPr>
        <p:cNvPr id="1" name="" hidden="0"/>
        <p:cNvGrpSpPr/>
        <p:nvPr isPhoto="0" userDrawn="0"/>
      </p:nvGrpSpPr>
      <p:grpSpPr bwMode="auto">
        <a:xfrm>
          <a:off x="0" y="0"/>
          <a:ext cx="0" cy="0"/>
          <a:chOff x="0" y="0"/>
          <a:chExt cx="0" cy="0"/>
        </a:xfrm>
      </p:grpSpPr>
      <p:sp>
        <p:nvSpPr>
          <p:cNvPr id="4" name="Google Shape;34;p8" hidden="0"/>
          <p:cNvSpPr>
            <a:spLocks noGrp="1"/>
          </p:cNvSpPr>
          <p:nvPr isPhoto="0" userDrawn="0">
            <p:ph type="title" hasCustomPrompt="0"/>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5;p8" hidden="0"/>
          <p:cNvSpPr>
            <a:spLocks noGrp="1"/>
          </p:cNvSpPr>
          <p:nvPr isPhoto="0" userDrawn="0">
            <p:ph type="body" idx="1" hasCustomPrompt="0"/>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4999"/>
              </a:lnSpc>
              <a:spcBef>
                <a:spcPts val="0"/>
              </a:spcBef>
              <a:spcAft>
                <a:spcPts val="0"/>
              </a:spcAft>
              <a:buSzPts val="1800"/>
              <a:buChar char="●"/>
              <a:defRPr/>
            </a:lvl1pPr>
            <a:lvl2pPr marL="914400" lvl="1" indent="-317500" algn="l">
              <a:lnSpc>
                <a:spcPct val="114999"/>
              </a:lnSpc>
              <a:spcBef>
                <a:spcPts val="1600"/>
              </a:spcBef>
              <a:spcAft>
                <a:spcPts val="0"/>
              </a:spcAft>
              <a:buSzPts val="1400"/>
              <a:buChar char="○"/>
              <a:defRPr/>
            </a:lvl2pPr>
            <a:lvl3pPr marL="1371600" lvl="2" indent="-317500" algn="l">
              <a:lnSpc>
                <a:spcPct val="114999"/>
              </a:lnSpc>
              <a:spcBef>
                <a:spcPts val="1600"/>
              </a:spcBef>
              <a:spcAft>
                <a:spcPts val="0"/>
              </a:spcAft>
              <a:buSzPts val="1400"/>
              <a:buChar char="■"/>
              <a:defRPr/>
            </a:lvl3pPr>
            <a:lvl4pPr marL="1828800" lvl="3" indent="-317500" algn="l">
              <a:lnSpc>
                <a:spcPct val="114999"/>
              </a:lnSpc>
              <a:spcBef>
                <a:spcPts val="1600"/>
              </a:spcBef>
              <a:spcAft>
                <a:spcPts val="0"/>
              </a:spcAft>
              <a:buSzPts val="1400"/>
              <a:buChar char="●"/>
              <a:defRPr/>
            </a:lvl4pPr>
            <a:lvl5pPr marL="2286000" lvl="4" indent="-317500" algn="l">
              <a:lnSpc>
                <a:spcPct val="114999"/>
              </a:lnSpc>
              <a:spcBef>
                <a:spcPts val="1600"/>
              </a:spcBef>
              <a:spcAft>
                <a:spcPts val="0"/>
              </a:spcAft>
              <a:buSzPts val="1400"/>
              <a:buChar char="○"/>
              <a:defRPr/>
            </a:lvl5pPr>
            <a:lvl6pPr marL="2743200" lvl="5" indent="-317500" algn="l">
              <a:lnSpc>
                <a:spcPct val="114999"/>
              </a:lnSpc>
              <a:spcBef>
                <a:spcPts val="1600"/>
              </a:spcBef>
              <a:spcAft>
                <a:spcPts val="0"/>
              </a:spcAft>
              <a:buSzPts val="1400"/>
              <a:buChar char="■"/>
              <a:defRPr/>
            </a:lvl6pPr>
            <a:lvl7pPr marL="3200400" lvl="6" indent="-317500" algn="l">
              <a:lnSpc>
                <a:spcPct val="114999"/>
              </a:lnSpc>
              <a:spcBef>
                <a:spcPts val="1600"/>
              </a:spcBef>
              <a:spcAft>
                <a:spcPts val="0"/>
              </a:spcAft>
              <a:buSzPts val="1400"/>
              <a:buChar char="●"/>
              <a:defRPr/>
            </a:lvl7pPr>
            <a:lvl8pPr marL="3657600" lvl="7" indent="-317500" algn="l">
              <a:lnSpc>
                <a:spcPct val="114999"/>
              </a:lnSpc>
              <a:spcBef>
                <a:spcPts val="1600"/>
              </a:spcBef>
              <a:spcAft>
                <a:spcPts val="0"/>
              </a:spcAft>
              <a:buSzPts val="1400"/>
              <a:buChar char="○"/>
              <a:defRPr/>
            </a:lvl8pPr>
            <a:lvl9pPr marL="4114800" lvl="8" indent="-317500" algn="l">
              <a:lnSpc>
                <a:spcPct val="114999"/>
              </a:lnSpc>
              <a:spcBef>
                <a:spcPts val="1600"/>
              </a:spcBef>
              <a:spcAft>
                <a:spcPts val="1600"/>
              </a:spcAft>
              <a:buSzPts val="1400"/>
              <a:buChar char="■"/>
              <a:defRPr/>
            </a:lvl9pPr>
          </a:lstStyle>
          <a:p>
            <a:pPr>
              <a:defRPr/>
            </a:pPr>
            <a:endParaRPr/>
          </a:p>
        </p:txBody>
      </p:sp>
      <p:sp>
        <p:nvSpPr>
          <p:cNvPr id="6" name="Google Shape;36;p8"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Title only" preserve="0" showMasterPhAnim="0" type="titleOnly" userDrawn="1">
  <p:cSld name="TITLE_ONLY">
    <p:spTree>
      <p:nvGrpSpPr>
        <p:cNvPr id="1" name="" hidden="0"/>
        <p:cNvGrpSpPr/>
        <p:nvPr isPhoto="0" userDrawn="0"/>
      </p:nvGrpSpPr>
      <p:grpSpPr bwMode="auto">
        <a:xfrm>
          <a:off x="0" y="0"/>
          <a:ext cx="0" cy="0"/>
          <a:chOff x="0" y="0"/>
          <a:chExt cx="0" cy="0"/>
        </a:xfrm>
      </p:grpSpPr>
      <p:sp>
        <p:nvSpPr>
          <p:cNvPr id="4" name="Google Shape;38;p9" hidden="0"/>
          <p:cNvSpPr>
            <a:spLocks noGrp="1"/>
          </p:cNvSpPr>
          <p:nvPr isPhoto="0" userDrawn="0">
            <p:ph type="title" hasCustomPrompt="0"/>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a:defRPr/>
            </a:pPr>
            <a:endParaRPr/>
          </a:p>
        </p:txBody>
      </p:sp>
      <p:sp>
        <p:nvSpPr>
          <p:cNvPr id="5" name="Google Shape;39;p9"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Section title and description" preserve="0" showMasterPhAnim="0" userDrawn="1">
  <p:cSld name="SECTION_TITLE_AND_DESCRIPTION">
    <p:spTree>
      <p:nvGrpSpPr>
        <p:cNvPr id="1" name="" hidden="0"/>
        <p:cNvGrpSpPr/>
        <p:nvPr isPhoto="0" userDrawn="0"/>
      </p:nvGrpSpPr>
      <p:grpSpPr bwMode="auto">
        <a:xfrm>
          <a:off x="0" y="0"/>
          <a:ext cx="0" cy="0"/>
          <a:chOff x="0" y="0"/>
          <a:chExt cx="0" cy="0"/>
        </a:xfrm>
      </p:grpSpPr>
      <p:sp>
        <p:nvSpPr>
          <p:cNvPr id="4" name="Google Shape;41;p10" hidden="0"/>
          <p:cNvSpPr/>
          <p:nvPr isPhoto="0" userDrawn="0"/>
        </p:nvSpPr>
        <p:spPr bwMode="auto">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cxnSp>
        <p:nvCxnSpPr>
          <p:cNvPr id="5" name="Google Shape;42;p10" hidden="0"/>
          <p:cNvCxnSpPr>
            <a:cxnSpLocks/>
          </p:cNvCxnSpPr>
          <p:nvPr isPhoto="0" userDrawn="0"/>
        </p:nvCxnSpPr>
        <p:spPr bwMode="auto">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 name="Google Shape;43;p10" hidden="0"/>
          <p:cNvSpPr>
            <a:spLocks noGrp="1"/>
          </p:cNvSpPr>
          <p:nvPr isPhoto="0" userDrawn="0">
            <p:ph type="title" hasCustomPrompt="0"/>
          </p:nvPr>
        </p:nvSpPr>
        <p:spPr bwMode="auto">
          <a:xfrm>
            <a:off x="265500" y="1375599"/>
            <a:ext cx="4045199" cy="1551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pPr>
              <a:defRPr/>
            </a:pPr>
            <a:endParaRPr/>
          </a:p>
        </p:txBody>
      </p:sp>
      <p:sp>
        <p:nvSpPr>
          <p:cNvPr id="7" name="Google Shape;44;p10" hidden="0"/>
          <p:cNvSpPr>
            <a:spLocks noGrp="1"/>
          </p:cNvSpPr>
          <p:nvPr isPhoto="0" userDrawn="0">
            <p:ph type="subTitle" idx="1" hasCustomPrompt="0"/>
          </p:nvPr>
        </p:nvSpPr>
        <p:spPr bwMode="auto">
          <a:xfrm>
            <a:off x="265500" y="2981125"/>
            <a:ext cx="4045199"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pPr>
              <a:defRPr/>
            </a:pPr>
            <a:endParaRPr/>
          </a:p>
        </p:txBody>
      </p:sp>
      <p:sp>
        <p:nvSpPr>
          <p:cNvPr id="8" name="Google Shape;45;p10" hidden="0"/>
          <p:cNvSpPr>
            <a:spLocks noGrp="1"/>
          </p:cNvSpPr>
          <p:nvPr isPhoto="0" userDrawn="0">
            <p:ph type="body" idx="2" hasCustomPrompt="0"/>
          </p:nvPr>
        </p:nvSpPr>
        <p:spPr bwMode="auto">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4999"/>
              </a:lnSpc>
              <a:spcBef>
                <a:spcPts val="0"/>
              </a:spcBef>
              <a:spcAft>
                <a:spcPts val="0"/>
              </a:spcAft>
              <a:buClr>
                <a:schemeClr val="lt1"/>
              </a:buClr>
              <a:buSzPts val="1800"/>
              <a:buChar char="●"/>
              <a:defRPr>
                <a:solidFill>
                  <a:schemeClr val="lt1"/>
                </a:solidFill>
              </a:defRPr>
            </a:lvl1pPr>
            <a:lvl2pPr marL="914400" lvl="1" indent="-317500" algn="l">
              <a:lnSpc>
                <a:spcPct val="114999"/>
              </a:lnSpc>
              <a:spcBef>
                <a:spcPts val="1600"/>
              </a:spcBef>
              <a:spcAft>
                <a:spcPts val="0"/>
              </a:spcAft>
              <a:buClr>
                <a:schemeClr val="lt1"/>
              </a:buClr>
              <a:buSzPts val="1400"/>
              <a:buChar char="○"/>
              <a:defRPr>
                <a:solidFill>
                  <a:schemeClr val="lt1"/>
                </a:solidFill>
              </a:defRPr>
            </a:lvl2pPr>
            <a:lvl3pPr marL="1371600" lvl="2" indent="-317500" algn="l">
              <a:lnSpc>
                <a:spcPct val="114999"/>
              </a:lnSpc>
              <a:spcBef>
                <a:spcPts val="1600"/>
              </a:spcBef>
              <a:spcAft>
                <a:spcPts val="0"/>
              </a:spcAft>
              <a:buClr>
                <a:schemeClr val="lt1"/>
              </a:buClr>
              <a:buSzPts val="1400"/>
              <a:buChar char="■"/>
              <a:defRPr>
                <a:solidFill>
                  <a:schemeClr val="lt1"/>
                </a:solidFill>
              </a:defRPr>
            </a:lvl3pPr>
            <a:lvl4pPr marL="1828800" lvl="3" indent="-317500" algn="l">
              <a:lnSpc>
                <a:spcPct val="114999"/>
              </a:lnSpc>
              <a:spcBef>
                <a:spcPts val="1600"/>
              </a:spcBef>
              <a:spcAft>
                <a:spcPts val="0"/>
              </a:spcAft>
              <a:buClr>
                <a:schemeClr val="lt1"/>
              </a:buClr>
              <a:buSzPts val="1400"/>
              <a:buChar char="●"/>
              <a:defRPr>
                <a:solidFill>
                  <a:schemeClr val="lt1"/>
                </a:solidFill>
              </a:defRPr>
            </a:lvl4pPr>
            <a:lvl5pPr marL="2286000" lvl="4" indent="-317500" algn="l">
              <a:lnSpc>
                <a:spcPct val="114999"/>
              </a:lnSpc>
              <a:spcBef>
                <a:spcPts val="1600"/>
              </a:spcBef>
              <a:spcAft>
                <a:spcPts val="0"/>
              </a:spcAft>
              <a:buClr>
                <a:schemeClr val="lt1"/>
              </a:buClr>
              <a:buSzPts val="1400"/>
              <a:buChar char="○"/>
              <a:defRPr>
                <a:solidFill>
                  <a:schemeClr val="lt1"/>
                </a:solidFill>
              </a:defRPr>
            </a:lvl5pPr>
            <a:lvl6pPr marL="2743200" lvl="5" indent="-317500" algn="l">
              <a:lnSpc>
                <a:spcPct val="114999"/>
              </a:lnSpc>
              <a:spcBef>
                <a:spcPts val="1600"/>
              </a:spcBef>
              <a:spcAft>
                <a:spcPts val="0"/>
              </a:spcAft>
              <a:buClr>
                <a:schemeClr val="lt1"/>
              </a:buClr>
              <a:buSzPts val="1400"/>
              <a:buChar char="■"/>
              <a:defRPr>
                <a:solidFill>
                  <a:schemeClr val="lt1"/>
                </a:solidFill>
              </a:defRPr>
            </a:lvl6pPr>
            <a:lvl7pPr marL="3200400" lvl="6" indent="-317500" algn="l">
              <a:lnSpc>
                <a:spcPct val="114999"/>
              </a:lnSpc>
              <a:spcBef>
                <a:spcPts val="1600"/>
              </a:spcBef>
              <a:spcAft>
                <a:spcPts val="0"/>
              </a:spcAft>
              <a:buClr>
                <a:schemeClr val="lt1"/>
              </a:buClr>
              <a:buSzPts val="1400"/>
              <a:buChar char="●"/>
              <a:defRPr>
                <a:solidFill>
                  <a:schemeClr val="lt1"/>
                </a:solidFill>
              </a:defRPr>
            </a:lvl7pPr>
            <a:lvl8pPr marL="3657600" lvl="7" indent="-317500" algn="l">
              <a:lnSpc>
                <a:spcPct val="114999"/>
              </a:lnSpc>
              <a:spcBef>
                <a:spcPts val="1600"/>
              </a:spcBef>
              <a:spcAft>
                <a:spcPts val="0"/>
              </a:spcAft>
              <a:buClr>
                <a:schemeClr val="lt1"/>
              </a:buClr>
              <a:buSzPts val="1400"/>
              <a:buChar char="○"/>
              <a:defRPr>
                <a:solidFill>
                  <a:schemeClr val="lt1"/>
                </a:solidFill>
              </a:defRPr>
            </a:lvl8pPr>
            <a:lvl9pPr marL="4114800" lvl="8" indent="-317500" algn="l">
              <a:lnSpc>
                <a:spcPct val="114999"/>
              </a:lnSpc>
              <a:spcBef>
                <a:spcPts val="1600"/>
              </a:spcBef>
              <a:spcAft>
                <a:spcPts val="1600"/>
              </a:spcAft>
              <a:buClr>
                <a:schemeClr val="lt1"/>
              </a:buClr>
              <a:buSzPts val="1400"/>
              <a:buChar char="■"/>
              <a:defRPr>
                <a:solidFill>
                  <a:schemeClr val="lt1"/>
                </a:solidFill>
              </a:defRPr>
            </a:lvl9pPr>
          </a:lstStyle>
          <a:p>
            <a:pPr>
              <a:defRPr/>
            </a:pPr>
            <a:endParaRPr/>
          </a:p>
        </p:txBody>
      </p:sp>
      <p:sp>
        <p:nvSpPr>
          <p:cNvPr id="9" name="Google Shape;46;p10"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Caption" preserve="0" showMasterPhAnim="0" userDrawn="1">
  <p:cSld name="CAPTION_ONLY">
    <p:spTree>
      <p:nvGrpSpPr>
        <p:cNvPr id="1" name="" hidden="0"/>
        <p:cNvGrpSpPr/>
        <p:nvPr isPhoto="0" userDrawn="0"/>
      </p:nvGrpSpPr>
      <p:grpSpPr bwMode="auto">
        <a:xfrm>
          <a:off x="0" y="0"/>
          <a:ext cx="0" cy="0"/>
          <a:chOff x="0" y="0"/>
          <a:chExt cx="0" cy="0"/>
        </a:xfrm>
      </p:grpSpPr>
      <p:sp>
        <p:nvSpPr>
          <p:cNvPr id="4" name="Google Shape;48;p11" hidden="0"/>
          <p:cNvSpPr>
            <a:spLocks noGrp="1"/>
          </p:cNvSpPr>
          <p:nvPr isPhoto="0" userDrawn="0">
            <p:ph type="body" idx="1" hasCustomPrompt="0"/>
          </p:nvPr>
        </p:nvSpPr>
        <p:spPr bwMode="auto">
          <a:xfrm>
            <a:off x="319500" y="4233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defRPr>
            </a:lvl1pPr>
          </a:lstStyle>
          <a:p>
            <a:pPr>
              <a:defRPr/>
            </a:pPr>
            <a:endParaRPr/>
          </a:p>
        </p:txBody>
      </p:sp>
      <p:sp>
        <p:nvSpPr>
          <p:cNvPr id="5" name="Google Shape;49;p11"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Blank" preserve="0" showMasterPhAnim="0" type="blank" userDrawn="1">
  <p:cSld name="BLANK">
    <p:spTree>
      <p:nvGrpSpPr>
        <p:cNvPr id="1" name="" hidden="0"/>
        <p:cNvGrpSpPr/>
        <p:nvPr isPhoto="0" userDrawn="0"/>
      </p:nvGrpSpPr>
      <p:grpSpPr bwMode="auto">
        <a:xfrm>
          <a:off x="0" y="0"/>
          <a:ext cx="0" cy="0"/>
          <a:chOff x="0" y="0"/>
          <a:chExt cx="0" cy="0"/>
        </a:xfrm>
      </p:grpSpPr>
      <p:sp>
        <p:nvSpPr>
          <p:cNvPr id="4" name="Google Shape;51;p12"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gameday">
    <p:bg>
      <p:bgPr shadeToTitle="0">
        <a:solidFill>
          <a:schemeClr val="lt1"/>
        </a:solidFill>
      </p:bgPr>
    </p:bg>
    <p:spTree>
      <p:nvGrpSpPr>
        <p:cNvPr id="1" name="" hidden="0"/>
        <p:cNvGrpSpPr/>
        <p:nvPr isPhoto="0" userDrawn="0"/>
      </p:nvGrpSpPr>
      <p:grpSpPr bwMode="auto">
        <a:xfrm>
          <a:off x="0" y="0"/>
          <a:ext cx="0" cy="0"/>
          <a:chOff x="0" y="0"/>
          <a:chExt cx="0" cy="0"/>
        </a:xfrm>
      </p:grpSpPr>
      <p:sp>
        <p:nvSpPr>
          <p:cNvPr id="4" name="Google Shape;6;p1" hidden="0"/>
          <p:cNvSpPr>
            <a:spLocks noGrp="1"/>
          </p:cNvSpPr>
          <p:nvPr isPhoto="0" userDrawn="0">
            <p:ph type="title" hasCustomPrompt="0"/>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a:defRPr/>
            </a:pPr>
            <a:endParaRPr/>
          </a:p>
        </p:txBody>
      </p:sp>
      <p:sp>
        <p:nvSpPr>
          <p:cNvPr id="5" name="Google Shape;7;p1" hidden="0"/>
          <p:cNvSpPr>
            <a:spLocks noGrp="1"/>
          </p:cNvSpPr>
          <p:nvPr isPhoto="0" userDrawn="0">
            <p:ph type="body" idx="1" hasCustomPrompt="0"/>
          </p:nvPr>
        </p:nvSpPr>
        <p:spPr bwMode="auto">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4999"/>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defRPr>
            </a:lvl1pPr>
            <a:lvl2pPr marL="914400" marR="0" lvl="1"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2pPr>
            <a:lvl3pPr marL="1371600" marR="0" lvl="2"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3pPr>
            <a:lvl4pPr marL="1828800" marR="0" lvl="3"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4pPr>
            <a:lvl5pPr marL="2286000" marR="0" lvl="4"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5pPr>
            <a:lvl6pPr marL="2743200" marR="0" lvl="5"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6pPr>
            <a:lvl7pPr marL="3200400" marR="0" lvl="6"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7pPr>
            <a:lvl8pPr marL="3657600" marR="0" lvl="7" indent="-317500" algn="l">
              <a:lnSpc>
                <a:spcPct val="114999"/>
              </a:lnSpc>
              <a:spcBef>
                <a:spcPts val="160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8pPr>
            <a:lvl9pPr marL="4114800" marR="0" lvl="8" indent="-317500" algn="l">
              <a:lnSpc>
                <a:spcPct val="114999"/>
              </a:lnSpc>
              <a:spcBef>
                <a:spcPts val="1600"/>
              </a:spcBef>
              <a:spcAft>
                <a:spcPts val="1600"/>
              </a:spcAft>
              <a:buClr>
                <a:schemeClr val="dk2"/>
              </a:buClr>
              <a:buSzPts val="1400"/>
              <a:buFont typeface="Proxima Nova"/>
              <a:buChar char="■"/>
              <a:defRPr sz="1400" b="0" i="0" u="none" strike="noStrike" cap="none">
                <a:solidFill>
                  <a:schemeClr val="dk2"/>
                </a:solidFill>
                <a:latin typeface="Proxima Nova"/>
                <a:ea typeface="Proxima Nova"/>
                <a:cs typeface="Proxima Nova"/>
              </a:defRPr>
            </a:lvl9pPr>
          </a:lstStyle>
          <a:p>
            <a:pPr>
              <a:defRPr/>
            </a:pPr>
            <a:endParaRPr/>
          </a:p>
        </p:txBody>
      </p:sp>
      <p:sp>
        <p:nvSpPr>
          <p:cNvPr id="6" name="Google Shape;8;p1" hidden="0"/>
          <p:cNvSpPr>
            <a:spLocks noGrp="1"/>
          </p:cNvSpPr>
          <p:nvPr isPhoto="0" userDrawn="0">
            <p:ph type="sldNum" idx="12" hasCustomPrompt="0"/>
          </p:nvPr>
        </p:nvSpPr>
        <p:spPr bwMode="auto">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defRPr>
            </a:lvl9pPr>
          </a:lstStyle>
          <a:p>
            <a:pPr marL="0" lvl="0" indent="0" algn="r">
              <a:spcBef>
                <a:spcPts val="0"/>
              </a:spcBef>
              <a:spcAft>
                <a:spcPts val="0"/>
              </a:spcAft>
              <a:buNone/>
              <a:defRPr/>
            </a:pPr>
            <a:fld id="{00000000-1234-1234-1234-123412341234}" type="slidenum">
              <a:rPr lang="fr"/>
              <a:t/>
            </a:fld>
            <a:endParaRPr/>
          </a:p>
        </p:txBody>
      </p:sp>
    </p:spTree>
  </p:cSld>
  <p:clrMap accent1="accent1" accent2="accent2" accent3="accent3" accent4="accent4" accent5="accent5" accent6="accent6" bg1="lt1" bg2="dk2" folHlink="folHlink" hlink="hlink" tx1="dk1" tx2="lt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twitter.com/SalamaStephane/status/1430242714885447684/photo/1" TargetMode="External"/><Relationship Id="rId5" Type="http://schemas.openxmlformats.org/officeDocument/2006/relationships/hyperlink" Target="https://docs.google.com/spreadsheets/d/1-ScqIPPx7wFeqeD6mG3cD7-GMgoQfMDVrv4Itst0FIw/edit?usp=sharing"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sciences-cognitives.fr/" TargetMode="External"/><Relationship Id="rId3" Type="http://schemas.openxmlformats.org/officeDocument/2006/relationships/hyperlink" Target="http://ressources-ecole-inclusive.org/posters-pedagogiques/" TargetMode="External"/><Relationship Id="rId4" Type="http://schemas.openxmlformats.org/officeDocument/2006/relationships/hyperlink" Target="https://project.crnl.fr/atole/" TargetMode="External"/><Relationship Id="rId5" Type="http://schemas.openxmlformats.org/officeDocument/2006/relationships/hyperlink" Target="http://4cvalgelon.eklablog.com/" TargetMode="External"/><Relationship Id="rId6" Type="http://schemas.openxmlformats.org/officeDocument/2006/relationships/hyperlink" Target="https://view.genial.ly/5ef7655a203fa90d851eabc8/horizontal-infographic-review-15-strategies-pedagogiques" TargetMode="External"/><Relationship Id="rId7" Type="http://schemas.openxmlformats.org/officeDocument/2006/relationships/hyperlink" Target="https://view.genial.ly/5d18d16ccbeb880f61ef00e0" TargetMode="External"/><Relationship Id="rId8" Type="http://schemas.openxmlformats.org/officeDocument/2006/relationships/hyperlink" Target="https://www.franceculture.fr/societe/sommes-nous-plus-betes-quavant" TargetMode="External"/><Relationship Id="rId9" Type="http://schemas.openxmlformats.org/officeDocument/2006/relationships/hyperlink" Target="https://view.genial.ly/603aba6229f9910d297d1dec/presentation-genially-carte-memorisation-active?fbclid=IwAR23TeSYLUkBj9k50OAbv7xjp1UDcna9Qg" TargetMode="External"/><Relationship Id="rId10" Type="http://schemas.openxmlformats.org/officeDocument/2006/relationships/hyperlink" Target="https://padlet.com/stephanesalamacaffa/b0p2rbs66k9ymzqg"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https://dumas.ccsd.cnrs.fr/dumas-01077385/document" TargetMode="External"/><Relationship Id="rId4" Type="http://schemas.openxmlformats.org/officeDocument/2006/relationships/image" Target="../media/image3.png"/><Relationship Id="rId5" Type="http://schemas.openxmlformats.org/officeDocument/2006/relationships/hyperlink" Target="https://www.ted.com/talks/peter_doolittle_how_your_working_memory_makes_sense_of_the_world/transcript?Conf&amp;language=fr"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s://tube-grenoble.beta.education.fr/videos/watch/5966d53a-ea69-484e-ac1d-5534989359a1"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lumMod val="95000"/>
          </a:schemeClr>
        </a:solidFill>
      </p:bgPr>
    </p:bg>
    <p:spTree>
      <p:nvGrpSpPr>
        <p:cNvPr id="1" name="" hidden="0"/>
        <p:cNvGrpSpPr/>
        <p:nvPr isPhoto="0" userDrawn="0"/>
      </p:nvGrpSpPr>
      <p:grpSpPr bwMode="auto">
        <a:xfrm>
          <a:off x="0" y="0"/>
          <a:ext cx="0" cy="0"/>
          <a:chOff x="0" y="0"/>
          <a:chExt cx="0" cy="0"/>
        </a:xfrm>
      </p:grpSpPr>
      <p:pic>
        <p:nvPicPr>
          <p:cNvPr id="1405397852" name="" hidden="0"/>
          <p:cNvPicPr>
            <a:picLocks noChangeAspect="1"/>
          </p:cNvPicPr>
          <p:nvPr isPhoto="0" userDrawn="0"/>
        </p:nvPicPr>
        <p:blipFill>
          <a:blip r:embed="rId2"/>
          <a:stretch/>
        </p:blipFill>
        <p:spPr bwMode="auto">
          <a:xfrm>
            <a:off x="0" y="12443"/>
            <a:ext cx="9143999" cy="511861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Google Shape;179;p28" hidden="0"/>
          <p:cNvSpPr/>
          <p:nvPr isPhoto="0" userDrawn="0"/>
        </p:nvSpPr>
        <p:spPr bwMode="auto">
          <a:xfrm>
            <a:off x="480254" y="216179"/>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Courbe de l’oubli</a:t>
            </a:r>
            <a:endParaRPr sz="28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Courbe oubli.png" hidden="0"/>
          <p:cNvPicPr>
            <a:picLocks noChangeAspect="1" noChangeArrowheads="1"/>
          </p:cNvPicPr>
          <p:nvPr isPhoto="0" userDrawn="0"/>
        </p:nvPicPr>
        <p:blipFill>
          <a:blip r:embed="rId3"/>
          <a:stretch/>
        </p:blipFill>
        <p:spPr bwMode="auto">
          <a:xfrm flipH="0" flipV="0">
            <a:off x="980081" y="1141241"/>
            <a:ext cx="7514274" cy="3932470"/>
          </a:xfrm>
          <a:prstGeom prst="rect">
            <a:avLst/>
          </a:prstGeom>
          <a:noFill/>
        </p:spPr>
      </p:pic>
      <p:sp>
        <p:nvSpPr>
          <p:cNvPr id="1982359114" name="" hidden="0"/>
          <p:cNvSpPr txBox="1"/>
          <p:nvPr isPhoto="0" userDrawn="0"/>
        </p:nvSpPr>
        <p:spPr bwMode="auto">
          <a:xfrm rot="20908650" flipH="0" flipV="0">
            <a:off x="419207" y="838323"/>
            <a:ext cx="1498972" cy="457235"/>
          </a:xfrm>
          <a:prstGeom prst="rect">
            <a:avLst/>
          </a:prstGeom>
          <a:solidFill>
            <a:schemeClr val="bg1"/>
          </a:solidFill>
        </p:spPr>
        <p:txBody>
          <a:bodyPr vertOverflow="overflow" horzOverflow="clip" vert="horz" wrap="square" lIns="91440" tIns="45720" rIns="91440" bIns="45720" numCol="1" spcCol="0" rtlCol="0" fromWordArt="0" anchor="t" anchorCtr="0" forceAA="0" upright="0" compatLnSpc="0">
            <a:noAutofit/>
          </a:bodyPr>
          <a:p>
            <a:pPr>
              <a:defRPr/>
            </a:pPr>
            <a:r>
              <a:rPr sz="2400" b="1">
                <a:solidFill>
                  <a:schemeClr val="tx1"/>
                </a:solidFill>
                <a:latin typeface="Liberation Sans"/>
                <a:ea typeface="Liberation Sans"/>
                <a:cs typeface="Liberation Sans"/>
              </a:rPr>
              <a:t>Du sens</a:t>
            </a:r>
            <a:endParaRPr sz="2400" b="1">
              <a:solidFill>
                <a:schemeClr val="tx1"/>
              </a:solidFill>
              <a:latin typeface="Liberation Sans"/>
              <a:ea typeface="Liberation Sans"/>
              <a:cs typeface="Liberation Sans"/>
            </a:endParaRPr>
          </a:p>
        </p:txBody>
      </p:sp>
      <p:sp>
        <p:nvSpPr>
          <p:cNvPr id="472666705" name="" hidden="0"/>
          <p:cNvSpPr txBox="1"/>
          <p:nvPr isPhoto="0" userDrawn="0"/>
        </p:nvSpPr>
        <p:spPr bwMode="auto">
          <a:xfrm rot="841386" flipH="0" flipV="0">
            <a:off x="5360518" y="538561"/>
            <a:ext cx="3650117" cy="794079"/>
          </a:xfrm>
          <a:prstGeom prst="rect">
            <a:avLst/>
          </a:prstGeom>
          <a:solidFill>
            <a:schemeClr val="bg1"/>
          </a:solidFill>
        </p:spPr>
        <p:txBody>
          <a:bodyPr vertOverflow="overflow" horzOverflow="clip" vert="horz" wrap="square" lIns="91440" tIns="45720" rIns="91440" bIns="45720" numCol="1" spcCol="0" rtlCol="0" fromWordArt="0" anchor="t" anchorCtr="0" forceAA="0" upright="0" compatLnSpc="0">
            <a:noAutofit/>
          </a:bodyPr>
          <a:p>
            <a:pPr algn="ctr">
              <a:defRPr/>
            </a:pPr>
            <a:r>
              <a:rPr sz="2400" b="1">
                <a:solidFill>
                  <a:schemeClr val="tx1"/>
                </a:solidFill>
                <a:latin typeface="Liberation Sans"/>
                <a:ea typeface="Liberation Sans"/>
                <a:cs typeface="Liberation Sans"/>
              </a:rPr>
              <a:t>De la réactivation de plus en plus espacée</a:t>
            </a:r>
            <a:endParaRPr sz="2400" b="1">
              <a:solidFill>
                <a:schemeClr val="tx1"/>
              </a:solidFill>
              <a:latin typeface="Liberation Sans"/>
              <a:ea typeface="Liberation Sans"/>
              <a:cs typeface="Liberation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1826269346" name="Rectangle 28" hidden="0"/>
          <p:cNvSpPr/>
          <p:nvPr isPhoto="0" userDrawn="0"/>
        </p:nvSpPr>
        <p:spPr bwMode="auto">
          <a:xfrm flipH="0" flipV="0">
            <a:off x="69268" y="158597"/>
            <a:ext cx="8878659" cy="38791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2400" b="1" i="0" u="none">
                <a:solidFill>
                  <a:srgbClr val="000000"/>
                </a:solidFill>
                <a:latin typeface="Open Sans Extrabold"/>
                <a:ea typeface="Open Sans Extrabold"/>
                <a:cs typeface="Open Sans Extrabold"/>
              </a:rPr>
              <a:t>Concrètement : </a:t>
            </a:r>
            <a:r>
              <a:rPr lang="en-US" sz="2400" b="1" i="0" u="none" strike="noStrike" cap="none" spc="0">
                <a:solidFill>
                  <a:srgbClr val="2CBF9A"/>
                </a:solidFill>
                <a:latin typeface="Open Sans Extrabold"/>
                <a:ea typeface="Open Sans Extrabold"/>
                <a:cs typeface="Open Sans Extrabold"/>
              </a:rPr>
              <a:t>Le calendrier de reprise</a:t>
            </a:r>
            <a:endParaRPr sz="2400">
              <a:latin typeface="Open Sans Extrabold"/>
              <a:ea typeface="Open Sans Extrabold"/>
              <a:cs typeface="Open Sans Extrabold"/>
            </a:endParaRPr>
          </a:p>
        </p:txBody>
      </p:sp>
      <p:sp>
        <p:nvSpPr>
          <p:cNvPr id="89279002" name="" hidden="0"/>
          <p:cNvSpPr/>
          <p:nvPr isPhoto="0" userDrawn="0"/>
        </p:nvSpPr>
        <p:spPr bwMode="auto">
          <a:xfrm flipH="0" flipV="0">
            <a:off x="7250173" y="3421125"/>
            <a:ext cx="73433" cy="82354"/>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204043578" name="" hidden="0"/>
          <p:cNvSpPr/>
          <p:nvPr isPhoto="0" userDrawn="0"/>
        </p:nvSpPr>
        <p:spPr bwMode="auto">
          <a:xfrm flipH="0" flipV="0">
            <a:off x="-2665258" y="3768929"/>
            <a:ext cx="118017" cy="73167"/>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1585375734" name="" hidden="0"/>
          <p:cNvPicPr>
            <a:picLocks noChangeAspect="1"/>
          </p:cNvPicPr>
          <p:nvPr isPhoto="0" userDrawn="0"/>
        </p:nvPicPr>
        <p:blipFill>
          <a:blip r:embed="rId3"/>
          <a:stretch/>
        </p:blipFill>
        <p:spPr bwMode="auto">
          <a:xfrm flipH="0" flipV="0">
            <a:off x="69267" y="1187452"/>
            <a:ext cx="8993141" cy="2763079"/>
          </a:xfrm>
          <a:prstGeom prst="rect">
            <a:avLst/>
          </a:prstGeom>
        </p:spPr>
      </p:pic>
      <p:sp>
        <p:nvSpPr>
          <p:cNvPr id="767290733" name="" hidden="0"/>
          <p:cNvSpPr txBox="1"/>
          <p:nvPr isPhoto="0" userDrawn="0"/>
        </p:nvSpPr>
        <p:spPr bwMode="auto">
          <a:xfrm flipH="0" flipV="0">
            <a:off x="1717264" y="4696676"/>
            <a:ext cx="2995857" cy="332987"/>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u="sng">
                <a:hlinkClick r:id="rId4" tooltip="https://twitter.com/SalamaStephane/status/1430242714885447684/photo/1"/>
              </a:rPr>
              <a:t>Exemple de Stephane Salama</a:t>
            </a:r>
            <a:endParaRPr/>
          </a:p>
        </p:txBody>
      </p:sp>
      <p:sp>
        <p:nvSpPr>
          <p:cNvPr id="194461552" name="" hidden="0"/>
          <p:cNvSpPr txBox="1"/>
          <p:nvPr isPhoto="0" userDrawn="0"/>
        </p:nvSpPr>
        <p:spPr bwMode="auto">
          <a:xfrm flipH="0" flipV="0">
            <a:off x="4991285" y="4696676"/>
            <a:ext cx="2486615" cy="32261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u="sng">
                <a:hlinkClick r:id="rId5" tooltip="https://docs.google.com/spreadsheets/d/1-ScqIPPx7wFeqeD6mG3cD7-GMgoQfMDVrv4Itst0FIw/edit?usp=sharing"/>
              </a:rPr>
              <a:t>Exemple en Maths-Sciences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1066411732" name="Rectangle 28" hidden="0"/>
          <p:cNvSpPr/>
          <p:nvPr isPhoto="0" userDrawn="0"/>
        </p:nvSpPr>
        <p:spPr bwMode="auto">
          <a:xfrm flipH="0" flipV="0">
            <a:off x="69268" y="158597"/>
            <a:ext cx="8878659" cy="387917"/>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2400" b="1" i="0" u="none">
                <a:solidFill>
                  <a:srgbClr val="000000"/>
                </a:solidFill>
                <a:latin typeface="Open Sans Extrabold"/>
                <a:ea typeface="Open Sans Extrabold"/>
                <a:cs typeface="Open Sans Extrabold"/>
              </a:rPr>
              <a:t>Concrètement : </a:t>
            </a:r>
            <a:r>
              <a:rPr lang="en-US" sz="2400" b="1" i="0" u="none" strike="noStrike" cap="none" spc="0">
                <a:solidFill>
                  <a:srgbClr val="2CBF9A"/>
                </a:solidFill>
                <a:latin typeface="Open Sans Extrabold"/>
                <a:ea typeface="Open Sans Extrabold"/>
                <a:cs typeface="Open Sans Extrabold"/>
              </a:rPr>
              <a:t>La réactivation</a:t>
            </a:r>
            <a:endParaRPr sz="2400">
              <a:latin typeface="Open Sans Extrabold"/>
              <a:ea typeface="Open Sans Extrabold"/>
              <a:cs typeface="Open Sans Extrabold"/>
            </a:endParaRPr>
          </a:p>
        </p:txBody>
      </p:sp>
      <p:sp>
        <p:nvSpPr>
          <p:cNvPr id="195996020" name="" hidden="0"/>
          <p:cNvSpPr/>
          <p:nvPr isPhoto="0" userDrawn="0"/>
        </p:nvSpPr>
        <p:spPr bwMode="auto">
          <a:xfrm rot="20519291">
            <a:off x="5056269" y="3549271"/>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859022538" name="" hidden="0"/>
          <p:cNvPicPr>
            <a:picLocks noChangeAspect="1"/>
          </p:cNvPicPr>
          <p:nvPr isPhoto="0" userDrawn="0"/>
        </p:nvPicPr>
        <p:blipFill>
          <a:blip r:embed="rId3"/>
          <a:stretch/>
        </p:blipFill>
        <p:spPr bwMode="auto">
          <a:xfrm rot="20519291" flipH="0" flipV="0">
            <a:off x="811573" y="922021"/>
            <a:ext cx="2350338" cy="1316189"/>
          </a:xfrm>
          <a:prstGeom prst="rect">
            <a:avLst/>
          </a:prstGeom>
        </p:spPr>
      </p:pic>
      <p:sp>
        <p:nvSpPr>
          <p:cNvPr id="662706293" name="" hidden="0"/>
          <p:cNvSpPr/>
          <p:nvPr isPhoto="0" userDrawn="0"/>
        </p:nvSpPr>
        <p:spPr bwMode="auto">
          <a:xfrm>
            <a:off x="8757708" y="4030268"/>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391155101" name="" hidden="0"/>
          <p:cNvPicPr>
            <a:picLocks noChangeAspect="1"/>
          </p:cNvPicPr>
          <p:nvPr isPhoto="0" userDrawn="0"/>
        </p:nvPicPr>
        <p:blipFill>
          <a:blip r:embed="rId4"/>
          <a:stretch/>
        </p:blipFill>
        <p:spPr bwMode="auto">
          <a:xfrm flipH="0" flipV="0">
            <a:off x="4671336" y="1493014"/>
            <a:ext cx="3836607" cy="972055"/>
          </a:xfrm>
          <a:prstGeom prst="rect">
            <a:avLst/>
          </a:prstGeom>
        </p:spPr>
      </p:pic>
      <p:sp>
        <p:nvSpPr>
          <p:cNvPr id="912028000" name="" hidden="0"/>
          <p:cNvSpPr/>
          <p:nvPr isPhoto="0" userDrawn="0"/>
        </p:nvSpPr>
        <p:spPr bwMode="auto">
          <a:xfrm>
            <a:off x="6589640" y="4930139"/>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564741154" name="" hidden="0"/>
          <p:cNvPicPr>
            <a:picLocks noChangeAspect="1"/>
          </p:cNvPicPr>
          <p:nvPr isPhoto="0" userDrawn="0"/>
        </p:nvPicPr>
        <p:blipFill>
          <a:blip r:embed="rId5"/>
          <a:stretch/>
        </p:blipFill>
        <p:spPr bwMode="auto">
          <a:xfrm flipH="0" flipV="0">
            <a:off x="2318108" y="2164966"/>
            <a:ext cx="1979405" cy="264260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31973464" name="" hidden="0"/>
          <p:cNvPicPr>
            <a:picLocks noChangeAspect="1"/>
          </p:cNvPicPr>
          <p:nvPr isPhoto="0" userDrawn="0"/>
        </p:nvPicPr>
        <p:blipFill>
          <a:blip r:embed="rId2"/>
          <a:srcRect l="0" t="0" r="0" b="16756"/>
          <a:stretch/>
        </p:blipFill>
        <p:spPr bwMode="auto">
          <a:xfrm flipH="0" flipV="0">
            <a:off x="2371819" y="-142821"/>
            <a:ext cx="4426092" cy="525672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451978077" name="" hidden="0"/>
          <p:cNvSpPr/>
          <p:nvPr isPhoto="0" userDrawn="0"/>
        </p:nvSpPr>
        <p:spPr bwMode="auto">
          <a:xfrm flipH="0" flipV="0">
            <a:off x="2997728" y="1754686"/>
            <a:ext cx="233146" cy="275044"/>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2025845564" name="" hidden="0"/>
          <p:cNvPicPr>
            <a:picLocks noChangeAspect="1"/>
          </p:cNvPicPr>
          <p:nvPr isPhoto="0" userDrawn="0"/>
        </p:nvPicPr>
        <p:blipFill>
          <a:blip r:embed="rId2"/>
          <a:stretch/>
        </p:blipFill>
        <p:spPr bwMode="auto">
          <a:xfrm flipH="0" flipV="0">
            <a:off x="-993" y="69767"/>
            <a:ext cx="9101795" cy="51197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Google Shape;179;p28" hidden="0"/>
          <p:cNvSpPr/>
          <p:nvPr isPhoto="0" userDrawn="0"/>
        </p:nvSpPr>
        <p:spPr bwMode="auto">
          <a:xfrm>
            <a:off x="283073" y="84150"/>
            <a:ext cx="7359898"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Conseils pour se lancer</a:t>
            </a:r>
            <a:endParaRPr sz="2400">
              <a:solidFill>
                <a:srgbClr val="00B050"/>
              </a:solidFill>
              <a:latin typeface="Open Sans Extrabold"/>
              <a:ea typeface="Open Sans Extrabold"/>
              <a:cs typeface="Open Sans Extrabold"/>
            </a:endParaRPr>
          </a:p>
        </p:txBody>
      </p:sp>
      <p:sp>
        <p:nvSpPr>
          <p:cNvPr id="5" name="Rectangle 4" hidden="0"/>
          <p:cNvSpPr/>
          <p:nvPr isPhoto="0" userDrawn="0"/>
        </p:nvSpPr>
        <p:spPr bwMode="auto">
          <a:xfrm>
            <a:off x="841586" y="540122"/>
            <a:ext cx="7524320" cy="4724435"/>
          </a:xfrm>
          <a:prstGeom prst="rect">
            <a:avLst/>
          </a:prstGeom>
          <a:noFill/>
        </p:spPr>
        <p:txBody>
          <a:bodyPr vertOverflow="overflow" horzOverflow="clip" vert="horz" wrap="square" lIns="91440" tIns="45720" rIns="91440" bIns="45720" numCol="1" spcCol="0" rtlCol="0" fromWordArt="0" anchor="t" anchorCtr="0" forceAA="0" compatLnSpc="0">
            <a:spAutoFit/>
          </a:bodyPr>
          <a:lstStyle/>
          <a:p>
            <a:pPr marL="239821" indent="-239821">
              <a:buFont typeface="Wingdings"/>
              <a:buChar char="ü"/>
              <a:defRPr/>
            </a:pPr>
            <a:r>
              <a:rPr lang="fr-FR" sz="1600">
                <a:latin typeface="Ubuntu"/>
                <a:ea typeface="Ubuntu"/>
                <a:cs typeface="Ubuntu"/>
              </a:rPr>
              <a:t>Penser les connaissances en termes de fiches de mémorisation et de planification</a:t>
            </a:r>
            <a:endParaRPr sz="1600">
              <a:latin typeface="Ubuntu"/>
              <a:ea typeface="Ubuntu"/>
              <a:cs typeface="Ubuntu"/>
            </a:endParaRPr>
          </a:p>
          <a:p>
            <a:pPr>
              <a:defRPr/>
            </a:pPr>
            <a:endParaRPr sz="1600">
              <a:latin typeface="Ubuntu"/>
              <a:ea typeface="Ubuntu"/>
              <a:cs typeface="Ubuntu"/>
            </a:endParaRPr>
          </a:p>
          <a:p>
            <a:pPr marL="239821" indent="-239821">
              <a:buFont typeface="Wingdings"/>
              <a:buChar char="ü"/>
              <a:defRPr/>
            </a:pPr>
            <a:r>
              <a:rPr lang="fr-FR" sz="1600">
                <a:latin typeface="Ubuntu"/>
                <a:ea typeface="Ubuntu"/>
                <a:cs typeface="Ubuntu"/>
              </a:rPr>
              <a:t>Favoriser les interactions (conflits sociocognitifs)</a:t>
            </a:r>
            <a:endParaRPr sz="1600">
              <a:latin typeface="Ubuntu"/>
              <a:ea typeface="Ubuntu"/>
              <a:cs typeface="Ubuntu"/>
            </a:endParaRP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en-US" sz="1600" b="0" i="0" u="none" strike="noStrike" cap="none" spc="0">
                <a:solidFill>
                  <a:srgbClr val="000000"/>
                </a:solidFill>
                <a:latin typeface="Ubuntu"/>
                <a:ea typeface="Ubuntu"/>
                <a:cs typeface="Ubuntu"/>
              </a:rPr>
              <a:t>Former les </a:t>
            </a:r>
            <a:r>
              <a:rPr lang="en-US" sz="1600" b="0" i="0" u="none" strike="noStrike" cap="none" spc="0">
                <a:solidFill>
                  <a:srgbClr val="000000"/>
                </a:solidFill>
                <a:latin typeface="Ubuntu"/>
                <a:ea typeface="Ubuntu"/>
                <a:cs typeface="Ubuntu"/>
              </a:rPr>
              <a:t>élèves</a:t>
            </a:r>
            <a:r>
              <a:rPr lang="en-US" sz="1600" b="0" i="0" u="none" strike="noStrike" cap="none" spc="0">
                <a:solidFill>
                  <a:srgbClr val="000000"/>
                </a:solidFill>
                <a:latin typeface="Ubuntu"/>
                <a:ea typeface="Ubuntu"/>
                <a:cs typeface="Ubuntu"/>
              </a:rPr>
              <a:t> en les </a:t>
            </a:r>
            <a:r>
              <a:rPr lang="en-US" sz="1600" b="0" i="0" u="none" strike="noStrike" cap="none" spc="0">
                <a:solidFill>
                  <a:srgbClr val="000000"/>
                </a:solidFill>
                <a:latin typeface="Ubuntu"/>
                <a:ea typeface="Ubuntu"/>
                <a:cs typeface="Ubuntu"/>
              </a:rPr>
              <a:t>accompagnant</a:t>
            </a:r>
            <a:r>
              <a:rPr lang="en-US" sz="1600" b="0" i="0" u="none" strike="noStrike" cap="none" spc="0">
                <a:solidFill>
                  <a:srgbClr val="000000"/>
                </a:solidFill>
                <a:latin typeface="Ubuntu"/>
                <a:ea typeface="Ubuntu"/>
                <a:cs typeface="Ubuntu"/>
              </a:rPr>
              <a:t> </a:t>
            </a:r>
            <a:r>
              <a:rPr lang="en-US" sz="1600" b="0" i="0" u="none" strike="noStrike" cap="none" spc="0">
                <a:solidFill>
                  <a:srgbClr val="000000"/>
                </a:solidFill>
                <a:latin typeface="Ubuntu"/>
                <a:ea typeface="Ubuntu"/>
                <a:cs typeface="Ubuntu"/>
              </a:rPr>
              <a:t>dans</a:t>
            </a:r>
            <a:r>
              <a:rPr lang="en-US" sz="1600" b="0" i="0" u="none" strike="noStrike" cap="none" spc="0">
                <a:solidFill>
                  <a:srgbClr val="000000"/>
                </a:solidFill>
                <a:latin typeface="Ubuntu"/>
                <a:ea typeface="Ubuntu"/>
                <a:cs typeface="Ubuntu"/>
              </a:rPr>
              <a:t> la </a:t>
            </a:r>
            <a:r>
              <a:rPr lang="en-US" sz="1600" b="0" i="0" u="none" strike="noStrike" cap="none" spc="0">
                <a:solidFill>
                  <a:srgbClr val="000000"/>
                </a:solidFill>
                <a:latin typeface="Ubuntu"/>
                <a:ea typeface="Ubuntu"/>
                <a:cs typeface="Ubuntu"/>
              </a:rPr>
              <a:t>découverte</a:t>
            </a:r>
            <a:r>
              <a:rPr lang="en-US" sz="1600" b="0" i="0" u="none" strike="noStrike" cap="none" spc="0">
                <a:solidFill>
                  <a:srgbClr val="000000"/>
                </a:solidFill>
                <a:latin typeface="Ubuntu"/>
                <a:ea typeface="Ubuntu"/>
                <a:cs typeface="Ubuntu"/>
              </a:rPr>
              <a:t> de </a:t>
            </a:r>
            <a:r>
              <a:rPr lang="en-US" sz="1600" b="0" i="0" u="none" strike="noStrike" cap="none" spc="0">
                <a:solidFill>
                  <a:srgbClr val="000000"/>
                </a:solidFill>
                <a:latin typeface="Ubuntu"/>
                <a:ea typeface="Ubuntu"/>
                <a:cs typeface="Ubuntu"/>
              </a:rPr>
              <a:t>leur</a:t>
            </a:r>
            <a:r>
              <a:rPr lang="en-US" sz="1600" b="0" i="0" u="none" strike="noStrike" cap="none" spc="0">
                <a:solidFill>
                  <a:srgbClr val="000000"/>
                </a:solidFill>
                <a:latin typeface="Ubuntu"/>
                <a:ea typeface="Ubuntu"/>
                <a:cs typeface="Ubuntu"/>
              </a:rPr>
              <a:t> </a:t>
            </a:r>
            <a:r>
              <a:rPr lang="en-US" sz="1600" b="0" i="0" u="none" strike="noStrike" cap="none" spc="0">
                <a:solidFill>
                  <a:srgbClr val="000000"/>
                </a:solidFill>
                <a:latin typeface="Ubuntu"/>
                <a:ea typeface="Ubuntu"/>
                <a:cs typeface="Ubuntu"/>
              </a:rPr>
              <a:t>cerveau</a:t>
            </a:r>
            <a:r>
              <a:rPr lang="en-US" sz="1600" b="0" i="0" u="none" strike="noStrike" cap="none" spc="0">
                <a:solidFill>
                  <a:srgbClr val="000000"/>
                </a:solidFill>
                <a:latin typeface="Ubuntu"/>
                <a:ea typeface="Ubuntu"/>
                <a:cs typeface="Ubuntu"/>
              </a:rPr>
              <a:t>, le </a:t>
            </a:r>
            <a:r>
              <a:rPr lang="en-US" sz="1600" b="0" i="0" u="none" strike="noStrike" cap="none" spc="0">
                <a:solidFill>
                  <a:srgbClr val="000000"/>
                </a:solidFill>
                <a:latin typeface="Ubuntu"/>
                <a:ea typeface="Ubuntu"/>
                <a:cs typeface="Ubuntu"/>
              </a:rPr>
              <a:t>fonctionnement</a:t>
            </a:r>
            <a:r>
              <a:rPr lang="en-US" sz="1600" b="0" i="0" u="none" strike="noStrike" cap="none" spc="0">
                <a:solidFill>
                  <a:srgbClr val="000000"/>
                </a:solidFill>
                <a:latin typeface="Ubuntu"/>
                <a:ea typeface="Ubuntu"/>
                <a:cs typeface="Ubuntu"/>
              </a:rPr>
              <a:t> de la </a:t>
            </a:r>
            <a:r>
              <a:rPr lang="en-US" sz="1600" b="0" i="0" u="none" strike="noStrike" cap="none" spc="0">
                <a:solidFill>
                  <a:srgbClr val="000000"/>
                </a:solidFill>
                <a:latin typeface="Ubuntu"/>
                <a:ea typeface="Ubuntu"/>
                <a:cs typeface="Ubuntu"/>
              </a:rPr>
              <a:t>mémorisation</a:t>
            </a:r>
            <a:r>
              <a:rPr lang="en-US" sz="1600" b="0" i="0" u="none" strike="noStrike" cap="none" spc="0">
                <a:solidFill>
                  <a:srgbClr val="000000"/>
                </a:solidFill>
                <a:latin typeface="Ubuntu"/>
                <a:ea typeface="Ubuntu"/>
                <a:cs typeface="Ubuntu"/>
              </a:rPr>
              <a:t> et les notions </a:t>
            </a:r>
            <a:r>
              <a:rPr lang="en-US" sz="1600" b="0" i="0" u="none" strike="noStrike" cap="none" spc="0">
                <a:solidFill>
                  <a:srgbClr val="000000"/>
                </a:solidFill>
                <a:latin typeface="Ubuntu"/>
                <a:ea typeface="Ubuntu"/>
                <a:cs typeface="Ubuntu"/>
              </a:rPr>
              <a:t>d’attention</a:t>
            </a:r>
            <a:r>
              <a:rPr lang="en-US" sz="1600" b="0" i="0" u="none" strike="noStrike" cap="none" spc="0">
                <a:solidFill>
                  <a:srgbClr val="000000"/>
                </a:solidFill>
                <a:latin typeface="Ubuntu"/>
                <a:ea typeface="Ubuntu"/>
                <a:cs typeface="Ubuntu"/>
              </a:rPr>
              <a:t> et de concentration</a:t>
            </a:r>
            <a:endParaRPr lang="en-US" sz="1600" b="0" i="0" u="none" strike="noStrike" cap="none" spc="0">
              <a:solidFill>
                <a:srgbClr val="000000"/>
              </a:solidFill>
              <a:latin typeface="Ubuntu"/>
              <a:ea typeface="Ubuntu"/>
              <a:cs typeface="Ubuntu"/>
            </a:endParaRPr>
          </a:p>
          <a:p>
            <a:pPr marL="239820" indent="-239820">
              <a:buFont typeface="Wingdings"/>
              <a:buChar char="ü"/>
              <a:defRPr/>
            </a:pPr>
            <a:endParaRPr lang="en-US" sz="1600" b="0" i="0" u="none" strike="noStrike" cap="none" spc="0">
              <a:solidFill>
                <a:srgbClr val="000000"/>
              </a:solidFill>
              <a:latin typeface="Ubuntu"/>
              <a:ea typeface="Ubuntu"/>
              <a:cs typeface="Ubuntu"/>
            </a:endParaRPr>
          </a:p>
          <a:p>
            <a:pPr marL="239820" indent="-239820">
              <a:buFont typeface="Wingdings"/>
              <a:buChar char="ü"/>
              <a:defRPr/>
            </a:pPr>
            <a:r>
              <a:rPr lang="en-US" sz="1600" b="0" i="0" u="none" strike="noStrike" cap="none" spc="0">
                <a:solidFill>
                  <a:srgbClr val="000000"/>
                </a:solidFill>
                <a:latin typeface="Ubuntu"/>
                <a:ea typeface="Ubuntu"/>
                <a:cs typeface="Ubuntu"/>
              </a:rPr>
              <a:t> Leur faire prendre conscience de leur acquis (encourager le cercle vertueux grâce à la confiance en ses connaissances et habiletés)</a:t>
            </a:r>
            <a:endParaRPr lang="en-US" sz="1600" b="0" i="0" u="none" strike="noStrike" cap="none" spc="0">
              <a:solidFill>
                <a:srgbClr val="000000"/>
              </a:solidFill>
              <a:latin typeface="Ubuntu"/>
              <a:ea typeface="Ubuntu"/>
              <a:cs typeface="Ubuntu"/>
            </a:endParaRP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fr-FR" sz="1600">
                <a:latin typeface="Ubuntu"/>
                <a:ea typeface="Ubuntu"/>
                <a:cs typeface="Ubuntu"/>
              </a:rPr>
              <a:t>Travailler en équipe pour rendre ces stratégies plus efficaces</a:t>
            </a:r>
            <a:endParaRPr sz="1600">
              <a:latin typeface="Ubuntu"/>
              <a:ea typeface="Ubuntu"/>
              <a:cs typeface="Ubuntu"/>
            </a:endParaRPr>
          </a:p>
          <a:p>
            <a:pPr marL="239821" indent="-239821">
              <a:buFont typeface="Wingdings"/>
              <a:buChar char="ü"/>
              <a:defRPr/>
            </a:pPr>
            <a:endParaRPr sz="1600">
              <a:latin typeface="Ubuntu"/>
              <a:ea typeface="Ubuntu"/>
              <a:cs typeface="Ubuntu"/>
            </a:endParaRPr>
          </a:p>
          <a:p>
            <a:pPr marL="239821" indent="-239821">
              <a:buFont typeface="Wingdings"/>
              <a:buChar char="ü"/>
              <a:defRPr/>
            </a:pPr>
            <a:r>
              <a:rPr lang="fr-FR" sz="1600">
                <a:latin typeface="Ubuntu"/>
                <a:ea typeface="Ubuntu"/>
                <a:cs typeface="Ubuntu"/>
              </a:rPr>
              <a:t>Accompagner les familles sur les stratégies </a:t>
            </a:r>
            <a:r>
              <a:rPr lang="fr-FR" sz="1600">
                <a:latin typeface="Ubuntu"/>
                <a:ea typeface="Ubuntu"/>
                <a:cs typeface="Ubuntu"/>
              </a:rPr>
              <a:t>efficaces </a:t>
            </a:r>
            <a:endParaRPr/>
          </a:p>
          <a:p>
            <a:pPr marL="239821" indent="-239821">
              <a:defRPr/>
            </a:pPr>
            <a:endParaRPr lang="fr-FR" sz="1600">
              <a:latin typeface="Ubuntu"/>
              <a:ea typeface="Ubuntu"/>
              <a:cs typeface="Ubuntu"/>
            </a:endParaRPr>
          </a:p>
          <a:p>
            <a:pPr marL="239821" indent="-239821">
              <a:buFont typeface="Wingdings"/>
              <a:buChar char="ü"/>
              <a:defRPr/>
            </a:pPr>
            <a:r>
              <a:rPr lang="fr-FR" sz="1600">
                <a:latin typeface="Ubuntu"/>
                <a:ea typeface="Ubuntu"/>
                <a:cs typeface="Ubuntu"/>
              </a:rPr>
              <a:t>Penser votre séquence en diversifiant les processus pour jouer sur l’attention et la métacognition</a:t>
            </a:r>
            <a:endParaRPr sz="1600">
              <a:latin typeface="Ubuntu"/>
              <a:ea typeface="Ubuntu"/>
              <a:cs typeface="Ubuntu"/>
            </a:endParaRPr>
          </a:p>
          <a:p>
            <a:pPr marL="239821" indent="-239821">
              <a:buFont typeface="Wingdings"/>
              <a:buChar char="ü"/>
              <a:defRPr/>
            </a:pPr>
            <a:endParaRPr sz="1600">
              <a:latin typeface="Ubuntu"/>
              <a:ea typeface="Ubuntu"/>
              <a:cs typeface="Ubuntu"/>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Rectangle 3" hidden="0"/>
          <p:cNvSpPr/>
          <p:nvPr isPhoto="0" userDrawn="0"/>
        </p:nvSpPr>
        <p:spPr bwMode="auto">
          <a:xfrm>
            <a:off x="43416" y="37059"/>
            <a:ext cx="9029178" cy="762035"/>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800" b="1">
                <a:solidFill>
                  <a:srgbClr val="00B050"/>
                </a:solidFill>
                <a:latin typeface="Ubuntu"/>
                <a:ea typeface="Ubuntu"/>
                <a:cs typeface="Ubuntu"/>
              </a:rPr>
              <a:t>Atelier 4 :</a:t>
            </a:r>
            <a:r>
              <a:rPr sz="2200">
                <a:solidFill>
                  <a:schemeClr val="tx2">
                    <a:lumMod val="10000"/>
                  </a:schemeClr>
                </a:solidFill>
                <a:latin typeface="Ubuntu"/>
                <a:ea typeface="Ubuntu"/>
                <a:cs typeface="Ubuntu"/>
              </a:rPr>
              <a:t> </a:t>
            </a:r>
            <a:r>
              <a:rPr lang="fr-FR" sz="2200">
                <a:solidFill>
                  <a:schemeClr val="tx2">
                    <a:lumMod val="10000"/>
                  </a:schemeClr>
                </a:solidFill>
                <a:latin typeface="Ubuntu"/>
                <a:ea typeface="Ubuntu"/>
                <a:cs typeface="Ubuntu"/>
              </a:rPr>
              <a:t>Les stratégies en classe : </a:t>
            </a:r>
            <a:r>
              <a:rPr lang="fr-FR" sz="2200">
                <a:solidFill>
                  <a:schemeClr val="tx2">
                    <a:lumMod val="10000"/>
                  </a:schemeClr>
                </a:solidFill>
                <a:latin typeface="Ubuntu"/>
                <a:ea typeface="Ubuntu"/>
                <a:cs typeface="Ubuntu"/>
              </a:rPr>
              <a:t>à privilégier ? ça dépend ?!</a:t>
            </a:r>
            <a:endParaRPr lang="fr-FR" sz="2200">
              <a:solidFill>
                <a:schemeClr val="tx2">
                  <a:lumMod val="10000"/>
                </a:schemeClr>
              </a:solidFill>
              <a:latin typeface="Ubuntu"/>
              <a:ea typeface="Ubuntu"/>
              <a:cs typeface="Ubuntu"/>
            </a:endParaRPr>
          </a:p>
        </p:txBody>
      </p:sp>
      <p:sp>
        <p:nvSpPr>
          <p:cNvPr id="2121362014" name="" hidden="0"/>
          <p:cNvSpPr txBox="1"/>
          <p:nvPr isPhoto="0" userDrawn="0"/>
        </p:nvSpPr>
        <p:spPr bwMode="auto">
          <a:xfrm rot="0" flipH="0" flipV="0">
            <a:off x="335788" y="727034"/>
            <a:ext cx="3172993" cy="290657"/>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a:t>Planifier une progression spiralaire</a:t>
            </a:r>
            <a:endParaRPr/>
          </a:p>
          <a:p>
            <a:pPr>
              <a:defRPr/>
            </a:pPr>
            <a:endParaRPr/>
          </a:p>
          <a:p>
            <a:pPr>
              <a:defRPr/>
            </a:pPr>
            <a:endParaRPr/>
          </a:p>
        </p:txBody>
      </p:sp>
      <p:sp>
        <p:nvSpPr>
          <p:cNvPr id="1354600686" name="" hidden="0"/>
          <p:cNvSpPr txBox="1"/>
          <p:nvPr isPhoto="0" userDrawn="0"/>
        </p:nvSpPr>
        <p:spPr bwMode="auto">
          <a:xfrm rot="493139" flipH="0" flipV="0">
            <a:off x="5194577" y="1080885"/>
            <a:ext cx="2955192" cy="527871"/>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a:t>Répéter plusieurs fois la notion pendant un cours</a:t>
            </a:r>
            <a:endParaRPr/>
          </a:p>
        </p:txBody>
      </p:sp>
      <p:sp>
        <p:nvSpPr>
          <p:cNvPr id="714965190" name="" hidden="0"/>
          <p:cNvSpPr txBox="1"/>
          <p:nvPr isPhoto="0" userDrawn="0"/>
        </p:nvSpPr>
        <p:spPr bwMode="auto">
          <a:xfrm rot="21055716" flipH="0" flipV="0">
            <a:off x="1880590" y="3211235"/>
            <a:ext cx="2185533" cy="51819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a:t>Leur faire répéter plusieurs fois les notions</a:t>
            </a:r>
            <a:endParaRPr/>
          </a:p>
        </p:txBody>
      </p:sp>
      <p:sp>
        <p:nvSpPr>
          <p:cNvPr id="85272351" name="" hidden="0"/>
          <p:cNvSpPr txBox="1"/>
          <p:nvPr isPhoto="0" userDrawn="0"/>
        </p:nvSpPr>
        <p:spPr bwMode="auto">
          <a:xfrm rot="986805" flipH="0" flipV="0">
            <a:off x="5899756" y="2035117"/>
            <a:ext cx="2921246" cy="304834"/>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a:t>Expliciter les concepts noyaux</a:t>
            </a:r>
            <a:endParaRPr/>
          </a:p>
        </p:txBody>
      </p:sp>
      <p:sp>
        <p:nvSpPr>
          <p:cNvPr id="1609959648" name="" hidden="0"/>
          <p:cNvSpPr txBox="1"/>
          <p:nvPr isPhoto="0" userDrawn="0"/>
        </p:nvSpPr>
        <p:spPr bwMode="auto">
          <a:xfrm rot="0" flipH="0" flipV="0">
            <a:off x="3788435" y="4689811"/>
            <a:ext cx="4239405" cy="312294"/>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lang="en-US" sz="1400" b="0" i="0" u="none" strike="noStrike" cap="none" spc="0">
                <a:solidFill>
                  <a:srgbClr val="000000"/>
                </a:solidFill>
                <a:latin typeface="Arial"/>
                <a:ea typeface="Arial"/>
                <a:cs typeface="Arial"/>
              </a:rPr>
              <a:t>Leur demander de “réviser pour la prochaine fois”</a:t>
            </a:r>
            <a:endParaRPr/>
          </a:p>
        </p:txBody>
      </p:sp>
      <p:sp>
        <p:nvSpPr>
          <p:cNvPr id="1081521951" name="" hidden="0"/>
          <p:cNvSpPr txBox="1"/>
          <p:nvPr isPhoto="0" userDrawn="0"/>
        </p:nvSpPr>
        <p:spPr bwMode="auto">
          <a:xfrm rot="309603" flipH="0" flipV="0">
            <a:off x="139106" y="2723224"/>
            <a:ext cx="2826269" cy="30483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lang="en-US" sz="1400" b="0" i="0" u="none" strike="noStrike" cap="none" spc="0">
                <a:solidFill>
                  <a:srgbClr val="000000"/>
                </a:solidFill>
                <a:latin typeface="Arial"/>
                <a:ea typeface="Arial"/>
                <a:cs typeface="Arial"/>
              </a:rPr>
              <a:t>Démarrer une séance par un test</a:t>
            </a:r>
            <a:endParaRPr/>
          </a:p>
        </p:txBody>
      </p:sp>
      <p:sp>
        <p:nvSpPr>
          <p:cNvPr id="155456468" name="" hidden="0"/>
          <p:cNvSpPr txBox="1"/>
          <p:nvPr isPhoto="0" userDrawn="0"/>
        </p:nvSpPr>
        <p:spPr bwMode="auto">
          <a:xfrm rot="21084353" flipH="0" flipV="0">
            <a:off x="3142736" y="2335077"/>
            <a:ext cx="3099528" cy="296680"/>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lang="en-US" sz="1400" b="0" i="0" u="none" strike="noStrike" cap="none" spc="0">
                <a:solidFill>
                  <a:srgbClr val="000000"/>
                </a:solidFill>
                <a:latin typeface="Arial"/>
                <a:ea typeface="Arial"/>
                <a:cs typeface="Arial"/>
              </a:rPr>
              <a:t>Faire reformuler ce qui a été compris</a:t>
            </a:r>
            <a:endParaRPr/>
          </a:p>
        </p:txBody>
      </p:sp>
      <p:sp>
        <p:nvSpPr>
          <p:cNvPr id="389853013" name="" hidden="0"/>
          <p:cNvSpPr txBox="1"/>
          <p:nvPr isPhoto="0" userDrawn="0"/>
        </p:nvSpPr>
        <p:spPr bwMode="auto">
          <a:xfrm rot="572589" flipH="0" flipV="0">
            <a:off x="4086135" y="3924684"/>
            <a:ext cx="4497049" cy="288872"/>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lang="en-US" sz="1400" b="0" i="0" u="none" strike="noStrike" cap="none" spc="0">
                <a:solidFill>
                  <a:srgbClr val="000000"/>
                </a:solidFill>
                <a:latin typeface="Arial"/>
                <a:ea typeface="Arial"/>
                <a:cs typeface="Arial"/>
              </a:rPr>
              <a:t>Leur donner une correction directement après l’erreur</a:t>
            </a:r>
            <a:endParaRPr/>
          </a:p>
        </p:txBody>
      </p:sp>
      <p:sp>
        <p:nvSpPr>
          <p:cNvPr id="1140823181" name="" hidden="0"/>
          <p:cNvSpPr txBox="1"/>
          <p:nvPr isPhoto="0" userDrawn="0"/>
        </p:nvSpPr>
        <p:spPr bwMode="auto">
          <a:xfrm rot="21078509" flipH="0" flipV="0">
            <a:off x="1554812" y="1811339"/>
            <a:ext cx="3661659" cy="312294"/>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lang="en-US" sz="1400" b="0" i="0" u="none" strike="noStrike" cap="none" spc="0">
                <a:solidFill>
                  <a:srgbClr val="000000"/>
                </a:solidFill>
                <a:latin typeface="Arial"/>
                <a:ea typeface="Arial"/>
                <a:cs typeface="Arial"/>
              </a:rPr>
              <a:t>Prendre une séance pour corriger un devoir</a:t>
            </a:r>
            <a:endParaRPr/>
          </a:p>
        </p:txBody>
      </p:sp>
      <p:sp>
        <p:nvSpPr>
          <p:cNvPr id="1878953176" name="" hidden="0"/>
          <p:cNvSpPr txBox="1"/>
          <p:nvPr isPhoto="0" userDrawn="0"/>
        </p:nvSpPr>
        <p:spPr bwMode="auto">
          <a:xfrm rot="0" flipH="0" flipV="0">
            <a:off x="1106447" y="1294829"/>
            <a:ext cx="2366734" cy="290656"/>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a:t>Faire un cours magistral</a:t>
            </a:r>
            <a:endParaRPr/>
          </a:p>
        </p:txBody>
      </p:sp>
      <p:sp>
        <p:nvSpPr>
          <p:cNvPr id="720473840" name="" hidden="0"/>
          <p:cNvSpPr txBox="1"/>
          <p:nvPr isPhoto="0" userDrawn="0"/>
        </p:nvSpPr>
        <p:spPr bwMode="auto">
          <a:xfrm rot="0" flipH="0" flipV="0">
            <a:off x="4362562" y="3056041"/>
            <a:ext cx="4355522" cy="290656"/>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a:t>Mettre en activité au moment d’un nouveau concept</a:t>
            </a:r>
            <a:endParaRPr/>
          </a:p>
        </p:txBody>
      </p:sp>
      <p:sp>
        <p:nvSpPr>
          <p:cNvPr id="884196487" name="" hidden="0"/>
          <p:cNvSpPr txBox="1"/>
          <p:nvPr isPhoto="0" userDrawn="0"/>
        </p:nvSpPr>
        <p:spPr bwMode="auto">
          <a:xfrm rot="256111" flipH="0" flipV="0">
            <a:off x="614535" y="3985371"/>
            <a:ext cx="2363038" cy="761888"/>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a:t>Prévoir plusieurs séances succéssives pour des concepts difficiles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Google Shape;228;p36" hidden="0"/>
          <p:cNvSpPr>
            <a:spLocks noGrp="1"/>
          </p:cNvSpPr>
          <p:nvPr isPhoto="0" userDrawn="0">
            <p:ph type="title" hasCustomPrompt="0"/>
          </p:nvPr>
        </p:nvSpPr>
        <p:spPr bwMode="auto">
          <a:xfrm>
            <a:off x="311700" y="190375"/>
            <a:ext cx="6718800" cy="511500"/>
          </a:xfrm>
          <a:prstGeom prst="rect">
            <a:avLst/>
          </a:prstGeom>
          <a:noFill/>
          <a:ln>
            <a:noFill/>
          </a:ln>
        </p:spPr>
        <p:txBody>
          <a:bodyPr spcFirstLastPara="1" wrap="square" lIns="91425" tIns="91425" rIns="91425" bIns="91425" anchor="b" anchorCtr="0">
            <a:noAutofit/>
          </a:bodyPr>
          <a:lstStyle/>
          <a:p>
            <a:pPr marL="0" lvl="0" indent="0" algn="l">
              <a:lnSpc>
                <a:spcPct val="100000"/>
              </a:lnSpc>
              <a:spcBef>
                <a:spcPts val="0"/>
              </a:spcBef>
              <a:spcAft>
                <a:spcPts val="0"/>
              </a:spcAft>
              <a:buSzPts val="2400"/>
              <a:buNone/>
              <a:defRPr/>
            </a:pPr>
            <a:r>
              <a:rPr lang="fr">
                <a:solidFill>
                  <a:srgbClr val="FF0084"/>
                </a:solidFill>
              </a:rPr>
              <a:t>RESSOURCES COMPLÉMENTAIRES</a:t>
            </a:r>
            <a:endParaRPr>
              <a:solidFill>
                <a:srgbClr val="FF0084"/>
              </a:solidFill>
            </a:endParaRPr>
          </a:p>
        </p:txBody>
      </p:sp>
      <p:sp>
        <p:nvSpPr>
          <p:cNvPr id="5" name="Google Shape;229;p36" hidden="0"/>
          <p:cNvSpPr/>
          <p:nvPr isPhoto="0" userDrawn="0"/>
        </p:nvSpPr>
        <p:spPr bwMode="auto">
          <a:xfrm>
            <a:off x="412074" y="568240"/>
            <a:ext cx="8457300" cy="4572032"/>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None/>
              <a:defRPr/>
            </a:pPr>
            <a:endParaRPr sz="1300">
              <a:latin typeface="Proxima Nova"/>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n-lt"/>
                <a:ea typeface="Proxima Nova"/>
                <a:cs typeface="Proxima Nova"/>
              </a:rPr>
              <a:t>Les </a:t>
            </a:r>
            <a:r>
              <a:rPr lang="fr-FR" sz="1300">
                <a:solidFill>
                  <a:schemeClr val="bg2">
                    <a:lumMod val="50000"/>
                  </a:schemeClr>
                </a:solidFill>
                <a:latin typeface="+mn-lt"/>
                <a:ea typeface="Proxima Nova"/>
                <a:cs typeface="Proxima Nova"/>
              </a:rPr>
              <a:t>cogni’classes</a:t>
            </a:r>
            <a:r>
              <a:rPr lang="fr-FR" sz="1300">
                <a:solidFill>
                  <a:schemeClr val="bg2">
                    <a:lumMod val="50000"/>
                  </a:schemeClr>
                </a:solidFill>
                <a:latin typeface="+mn-lt"/>
                <a:ea typeface="Proxima Nova"/>
                <a:cs typeface="Proxima Nova"/>
              </a:rPr>
              <a:t> et ressources pour l’AP: </a:t>
            </a:r>
            <a:r>
              <a:rPr lang="fr-FR" sz="1300" u="sng">
                <a:solidFill>
                  <a:schemeClr val="bg2">
                    <a:lumMod val="50000"/>
                  </a:schemeClr>
                </a:solidFill>
                <a:latin typeface="+mn-lt"/>
                <a:ea typeface="Proxima Nova"/>
                <a:cs typeface="Proxima Nova"/>
                <a:hlinkClick r:id="rId2" tooltip="https://sciences-cognitives.fr/"/>
              </a:rPr>
              <a:t>https://sciences-cognitives.fr/</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endParaRPr sz="1300">
              <a:solidFill>
                <a:schemeClr val="bg2">
                  <a:lumMod val="50000"/>
                </a:schemeClr>
              </a:solidFill>
              <a:latin typeface="+mn-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n-lt"/>
                <a:ea typeface="Proxima Nova"/>
                <a:cs typeface="Proxima Nova"/>
              </a:rPr>
              <a:t>Ressources sous formes de posters : </a:t>
            </a:r>
            <a:r>
              <a:rPr lang="fr-FR" sz="1300" u="sng">
                <a:solidFill>
                  <a:schemeClr val="bg2">
                    <a:lumMod val="50000"/>
                  </a:schemeClr>
                </a:solidFill>
                <a:latin typeface="+mn-lt"/>
                <a:hlinkClick r:id="rId3" tooltip="http://ressources-ecole-inclusive.org/posters-pedagogiques/"/>
              </a:rPr>
              <a:t>http://ressources-ecole-inclusive.org/posters-pedagogiques/</a:t>
            </a:r>
            <a:endParaRPr sz="1300">
              <a:solidFill>
                <a:schemeClr val="bg2">
                  <a:lumMod val="50000"/>
                </a:schemeClr>
              </a:solidFill>
              <a:latin typeface="+mn-lt"/>
              <a:ea typeface="Proxima Nova"/>
              <a:cs typeface="Proxima Nova"/>
            </a:endParaRPr>
          </a:p>
          <a:p>
            <a:pPr marL="457200" lvl="0" indent="0" algn="l">
              <a:spcBef>
                <a:spcPts val="0"/>
              </a:spcBef>
              <a:spcAft>
                <a:spcPts val="0"/>
              </a:spcAft>
              <a:buNone/>
              <a:defRPr/>
            </a:pPr>
            <a:endParaRPr sz="1300">
              <a:solidFill>
                <a:schemeClr val="bg2">
                  <a:lumMod val="50000"/>
                </a:schemeClr>
              </a:solidFill>
              <a:latin typeface="+mn-lt"/>
              <a:ea typeface="Proxima Nova"/>
              <a:cs typeface="Proxima Nova"/>
            </a:endParaRPr>
          </a:p>
          <a:p>
            <a:pPr marL="457200" lvl="0" indent="-317500" algn="l">
              <a:spcBef>
                <a:spcPts val="0"/>
              </a:spcBef>
              <a:spcAft>
                <a:spcPts val="0"/>
              </a:spcAft>
              <a:buSzPts val="1400"/>
              <a:buFont typeface="Proxima Nova"/>
              <a:buChar char="●"/>
              <a:defRPr/>
            </a:pPr>
            <a:r>
              <a:rPr lang="fr-FR" sz="1300">
                <a:solidFill>
                  <a:schemeClr val="bg2">
                    <a:lumMod val="50000"/>
                  </a:schemeClr>
                </a:solidFill>
                <a:latin typeface="+mn-lt"/>
                <a:ea typeface="Proxima Nova"/>
                <a:cs typeface="Proxima Nova"/>
              </a:rPr>
              <a:t>Projet ATOLE sur l’attention : </a:t>
            </a:r>
            <a:r>
              <a:rPr lang="fr-FR" sz="1300" u="sng">
                <a:solidFill>
                  <a:schemeClr val="bg2">
                    <a:lumMod val="50000"/>
                  </a:schemeClr>
                </a:solidFill>
                <a:latin typeface="+mn-lt"/>
                <a:ea typeface="Proxima Nova"/>
                <a:cs typeface="Proxima Nova"/>
                <a:hlinkClick r:id="rId4" tooltip="https://project.crnl.fr/atole/"/>
              </a:rPr>
              <a:t>https://project.crnl.fr/atole/</a:t>
            </a:r>
            <a:r>
              <a:rPr lang="fr-FR" sz="1300">
                <a:solidFill>
                  <a:schemeClr val="bg2">
                    <a:lumMod val="50000"/>
                  </a:schemeClr>
                </a:solidFill>
                <a:latin typeface="+mn-lt"/>
                <a:ea typeface="Proxima Nova"/>
                <a:cs typeface="Proxima Nova"/>
              </a:rPr>
              <a:t> </a:t>
            </a:r>
            <a:endParaRPr sz="1300">
              <a:solidFill>
                <a:schemeClr val="bg2">
                  <a:lumMod val="50000"/>
                </a:schemeClr>
              </a:solidFill>
              <a:latin typeface="+mn-lt"/>
              <a:ea typeface="Proxima Nova"/>
              <a:cs typeface="Proxima Nova"/>
            </a:endParaRPr>
          </a:p>
          <a:p>
            <a:pPr marL="0" lvl="0" indent="0" algn="l">
              <a:spcBef>
                <a:spcPts val="0"/>
              </a:spcBef>
              <a:spcAft>
                <a:spcPts val="0"/>
              </a:spcAft>
              <a:buNone/>
              <a:defRPr/>
            </a:pPr>
            <a:endParaRPr sz="1300">
              <a:solidFill>
                <a:schemeClr val="bg2">
                  <a:lumMod val="50000"/>
                </a:schemeClr>
              </a:solidFill>
              <a:latin typeface="+mn-lt"/>
              <a:ea typeface="Proxima Nova"/>
              <a:cs typeface="Proxima Nova"/>
            </a:endParaRPr>
          </a:p>
          <a:p>
            <a:pPr marL="457200" lvl="0" indent="-317500">
              <a:buSzPts val="1400"/>
              <a:buChar char="●"/>
              <a:defRPr/>
            </a:pPr>
            <a:r>
              <a:rPr lang="fr" sz="1300">
                <a:solidFill>
                  <a:schemeClr val="bg2">
                    <a:lumMod val="50000"/>
                  </a:schemeClr>
                </a:solidFill>
                <a:latin typeface="+mn-lt"/>
                <a:ea typeface="Proxima Nova"/>
                <a:cs typeface="Proxima Nova"/>
              </a:rPr>
              <a:t>Exemple de ressources dans une cogni’classe : </a:t>
            </a:r>
            <a:r>
              <a:rPr lang="fr-FR" sz="1300" u="sng">
                <a:solidFill>
                  <a:schemeClr val="bg2">
                    <a:lumMod val="50000"/>
                  </a:schemeClr>
                </a:solidFill>
                <a:latin typeface="+mn-lt"/>
                <a:hlinkClick r:id="rId5" tooltip="http://4cvalgelon.eklablog.com/"/>
              </a:rPr>
              <a:t>http://4cvalgelon.eklablog.com/</a:t>
            </a:r>
            <a:r>
              <a:rPr lang="fr-FR" sz="1300" u="sng">
                <a:solidFill>
                  <a:schemeClr val="bg2">
                    <a:lumMod val="50000"/>
                  </a:schemeClr>
                </a:solidFill>
                <a:latin typeface="+mn-lt"/>
              </a:rPr>
              <a:t> </a:t>
            </a:r>
            <a:endParaRPr sz="1300" u="sng">
              <a:solidFill>
                <a:schemeClr val="bg2">
                  <a:lumMod val="50000"/>
                </a:schemeClr>
              </a:solidFill>
              <a:latin typeface="+mn-lt"/>
            </a:endParaRPr>
          </a:p>
          <a:p>
            <a:pPr marL="457200" lvl="0" indent="-317500" algn="l">
              <a:spcBef>
                <a:spcPts val="0"/>
              </a:spcBef>
              <a:spcAft>
                <a:spcPts val="0"/>
              </a:spcAft>
              <a:buSzPts val="1400"/>
              <a:defRPr/>
            </a:pPr>
            <a:r>
              <a:rPr lang="fr" sz="1300" u="sng">
                <a:solidFill>
                  <a:schemeClr val="bg2">
                    <a:lumMod val="50000"/>
                  </a:schemeClr>
                </a:solidFill>
                <a:latin typeface="+mn-lt"/>
                <a:ea typeface="Proxima Nova"/>
                <a:cs typeface="Proxima Nova"/>
              </a:rPr>
              <a:t> </a:t>
            </a:r>
            <a:endParaRPr sz="1300"/>
          </a:p>
          <a:p>
            <a:pPr marL="457200" lvl="0" indent="-317500">
              <a:buSzPts val="1400"/>
              <a:buChar char="●"/>
              <a:defRPr/>
            </a:pPr>
            <a:r>
              <a:rPr lang="fr-FR" sz="1300">
                <a:solidFill>
                  <a:schemeClr val="bg2">
                    <a:lumMod val="50000"/>
                  </a:schemeClr>
                </a:solidFill>
                <a:latin typeface="+mn-lt"/>
                <a:ea typeface="Proxima Nova"/>
                <a:cs typeface="Proxima Nova"/>
              </a:rPr>
              <a:t>Stratégies pédagogiques et neurosciences : </a:t>
            </a:r>
            <a:r>
              <a:rPr lang="fr-FR" sz="1300" u="sng">
                <a:solidFill>
                  <a:schemeClr val="bg2">
                    <a:lumMod val="50000"/>
                  </a:schemeClr>
                </a:solidFill>
                <a:latin typeface="+mn-lt"/>
                <a:ea typeface="Proxima Nova"/>
                <a:cs typeface="Proxima Nova"/>
                <a:hlinkClick r:id="rId6" tooltip="https://view.genial.ly/5ef7655a203fa90d851eabc8/horizontal-infographic-review-15-strategies-pedagogiques"/>
              </a:rPr>
              <a:t>https://view.genial.ly/5ef7655a203fa90d851eabc8/horizontal-infographic-review-15-strategies-pedagogiques</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buChar char="●"/>
              <a:defRPr/>
            </a:pPr>
            <a:r>
              <a:rPr lang="fr-FR" sz="1300">
                <a:solidFill>
                  <a:schemeClr val="bg2">
                    <a:lumMod val="50000"/>
                  </a:schemeClr>
                </a:solidFill>
                <a:latin typeface="+mn-lt"/>
                <a:ea typeface="Proxima Nova"/>
                <a:cs typeface="Proxima Nova"/>
              </a:rPr>
              <a:t>Retour d’expérience sur une </a:t>
            </a:r>
            <a:r>
              <a:rPr lang="fr-FR" sz="1300">
                <a:solidFill>
                  <a:schemeClr val="bg2">
                    <a:lumMod val="50000"/>
                  </a:schemeClr>
                </a:solidFill>
                <a:latin typeface="+mn-lt"/>
                <a:ea typeface="Proxima Nova"/>
                <a:cs typeface="Proxima Nova"/>
              </a:rPr>
              <a:t>cogni’classe</a:t>
            </a:r>
            <a:r>
              <a:rPr lang="fr-FR" sz="1300">
                <a:solidFill>
                  <a:schemeClr val="bg2">
                    <a:lumMod val="50000"/>
                  </a:schemeClr>
                </a:solidFill>
                <a:latin typeface="+mn-lt"/>
                <a:ea typeface="Proxima Nova"/>
                <a:cs typeface="Proxima Nova"/>
              </a:rPr>
              <a:t> : </a:t>
            </a:r>
            <a:r>
              <a:rPr lang="fr-FR" sz="1300" u="sng">
                <a:solidFill>
                  <a:schemeClr val="bg2">
                    <a:lumMod val="50000"/>
                  </a:schemeClr>
                </a:solidFill>
                <a:latin typeface="+mn-lt"/>
                <a:ea typeface="Proxima Nova"/>
                <a:cs typeface="Proxima Nova"/>
                <a:hlinkClick r:id="rId7" tooltip="https://view.genial.ly/5d18d16ccbeb880f61ef00e0"/>
              </a:rPr>
              <a:t>https://view.genial.ly/5d18d16ccbeb880f61ef00e0</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buChar char="●"/>
              <a:defRPr/>
            </a:pPr>
            <a:r>
              <a:rPr lang="fr-FR" sz="1300">
                <a:solidFill>
                  <a:schemeClr val="bg2">
                    <a:lumMod val="50000"/>
                  </a:schemeClr>
                </a:solidFill>
                <a:latin typeface="+mn-lt"/>
                <a:ea typeface="Proxima Nova"/>
                <a:cs typeface="Proxima Nova"/>
              </a:rPr>
              <a:t>Sommes-nous plus bêtes qu’avant ? Franck Ramus </a:t>
            </a:r>
            <a:endParaRPr sz="1300"/>
          </a:p>
          <a:p>
            <a:pPr marL="457200" lvl="0" indent="-317500">
              <a:buSzPts val="1400"/>
              <a:defRPr/>
            </a:pPr>
            <a:r>
              <a:rPr lang="fr-FR" sz="1300" u="sng">
                <a:hlinkClick r:id="rId8" tooltip="https://www.franceculture.fr/societe/sommes-nous-plus-betes-quavant"/>
              </a:rPr>
              <a:t>https://www.franceculture.fr/societe/sommes-nous-plus-betes-quavant</a:t>
            </a:r>
            <a:r>
              <a:rPr lang="fr-FR" sz="1300" u="sng"/>
              <a:t> </a:t>
            </a:r>
            <a:r>
              <a:rPr lang="fr-FR" sz="1300">
                <a:solidFill>
                  <a:schemeClr val="bg2">
                    <a:lumMod val="50000"/>
                  </a:schemeClr>
                </a:solidFill>
                <a:latin typeface="+mn-lt"/>
                <a:ea typeface="Proxima Nova"/>
                <a:cs typeface="Proxima Nova"/>
              </a:rPr>
              <a:t> </a:t>
            </a:r>
            <a:endParaRPr sz="1300"/>
          </a:p>
          <a:p>
            <a:pPr marL="457200" lvl="0" indent="-317500" algn="l">
              <a:spcBef>
                <a:spcPts val="0"/>
              </a:spcBef>
              <a:spcAft>
                <a:spcPts val="0"/>
              </a:spcAft>
              <a:buSzPts val="1400"/>
              <a:defRPr/>
            </a:pPr>
            <a:r>
              <a:rPr lang="fr-FR" sz="1300">
                <a:solidFill>
                  <a:schemeClr val="bg2">
                    <a:lumMod val="50000"/>
                  </a:schemeClr>
                </a:solidFill>
                <a:latin typeface="+mn-lt"/>
                <a:ea typeface="Proxima Nova"/>
                <a:cs typeface="Proxima Nova"/>
              </a:rPr>
              <a:t>  </a:t>
            </a:r>
            <a:endParaRPr sz="1300"/>
          </a:p>
          <a:p>
            <a:pPr marL="457200" lvl="0" indent="-317500">
              <a:buSzPts val="1400"/>
              <a:buChar char="●"/>
              <a:defRPr/>
            </a:pPr>
            <a:r>
              <a:rPr lang="fr-FR" sz="1300">
                <a:solidFill>
                  <a:schemeClr val="bg2">
                    <a:lumMod val="50000"/>
                  </a:schemeClr>
                </a:solidFill>
                <a:latin typeface="+mn-lt"/>
                <a:ea typeface="Proxima Nova"/>
                <a:cs typeface="Proxima Nova"/>
              </a:rPr>
              <a:t>Exemples de </a:t>
            </a:r>
            <a:r>
              <a:rPr lang="fr-FR" sz="1300">
                <a:solidFill>
                  <a:schemeClr val="bg2">
                    <a:lumMod val="50000"/>
                  </a:schemeClr>
                </a:solidFill>
                <a:latin typeface="+mn-lt"/>
                <a:ea typeface="Proxima Nova"/>
                <a:cs typeface="Proxima Nova"/>
              </a:rPr>
              <a:t>flashcards</a:t>
            </a:r>
            <a:r>
              <a:rPr lang="fr-FR" sz="1300">
                <a:solidFill>
                  <a:schemeClr val="bg2">
                    <a:lumMod val="50000"/>
                  </a:schemeClr>
                </a:solidFill>
                <a:latin typeface="+mn-lt"/>
                <a:ea typeface="Proxima Nova"/>
                <a:cs typeface="Proxima Nova"/>
              </a:rPr>
              <a:t> : </a:t>
            </a:r>
            <a:r>
              <a:rPr lang="fr-FR" sz="1300" u="sng">
                <a:solidFill>
                  <a:schemeClr val="bg2">
                    <a:lumMod val="50000"/>
                  </a:schemeClr>
                </a:solidFill>
                <a:latin typeface="+mn-lt"/>
                <a:ea typeface="Proxima Nova"/>
                <a:cs typeface="Proxima Nova"/>
                <a:hlinkClick r:id="rId9" tooltip="https://view.genial.ly/603aba6229f9910d297d1dec/presentation-genially-carte-memorisation-active?fbclid=IwAR23TeSYLUkBj9k50OAbv7xjp1UDcna9Qg"/>
              </a:rPr>
              <a:t>https://view.genial.ly/603aba6229f9910d297d1dec/presentation-genially-carte-memorisation-active?fbclid=IwAR23TeSYLUkBj9k50OAbv7xjp1UDcna9Qg</a:t>
            </a:r>
            <a:endParaRPr lang="fr-FR" sz="1300">
              <a:solidFill>
                <a:schemeClr val="bg2">
                  <a:lumMod val="50000"/>
                </a:schemeClr>
              </a:solidFill>
              <a:latin typeface="+mn-lt"/>
              <a:ea typeface="Proxima Nova"/>
              <a:cs typeface="Proxima Nova"/>
            </a:endParaRPr>
          </a:p>
          <a:p>
            <a:pPr marL="457200" lvl="0" indent="-317499">
              <a:buSzPts val="1400"/>
              <a:buChar char="●"/>
              <a:defRPr/>
            </a:pPr>
            <a:endParaRPr lang="fr-FR" sz="1300">
              <a:solidFill>
                <a:schemeClr val="bg2">
                  <a:lumMod val="50000"/>
                </a:schemeClr>
              </a:solidFill>
              <a:latin typeface="+mn-lt"/>
              <a:ea typeface="Proxima Nova"/>
              <a:cs typeface="Proxima Nova"/>
            </a:endParaRPr>
          </a:p>
          <a:p>
            <a:pPr marL="457200" lvl="0" indent="-317499">
              <a:buSzPts val="1400"/>
              <a:buChar char="●"/>
              <a:defRPr/>
            </a:pPr>
            <a:r>
              <a:rPr lang="fr-FR" sz="1300">
                <a:solidFill>
                  <a:schemeClr val="bg2">
                    <a:lumMod val="50000"/>
                  </a:schemeClr>
                </a:solidFill>
                <a:latin typeface="+mn-lt"/>
                <a:ea typeface="Proxima Nova"/>
                <a:cs typeface="Proxima Nova"/>
              </a:rPr>
              <a:t>Padlet de Stéphane Salama (enseignant) : </a:t>
            </a:r>
            <a:r>
              <a:rPr lang="fr-FR" sz="1300" b="0" i="0" u="sng" strike="noStrike" cap="none" spc="0">
                <a:latin typeface="Arial"/>
                <a:ea typeface="Arial"/>
                <a:cs typeface="Arial"/>
                <a:hlinkClick r:id="rId10" tooltip="https://padlet.com/stephanesalamacaffa/b0p2rbs66k9ymzqg"/>
              </a:rPr>
              <a:t>https://padlet.com/stephanesalamacaffa/b0p2rbs66k9ymzqg</a:t>
            </a:r>
            <a:r>
              <a:rPr lang="fr-FR" sz="1300" b="0" i="0" u="sng" strike="noStrike" cap="none" spc="0">
                <a:latin typeface="Arial"/>
                <a:ea typeface="Arial"/>
                <a:cs typeface="Arial"/>
                <a:hlinkClick r:id="rId10" tooltip="https://padlet.com/stephanesalamacaffa/b0p2rbs66k9ymzqg"/>
              </a:rPr>
              <a:t> </a:t>
            </a:r>
            <a:endParaRPr sz="1300">
              <a:solidFill>
                <a:schemeClr val="bg2">
                  <a:lumMod val="50000"/>
                </a:schemeClr>
              </a:solidFill>
              <a:latin typeface="+mn-lt"/>
              <a:ea typeface="Proxima Nova"/>
              <a:cs typeface="Proxima Nova"/>
            </a:endParaRPr>
          </a:p>
          <a:p>
            <a:pPr marL="0" lvl="0" indent="0" algn="l">
              <a:spcBef>
                <a:spcPts val="0"/>
              </a:spcBef>
              <a:spcAft>
                <a:spcPts val="0"/>
              </a:spcAft>
              <a:buNone/>
              <a:defRPr/>
            </a:pPr>
            <a:endParaRPr sz="1300">
              <a:latin typeface="Proxima Nova"/>
              <a:ea typeface="Proxima Nova"/>
              <a:cs typeface="Proxima Nova"/>
            </a:endParaRPr>
          </a:p>
        </p:txBody>
      </p:sp>
      <p:sp>
        <p:nvSpPr>
          <p:cNvPr id="6" name="Google Shape;230;p36" hidden="0"/>
          <p:cNvSpPr/>
          <p:nvPr isPhoto="0" userDrawn="0"/>
        </p:nvSpPr>
        <p:spPr bwMode="auto">
          <a:xfrm>
            <a:off x="457975" y="3390825"/>
            <a:ext cx="7979400" cy="1453200"/>
          </a:xfrm>
          <a:prstGeom prst="rect">
            <a:avLst/>
          </a:prstGeom>
          <a:noFill/>
          <a:ln>
            <a:noFill/>
          </a:ln>
        </p:spPr>
        <p:txBody>
          <a:bodyPr spcFirstLastPara="1" wrap="square" lIns="91425" tIns="91425" rIns="91425" bIns="91425" anchor="t" anchorCtr="0">
            <a:noAutofit/>
          </a:bodyPr>
          <a:lstStyle/>
          <a:p>
            <a:pPr marL="457200" lvl="0" indent="0" algn="l">
              <a:spcBef>
                <a:spcPts val="0"/>
              </a:spcBef>
              <a:spcAft>
                <a:spcPts val="0"/>
              </a:spcAft>
              <a:buNone/>
              <a:defRPr/>
            </a:pPr>
            <a:endParaRPr>
              <a:latin typeface="Proxima Nova"/>
              <a:ea typeface="Proxima Nova"/>
              <a:cs typeface="Proxima Nova"/>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Image 3" hidden="0"/>
          <p:cNvPicPr>
            <a:picLocks noChangeAspect="1"/>
          </p:cNvPicPr>
          <p:nvPr isPhoto="0" userDrawn="0"/>
        </p:nvPicPr>
        <p:blipFill>
          <a:blip r:embed="rId2"/>
          <a:stretch/>
        </p:blipFill>
        <p:spPr bwMode="auto">
          <a:xfrm>
            <a:off x="0" y="0"/>
            <a:ext cx="9143999" cy="516466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1247453096" name="" hidden="0"/>
          <p:cNvSpPr/>
          <p:nvPr isPhoto="0" userDrawn="0"/>
        </p:nvSpPr>
        <p:spPr bwMode="auto">
          <a:xfrm flipH="0" flipV="0">
            <a:off x="2260143" y="3746432"/>
            <a:ext cx="2145883" cy="1452169"/>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200">
                <a:solidFill>
                  <a:srgbClr val="000000"/>
                </a:solidFill>
              </a:rPr>
              <a:t>Organiser les types d’approches (actives et passives)</a:t>
            </a:r>
            <a:endParaRPr sz="1200">
              <a:solidFill>
                <a:srgbClr val="000000"/>
              </a:solidFill>
            </a:endParaRPr>
          </a:p>
        </p:txBody>
      </p:sp>
      <p:pic>
        <p:nvPicPr>
          <p:cNvPr id="1424518067" name="" hidden="0"/>
          <p:cNvPicPr>
            <a:picLocks noChangeAspect="1"/>
          </p:cNvPicPr>
          <p:nvPr isPhoto="0" userDrawn="0"/>
        </p:nvPicPr>
        <p:blipFill>
          <a:blip r:embed="rId3"/>
          <a:srcRect l="0" t="0" r="0" b="23646"/>
          <a:stretch/>
        </p:blipFill>
        <p:spPr bwMode="auto">
          <a:xfrm flipH="0" flipV="0">
            <a:off x="3149550" y="591169"/>
            <a:ext cx="2993635" cy="558573"/>
          </a:xfrm>
          <a:prstGeom prst="rect">
            <a:avLst/>
          </a:prstGeom>
          <a:ln w="6349">
            <a:solidFill>
              <a:schemeClr val="accent1">
                <a:lumMod val="50196"/>
              </a:schemeClr>
            </a:solidFill>
            <a:prstDash val="solid"/>
          </a:ln>
        </p:spPr>
      </p:pic>
      <p:sp>
        <p:nvSpPr>
          <p:cNvPr id="167467329" name="Rectangle 28" hidden="0"/>
          <p:cNvSpPr/>
          <p:nvPr isPhoto="0" userDrawn="0"/>
        </p:nvSpPr>
        <p:spPr bwMode="auto">
          <a:xfrm flipH="0" flipV="0">
            <a:off x="69267" y="158596"/>
            <a:ext cx="8878658" cy="3879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2400" b="1" i="0" u="none">
                <a:solidFill>
                  <a:srgbClr val="000000"/>
                </a:solidFill>
                <a:latin typeface="Open Sans Extrabold"/>
                <a:ea typeface="Open Sans Extrabold"/>
                <a:cs typeface="Open Sans Extrabold"/>
              </a:rPr>
              <a:t>Concrètement : </a:t>
            </a:r>
            <a:r>
              <a:rPr lang="en-US" sz="2400" b="1" i="0" u="none" strike="noStrike" cap="none" spc="0">
                <a:solidFill>
                  <a:srgbClr val="2CBF9A"/>
                </a:solidFill>
                <a:latin typeface="Open Sans Extrabold"/>
                <a:ea typeface="Open Sans Extrabold"/>
                <a:cs typeface="Open Sans Extrabold"/>
              </a:rPr>
              <a:t>Au départ ...</a:t>
            </a:r>
            <a:endParaRPr sz="2400">
              <a:latin typeface="Open Sans Extrabold"/>
              <a:ea typeface="Open Sans Extrabold"/>
              <a:cs typeface="Open Sans Extrabold"/>
            </a:endParaRPr>
          </a:p>
        </p:txBody>
      </p:sp>
      <p:cxnSp>
        <p:nvCxnSpPr>
          <p:cNvPr id="2126231106" name="" hidden="0"/>
          <p:cNvCxnSpPr>
            <a:cxnSpLocks/>
          </p:cNvCxnSpPr>
          <p:nvPr isPhoto="0" userDrawn="0"/>
        </p:nvCxnSpPr>
        <p:spPr bwMode="auto">
          <a:xfrm flipH="1" flipV="0">
            <a:off x="1256004" y="2355408"/>
            <a:ext cx="0" cy="342298"/>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389279288" name="" hidden="0"/>
          <p:cNvSpPr/>
          <p:nvPr isPhoto="0" userDrawn="0"/>
        </p:nvSpPr>
        <p:spPr bwMode="auto">
          <a:xfrm flipH="0" flipV="0">
            <a:off x="222486" y="1646042"/>
            <a:ext cx="2217294" cy="709364"/>
          </a:xfrm>
          <a:prstGeom prst="ellipse">
            <a:avLst/>
          </a:prstGeom>
          <a:solidFill>
            <a:srgbClr val="F5F5A4"/>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Identifier les concepts noyaux</a:t>
            </a:r>
            <a:endParaRPr>
              <a:solidFill>
                <a:srgbClr val="000000"/>
              </a:solidFill>
            </a:endParaRPr>
          </a:p>
        </p:txBody>
      </p:sp>
      <p:sp>
        <p:nvSpPr>
          <p:cNvPr id="465869719" name="" hidden="0"/>
          <p:cNvSpPr/>
          <p:nvPr isPhoto="0" userDrawn="0"/>
        </p:nvSpPr>
        <p:spPr bwMode="auto">
          <a:xfrm rot="5399942" flipH="0" flipV="0">
            <a:off x="900768" y="3535826"/>
            <a:ext cx="710470" cy="195183"/>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898423598" name="" hidden="0"/>
          <p:cNvSpPr/>
          <p:nvPr isPhoto="0" userDrawn="0"/>
        </p:nvSpPr>
        <p:spPr bwMode="auto">
          <a:xfrm flipH="0" flipV="0">
            <a:off x="366575" y="2697706"/>
            <a:ext cx="1778856" cy="562131"/>
          </a:xfrm>
          <a:prstGeom prst="rect">
            <a:avLst/>
          </a:prstGeom>
          <a:noFill/>
          <a:ln w="25400"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Evaluer le niveau de difficulté</a:t>
            </a:r>
            <a:endParaRPr>
              <a:solidFill>
                <a:srgbClr val="000000"/>
              </a:solidFill>
            </a:endParaRPr>
          </a:p>
        </p:txBody>
      </p:sp>
      <p:cxnSp>
        <p:nvCxnSpPr>
          <p:cNvPr id="51226493" name="" hidden="0"/>
          <p:cNvCxnSpPr>
            <a:cxnSpLocks/>
            <a:endCxn id="2029530137" idx="0"/>
          </p:cNvCxnSpPr>
          <p:nvPr isPhoto="0" userDrawn="0"/>
        </p:nvCxnSpPr>
        <p:spPr bwMode="auto">
          <a:xfrm rot="10799953" flipH="0" flipV="1">
            <a:off x="3779241" y="1149154"/>
            <a:ext cx="475254" cy="365079"/>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50143995" name="" hidden="0"/>
          <p:cNvCxnSpPr>
            <a:cxnSpLocks/>
            <a:endCxn id="476537511" idx="0"/>
          </p:cNvCxnSpPr>
          <p:nvPr isPhoto="0" userDrawn="0"/>
        </p:nvCxnSpPr>
        <p:spPr bwMode="auto">
          <a:xfrm rot="5399942" flipH="0" flipV="1">
            <a:off x="5289783" y="1203477"/>
            <a:ext cx="616124" cy="507478"/>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129943947" name="" hidden="0"/>
          <p:cNvSpPr/>
          <p:nvPr isPhoto="0" userDrawn="0"/>
        </p:nvSpPr>
        <p:spPr bwMode="auto">
          <a:xfrm flipH="0" flipV="0">
            <a:off x="7250172" y="3421125"/>
            <a:ext cx="73432" cy="8235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476537511" name="" hidden="0"/>
          <p:cNvSpPr/>
          <p:nvPr isPhoto="0" userDrawn="0"/>
        </p:nvSpPr>
        <p:spPr bwMode="auto">
          <a:xfrm flipH="0" flipV="0">
            <a:off x="5282838" y="1765280"/>
            <a:ext cx="1137496" cy="442600"/>
          </a:xfrm>
          <a:prstGeom prst="ellipse">
            <a:avLst/>
          </a:prstGeom>
          <a:solidFill>
            <a:srgbClr val="F5F5A4"/>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Tester</a:t>
            </a:r>
            <a:endParaRPr>
              <a:solidFill>
                <a:srgbClr val="000000"/>
              </a:solidFill>
            </a:endParaRPr>
          </a:p>
        </p:txBody>
      </p:sp>
      <p:sp>
        <p:nvSpPr>
          <p:cNvPr id="1330235129" name="" hidden="0"/>
          <p:cNvSpPr/>
          <p:nvPr isPhoto="0" userDrawn="0"/>
        </p:nvSpPr>
        <p:spPr bwMode="auto">
          <a:xfrm rot="5399942" flipH="0" flipV="0">
            <a:off x="3444032" y="3599019"/>
            <a:ext cx="359138" cy="172123"/>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752865329" name="" hidden="0"/>
          <p:cNvSpPr/>
          <p:nvPr isPhoto="0" userDrawn="0"/>
        </p:nvSpPr>
        <p:spPr bwMode="auto">
          <a:xfrm flipH="0" flipV="0">
            <a:off x="4508597" y="2808222"/>
            <a:ext cx="2217294" cy="569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Identifier les prérequis et les conceptions</a:t>
            </a:r>
            <a:endParaRPr>
              <a:solidFill>
                <a:srgbClr val="000000"/>
              </a:solidFill>
            </a:endParaRPr>
          </a:p>
        </p:txBody>
      </p:sp>
      <p:cxnSp>
        <p:nvCxnSpPr>
          <p:cNvPr id="2038799493" name="" hidden="0"/>
          <p:cNvCxnSpPr>
            <a:cxnSpLocks/>
          </p:cNvCxnSpPr>
          <p:nvPr isPhoto="0" userDrawn="0"/>
        </p:nvCxnSpPr>
        <p:spPr bwMode="auto">
          <a:xfrm flipH="1" flipV="0">
            <a:off x="1437354" y="1149154"/>
            <a:ext cx="1932032" cy="482584"/>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54432521" name="" hidden="0"/>
          <p:cNvSpPr/>
          <p:nvPr isPhoto="0" userDrawn="0"/>
        </p:nvSpPr>
        <p:spPr bwMode="auto">
          <a:xfrm flipH="0" flipV="0">
            <a:off x="56682" y="3950532"/>
            <a:ext cx="2203461" cy="1202334"/>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200" strike="noStrike">
                <a:solidFill>
                  <a:srgbClr val="000000"/>
                </a:solidFill>
              </a:rPr>
              <a:t>Imaginer le type et la durée d’approche</a:t>
            </a:r>
            <a:endParaRPr sz="1200">
              <a:solidFill>
                <a:srgbClr val="000000"/>
              </a:solidFill>
            </a:endParaRPr>
          </a:p>
        </p:txBody>
      </p:sp>
      <p:cxnSp>
        <p:nvCxnSpPr>
          <p:cNvPr id="2117313975" name="" hidden="0"/>
          <p:cNvCxnSpPr>
            <a:cxnSpLocks/>
            <a:endCxn id="2024122405" idx="0"/>
          </p:cNvCxnSpPr>
          <p:nvPr isPhoto="0" userDrawn="0"/>
        </p:nvCxnSpPr>
        <p:spPr bwMode="auto">
          <a:xfrm rot="0" flipH="0" flipV="0">
            <a:off x="6008315" y="1141112"/>
            <a:ext cx="1932765" cy="316103"/>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730463005" name="" hidden="0"/>
          <p:cNvCxnSpPr>
            <a:cxnSpLocks/>
          </p:cNvCxnSpPr>
          <p:nvPr isPhoto="0" userDrawn="0"/>
        </p:nvCxnSpPr>
        <p:spPr bwMode="auto">
          <a:xfrm flipH="1" flipV="0">
            <a:off x="3612071" y="2473071"/>
            <a:ext cx="0" cy="236085"/>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029530137" name="" hidden="0"/>
          <p:cNvSpPr/>
          <p:nvPr isPhoto="0" userDrawn="0"/>
        </p:nvSpPr>
        <p:spPr bwMode="auto">
          <a:xfrm flipH="0" flipV="0">
            <a:off x="2698101" y="1514234"/>
            <a:ext cx="2162279" cy="944691"/>
          </a:xfrm>
          <a:prstGeom prst="ellipse">
            <a:avLst/>
          </a:prstGeom>
          <a:solidFill>
            <a:srgbClr val="F5F5A4"/>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Déterminer les objectifs d’apprentissage</a:t>
            </a:r>
            <a:endParaRPr>
              <a:solidFill>
                <a:srgbClr val="000000"/>
              </a:solidFill>
            </a:endParaRPr>
          </a:p>
        </p:txBody>
      </p:sp>
      <p:sp>
        <p:nvSpPr>
          <p:cNvPr id="400256361" name="" hidden="0"/>
          <p:cNvSpPr/>
          <p:nvPr isPhoto="0" userDrawn="0"/>
        </p:nvSpPr>
        <p:spPr bwMode="auto">
          <a:xfrm flipH="0" flipV="0">
            <a:off x="2778482" y="2697706"/>
            <a:ext cx="1284849" cy="7963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Définir le niveau de maîtrise</a:t>
            </a:r>
            <a:endParaRPr>
              <a:solidFill>
                <a:srgbClr val="000000"/>
              </a:solidFill>
            </a:endParaRPr>
          </a:p>
        </p:txBody>
      </p:sp>
      <p:cxnSp>
        <p:nvCxnSpPr>
          <p:cNvPr id="1078276383" name="" hidden="0"/>
          <p:cNvCxnSpPr>
            <a:cxnSpLocks/>
          </p:cNvCxnSpPr>
          <p:nvPr isPhoto="0" userDrawn="0"/>
        </p:nvCxnSpPr>
        <p:spPr bwMode="auto">
          <a:xfrm rot="5399942" flipH="0" flipV="0">
            <a:off x="5551417" y="2508052"/>
            <a:ext cx="600338"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717943441" name="" hidden="0"/>
          <p:cNvSpPr/>
          <p:nvPr isPhoto="0" userDrawn="0"/>
        </p:nvSpPr>
        <p:spPr bwMode="auto">
          <a:xfrm flipH="0" flipV="0">
            <a:off x="4349451" y="3621514"/>
            <a:ext cx="2535586" cy="1577089"/>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200">
                <a:solidFill>
                  <a:srgbClr val="000000"/>
                </a:solidFill>
              </a:rPr>
              <a:t>Lister les points sur lesquels il faudra faire preuve davantage d’explicitation</a:t>
            </a:r>
            <a:endParaRPr sz="1200">
              <a:solidFill>
                <a:srgbClr val="000000"/>
              </a:solidFill>
            </a:endParaRPr>
          </a:p>
        </p:txBody>
      </p:sp>
      <p:sp>
        <p:nvSpPr>
          <p:cNvPr id="34330063" name="" hidden="0"/>
          <p:cNvSpPr/>
          <p:nvPr isPhoto="0" userDrawn="0"/>
        </p:nvSpPr>
        <p:spPr bwMode="auto">
          <a:xfrm rot="5399942" flipH="0" flipV="0">
            <a:off x="5594587" y="3489433"/>
            <a:ext cx="354127" cy="159868"/>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2024122405" name="" hidden="0"/>
          <p:cNvSpPr/>
          <p:nvPr isPhoto="0" userDrawn="0"/>
        </p:nvSpPr>
        <p:spPr bwMode="auto">
          <a:xfrm flipH="0" flipV="0">
            <a:off x="6934239" y="1457217"/>
            <a:ext cx="2013688" cy="973001"/>
          </a:xfrm>
          <a:prstGeom prst="ellipse">
            <a:avLst/>
          </a:prstGeom>
          <a:solidFill>
            <a:srgbClr val="F5F5A4"/>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Choisir l’axe (les axes) motivationnels</a:t>
            </a:r>
            <a:endParaRPr>
              <a:solidFill>
                <a:srgbClr val="000000"/>
              </a:solidFill>
            </a:endParaRPr>
          </a:p>
        </p:txBody>
      </p:sp>
      <p:cxnSp>
        <p:nvCxnSpPr>
          <p:cNvPr id="2019553046" name="" hidden="0"/>
          <p:cNvCxnSpPr>
            <a:cxnSpLocks/>
          </p:cNvCxnSpPr>
          <p:nvPr isPhoto="0" userDrawn="0"/>
        </p:nvCxnSpPr>
        <p:spPr bwMode="auto">
          <a:xfrm rot="5399942" flipH="0" flipV="1">
            <a:off x="7868242" y="2554205"/>
            <a:ext cx="242174"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005186125" name="" hidden="0"/>
          <p:cNvSpPr/>
          <p:nvPr isPhoto="0" userDrawn="0"/>
        </p:nvSpPr>
        <p:spPr bwMode="auto">
          <a:xfrm flipH="0" flipV="0">
            <a:off x="6934239" y="2709158"/>
            <a:ext cx="2217294" cy="4926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Motiver par l’attention, l’intérêt, l’émotion</a:t>
            </a:r>
            <a:endParaRPr>
              <a:solidFill>
                <a:srgbClr val="000000"/>
              </a:solidFill>
            </a:endParaRPr>
          </a:p>
        </p:txBody>
      </p:sp>
      <p:sp>
        <p:nvSpPr>
          <p:cNvPr id="136956465" name="" hidden="0"/>
          <p:cNvSpPr/>
          <p:nvPr isPhoto="0" userDrawn="0"/>
        </p:nvSpPr>
        <p:spPr bwMode="auto">
          <a:xfrm rot="5399942" flipH="0" flipV="0">
            <a:off x="7784244" y="3326932"/>
            <a:ext cx="410171" cy="159868"/>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190791669" name="" hidden="0"/>
          <p:cNvSpPr/>
          <p:nvPr isPhoto="0" userDrawn="0"/>
        </p:nvSpPr>
        <p:spPr bwMode="auto">
          <a:xfrm flipH="0" flipV="0">
            <a:off x="6673289" y="3505511"/>
            <a:ext cx="2535585" cy="1577088"/>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200">
                <a:solidFill>
                  <a:srgbClr val="000000"/>
                </a:solidFill>
              </a:rPr>
              <a:t>Travailler sur le contexte (matériel, situation d’activité, organisation de classe, défis, objectif, etc.)</a:t>
            </a:r>
            <a:endParaRPr sz="12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3" hidden="0"/>
          <p:cNvSpPr/>
          <p:nvPr isPhoto="0" userDrawn="0"/>
        </p:nvSpPr>
        <p:spPr bwMode="auto">
          <a:xfrm>
            <a:off x="393823" y="228879"/>
            <a:ext cx="1632857" cy="447566"/>
          </a:xfrm>
        </p:spPr>
        <p:txBody>
          <a:bodyPr rot="0" spcFirstLastPara="0" vertOverflow="overflow" horzOverflow="clip" vert="horz" wrap="square" lIns="91440" tIns="45720" rIns="91440" bIns="45720" numCol="1" spcCol="0" rtlCol="0" fromWordArt="0" anchor="t" anchorCtr="0" forceAA="0" compatLnSpc="1">
            <a:prstTxWarp prst="textNoShape"/>
            <a:noAutofit/>
          </a:bodyPr>
          <a:lstStyle/>
          <a:p>
            <a:pPr>
              <a:defRPr/>
            </a:pPr>
            <a:r>
              <a:rPr sz="2400" b="1" i="0" u="none">
                <a:solidFill>
                  <a:srgbClr val="000000"/>
                </a:solidFill>
                <a:latin typeface="Open Sans Extrabold"/>
                <a:ea typeface="Open Sans Extrabold"/>
                <a:cs typeface="Open Sans Extrabold"/>
              </a:rPr>
              <a:t>Objectifs</a:t>
            </a:r>
            <a:endParaRPr/>
          </a:p>
        </p:txBody>
      </p:sp>
      <p:sp>
        <p:nvSpPr>
          <p:cNvPr id="5" name=" 4" hidden="0"/>
          <p:cNvSpPr/>
          <p:nvPr isPhoto="0" userDrawn="0"/>
        </p:nvSpPr>
        <p:spPr bwMode="auto">
          <a:xfrm flipH="0" flipV="0">
            <a:off x="245093" y="845955"/>
            <a:ext cx="3825564" cy="3955447"/>
          </a:xfrm>
        </p:spPr>
        <p:txBody>
          <a:bodyPr rot="0" spcFirstLastPara="0" vertOverflow="overflow" horzOverflow="clip" vert="horz" wrap="square" lIns="91440" tIns="45720" rIns="91440" bIns="45720" numCol="1" spcCol="0" rtlCol="0" fromWordArt="0" anchor="t" anchorCtr="0" forceAA="0" compatLnSpc="1">
            <a:prstTxWarp prst="textNoShape"/>
            <a:noAutofit/>
          </a:bodyPr>
          <a:lstStyle/>
          <a:p>
            <a:pPr lvl="0">
              <a:buFont typeface="Wingdings"/>
              <a:buChar char="ü"/>
              <a:defRPr/>
            </a:pPr>
            <a:r>
              <a:rPr lang="fr-FR" sz="1600">
                <a:latin typeface="Ubuntu"/>
                <a:ea typeface="Ubuntu"/>
                <a:cs typeface="Ubuntu"/>
              </a:rPr>
              <a:t> Comprendre les mécanismes de la mémoire selon les sciences cognitives actuelles</a:t>
            </a:r>
            <a:endParaRPr>
              <a:latin typeface="Ubuntu"/>
              <a:ea typeface="Ubuntu"/>
              <a:cs typeface="Ubuntu"/>
            </a:endParaRPr>
          </a:p>
          <a:p>
            <a:pPr lvl="0">
              <a:defRPr/>
            </a:pPr>
            <a:endParaRPr sz="1600">
              <a:latin typeface="Ubuntu"/>
              <a:ea typeface="Ubuntu"/>
              <a:cs typeface="Ubuntu"/>
            </a:endParaRPr>
          </a:p>
          <a:p>
            <a:pPr lvl="0">
              <a:buFont typeface="Wingdings"/>
              <a:buChar char="ü"/>
              <a:defRPr/>
            </a:pPr>
            <a:r>
              <a:rPr sz="1600">
                <a:latin typeface="Ubuntu"/>
                <a:ea typeface="Ubuntu"/>
                <a:cs typeface="Ubuntu"/>
              </a:rPr>
              <a:t> </a:t>
            </a:r>
            <a:r>
              <a:rPr lang="fr-FR" sz="1600" b="0" i="0" u="none" strike="noStrike" cap="none" spc="0">
                <a:solidFill>
                  <a:srgbClr val="000000"/>
                </a:solidFill>
                <a:latin typeface="Ubuntu"/>
                <a:ea typeface="Ubuntu"/>
                <a:cs typeface="Ubuntu"/>
              </a:rPr>
              <a:t> Scénariser son cours et planifier sa progression en vue d’une mémorisation individuelle et collective</a:t>
            </a:r>
            <a:endParaRPr lang="fr-FR" sz="1600" b="0" i="0" u="none" strike="noStrike" cap="none" spc="0">
              <a:solidFill>
                <a:srgbClr val="000000"/>
              </a:solidFill>
              <a:latin typeface="Ubuntu"/>
              <a:ea typeface="Ubuntu"/>
              <a:cs typeface="Ubuntu"/>
            </a:endParaRPr>
          </a:p>
          <a:p>
            <a:pPr lvl="0">
              <a:defRPr/>
            </a:pPr>
            <a:endParaRPr sz="1600">
              <a:latin typeface="Ubuntu"/>
              <a:ea typeface="Ubuntu"/>
              <a:cs typeface="Ubuntu"/>
            </a:endParaRPr>
          </a:p>
          <a:p>
            <a:pPr lvl="0">
              <a:buFont typeface="Wingdings"/>
              <a:buChar char="ü"/>
              <a:defRPr/>
            </a:pPr>
            <a:r>
              <a:rPr lang="fr-FR" sz="1600">
                <a:latin typeface="Ubuntu"/>
                <a:ea typeface="Ubuntu"/>
                <a:cs typeface="Ubuntu"/>
              </a:rPr>
              <a:t> </a:t>
            </a:r>
            <a:r>
              <a:rPr lang="fr-FR" sz="1600" b="0" i="0" u="none" strike="noStrike" cap="none" spc="0">
                <a:solidFill>
                  <a:srgbClr val="000000"/>
                </a:solidFill>
                <a:latin typeface="Ubuntu"/>
                <a:ea typeface="Ubuntu"/>
                <a:cs typeface="Ubuntu"/>
              </a:rPr>
              <a:t>Voir quelques exemples concrets</a:t>
            </a:r>
            <a:endParaRPr sz="1600">
              <a:latin typeface="Ubuntu"/>
              <a:ea typeface="Ubuntu"/>
              <a:cs typeface="Ubuntu"/>
            </a:endParaRPr>
          </a:p>
        </p:txBody>
      </p:sp>
      <p:sp>
        <p:nvSpPr>
          <p:cNvPr id="6" name=" 5" hidden="0"/>
          <p:cNvSpPr/>
          <p:nvPr isPhoto="0" userDrawn="0"/>
        </p:nvSpPr>
        <p:spPr bwMode="auto">
          <a:xfrm>
            <a:off x="4926430" y="292380"/>
            <a:ext cx="2254410" cy="447565"/>
          </a:xfrm>
        </p:spPr>
        <p:txBody>
          <a:bodyPr rot="0" spcFirstLastPara="0" vertOverflow="overflow" horzOverflow="clip" vert="horz" wrap="square" lIns="91440" tIns="45720" rIns="91440" bIns="45720" numCol="1" spcCol="0" rtlCol="0" fromWordArt="0" anchor="t" anchorCtr="0" forceAA="0" compatLnSpc="1">
            <a:prstTxWarp prst="textNoShape"/>
            <a:noAutofit/>
          </a:bodyPr>
          <a:lstStyle/>
          <a:p>
            <a:pPr>
              <a:defRPr/>
            </a:pPr>
            <a:r>
              <a:rPr sz="2400" b="1" i="0" u="none">
                <a:solidFill>
                  <a:srgbClr val="000000"/>
                </a:solidFill>
                <a:latin typeface="Open Sans Extrabold"/>
                <a:ea typeface="Open Sans Extrabold"/>
                <a:cs typeface="Open Sans Extrabold"/>
              </a:rPr>
              <a:t>Temps forts</a:t>
            </a:r>
            <a:endParaRPr/>
          </a:p>
        </p:txBody>
      </p:sp>
      <p:sp>
        <p:nvSpPr>
          <p:cNvPr id="7" name=" 6" hidden="0"/>
          <p:cNvSpPr/>
          <p:nvPr isPhoto="0" userDrawn="0"/>
        </p:nvSpPr>
        <p:spPr bwMode="auto">
          <a:xfrm flipH="0" flipV="0">
            <a:off x="4356407" y="960435"/>
            <a:ext cx="4589317" cy="1850600"/>
          </a:xfrm>
        </p:spPr>
        <p:txBody>
          <a:bodyPr rot="0" spcFirstLastPara="0" vertOverflow="overflow" horzOverflow="clip" vert="horz" wrap="square" lIns="91440" tIns="45720" rIns="91440" bIns="45720" numCol="1" spcCol="0" rtlCol="0" fromWordArt="0" anchor="t" anchorCtr="0" forceAA="0" compatLnSpc="1">
            <a:prstTxWarp prst="textNoShape"/>
            <a:noAutofit/>
          </a:bodyPr>
          <a:lstStyle/>
          <a:p>
            <a:pPr algn="just">
              <a:defRPr/>
            </a:pPr>
            <a:r>
              <a:rPr lang="fr-FR" sz="1600" b="1" i="0" u="none" strike="noStrike" cap="none" spc="0">
                <a:solidFill>
                  <a:srgbClr val="639F90"/>
                </a:solidFill>
                <a:latin typeface="Ubuntu"/>
                <a:ea typeface="Ubuntu"/>
                <a:cs typeface="Ubuntu"/>
              </a:rPr>
              <a:t>Atelier 1 : </a:t>
            </a:r>
            <a:r>
              <a:rPr lang="fr-FR" sz="1600" b="0" i="0" u="none" strike="noStrike" cap="none" spc="0">
                <a:solidFill>
                  <a:schemeClr val="tx1"/>
                </a:solidFill>
                <a:latin typeface="Ubuntu"/>
                <a:ea typeface="Ubuntu"/>
                <a:cs typeface="Ubuntu"/>
              </a:rPr>
              <a:t>A vos neurones, prêts ? Mémorisez !</a:t>
            </a:r>
            <a:endParaRPr sz="1600" b="0" i="0" u="none" strike="noStrike" cap="none" spc="0">
              <a:solidFill>
                <a:schemeClr val="tx1"/>
              </a:solidFill>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a:p>
            <a:pPr algn="just">
              <a:defRPr/>
            </a:pPr>
            <a:r>
              <a:rPr lang="fr-FR" sz="1600" b="1" i="0" u="none" strike="noStrike" cap="none" spc="0">
                <a:solidFill>
                  <a:srgbClr val="639F90"/>
                </a:solidFill>
                <a:latin typeface="Ubuntu"/>
                <a:ea typeface="Ubuntu"/>
                <a:cs typeface="Ubuntu"/>
              </a:rPr>
              <a:t>Atelier </a:t>
            </a:r>
            <a:r>
              <a:rPr lang="fr-FR" sz="1600" b="1">
                <a:solidFill>
                  <a:srgbClr val="639F90"/>
                </a:solidFill>
                <a:latin typeface="Ubuntu"/>
                <a:ea typeface="Ubuntu"/>
                <a:cs typeface="Ubuntu"/>
              </a:rPr>
              <a:t>2 : </a:t>
            </a:r>
            <a:r>
              <a:rPr lang="fr-FR" sz="1600" b="0" i="0" u="none" strike="noStrike" cap="none" spc="0">
                <a:solidFill>
                  <a:schemeClr val="tx1"/>
                </a:solidFill>
                <a:latin typeface="Ubuntu"/>
                <a:ea typeface="Ubuntu"/>
                <a:cs typeface="Ubuntu"/>
              </a:rPr>
              <a:t>A vos neurones, prêts ? Réactivez !</a:t>
            </a:r>
            <a:endParaRPr sz="1600">
              <a:latin typeface="Ubuntu"/>
              <a:ea typeface="Ubuntu"/>
              <a:cs typeface="Ubuntu"/>
            </a:endParaRPr>
          </a:p>
          <a:p>
            <a:pPr algn="just">
              <a:defRPr/>
            </a:pPr>
            <a:endParaRPr sz="1600">
              <a:solidFill>
                <a:schemeClr val="tx1"/>
              </a:solidFill>
              <a:latin typeface="Ubuntu"/>
              <a:ea typeface="Ubuntu"/>
              <a:cs typeface="Ubuntu"/>
            </a:endParaRPr>
          </a:p>
          <a:p>
            <a:pPr algn="just">
              <a:defRPr/>
            </a:pPr>
            <a:r>
              <a:rPr lang="fr-FR" sz="1600" b="1">
                <a:solidFill>
                  <a:srgbClr val="639F90"/>
                </a:solidFill>
                <a:latin typeface="Ubuntu"/>
                <a:ea typeface="Ubuntu"/>
                <a:cs typeface="Ubuntu"/>
              </a:rPr>
              <a:t>Atelier 3 :</a:t>
            </a:r>
            <a:r>
              <a:rPr lang="fr-FR" sz="1600">
                <a:latin typeface="Ubuntu"/>
                <a:ea typeface="Ubuntu"/>
                <a:cs typeface="Ubuntu"/>
              </a:rPr>
              <a:t> </a:t>
            </a:r>
            <a:r>
              <a:rPr lang="fr-FR" sz="1600" b="0" i="0" u="none" strike="noStrike" cap="none" spc="0">
                <a:solidFill>
                  <a:schemeClr val="tx1"/>
                </a:solidFill>
                <a:latin typeface="Ubuntu"/>
                <a:ea typeface="Ubuntu"/>
                <a:cs typeface="Ubuntu"/>
              </a:rPr>
              <a:t>Tableau blanc - La stratégies</a:t>
            </a:r>
            <a:endParaRPr>
              <a:latin typeface="Ubuntu"/>
              <a:ea typeface="Ubuntu"/>
              <a:cs typeface="Ubuntu"/>
            </a:endParaRPr>
          </a:p>
          <a:p>
            <a:pPr algn="just">
              <a:defRPr/>
            </a:pPr>
            <a:endParaRPr sz="1600">
              <a:solidFill>
                <a:schemeClr val="tx1"/>
              </a:solidFill>
              <a:latin typeface="Ubuntu"/>
              <a:ea typeface="Ubuntu"/>
              <a:cs typeface="Ubuntu"/>
            </a:endParaRPr>
          </a:p>
          <a:p>
            <a:pPr algn="just">
              <a:defRPr/>
            </a:pPr>
            <a:r>
              <a:rPr lang="fr-FR" sz="1600" b="1">
                <a:solidFill>
                  <a:srgbClr val="639F90"/>
                </a:solidFill>
                <a:latin typeface="Ubuntu"/>
                <a:ea typeface="Ubuntu"/>
                <a:cs typeface="Ubuntu"/>
              </a:rPr>
              <a:t>Atelier 4 :</a:t>
            </a:r>
            <a:r>
              <a:rPr lang="fr-FR" sz="1600">
                <a:latin typeface="Ubuntu"/>
                <a:ea typeface="Ubuntu"/>
                <a:cs typeface="Ubuntu"/>
              </a:rPr>
              <a:t> </a:t>
            </a:r>
            <a:r>
              <a:rPr lang="fr-FR" sz="1600">
                <a:solidFill>
                  <a:schemeClr val="tx1"/>
                </a:solidFill>
                <a:latin typeface="Ubuntu"/>
                <a:ea typeface="Ubuntu"/>
                <a:cs typeface="Ubuntu"/>
              </a:rPr>
              <a:t>Flash explosif !</a:t>
            </a:r>
            <a:endParaRPr lang="fr-FR" sz="1600">
              <a:solidFill>
                <a:schemeClr val="tx1"/>
              </a:solidFill>
              <a:latin typeface="Ubuntu"/>
              <a:ea typeface="Ubuntu"/>
              <a:cs typeface="Ubuntu"/>
            </a:endParaRPr>
          </a:p>
          <a:p>
            <a:pPr algn="just">
              <a:defRPr/>
            </a:pPr>
            <a:endParaRPr sz="1600" b="0" i="0" u="none">
              <a:solidFill>
                <a:schemeClr val="tx1"/>
              </a:solidFill>
              <a:latin typeface="Ubuntu"/>
              <a:ea typeface="Ubuntu"/>
              <a:cs typeface="Ubuntu"/>
            </a:endParaRPr>
          </a:p>
          <a:p>
            <a:pPr algn="just">
              <a:defRPr/>
            </a:pPr>
            <a:endParaRPr lang="fr-FR" sz="1600">
              <a:latin typeface="Ubuntu"/>
              <a:ea typeface="Ubuntu"/>
              <a:cs typeface="Ubuntu"/>
            </a:endParaRPr>
          </a:p>
          <a:p>
            <a:pPr algn="just">
              <a:defRPr/>
            </a:pPr>
            <a:endParaRPr sz="1600" b="0" i="0" u="none" strike="noStrike" cap="none" spc="0">
              <a:solidFill>
                <a:schemeClr val="tx1"/>
              </a:solidFill>
              <a:latin typeface="Ubuntu"/>
              <a:ea typeface="Ubuntu"/>
              <a:cs typeface="Ubuntu"/>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615363936" name="" hidden="0"/>
          <p:cNvSpPr/>
          <p:nvPr isPhoto="0" userDrawn="0"/>
        </p:nvSpPr>
        <p:spPr bwMode="auto">
          <a:xfrm flipH="0" flipV="0">
            <a:off x="6213183" y="3411268"/>
            <a:ext cx="2836545" cy="1761702"/>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400">
                <a:solidFill>
                  <a:srgbClr val="000000"/>
                </a:solidFill>
              </a:rPr>
              <a:t>Travail en équipe (pédagogique et parents), cahier de réactivation, plan de travail</a:t>
            </a:r>
            <a:r>
              <a:rPr sz="1400">
                <a:solidFill>
                  <a:srgbClr val="000000"/>
                </a:solidFill>
              </a:rPr>
              <a:t>, calendrier de reprise</a:t>
            </a:r>
            <a:endParaRPr sz="1400">
              <a:solidFill>
                <a:srgbClr val="000000"/>
              </a:solidFill>
            </a:endParaRPr>
          </a:p>
        </p:txBody>
      </p:sp>
      <p:sp>
        <p:nvSpPr>
          <p:cNvPr id="1066118999" name="" hidden="0"/>
          <p:cNvSpPr/>
          <p:nvPr isPhoto="0" userDrawn="0"/>
        </p:nvSpPr>
        <p:spPr bwMode="auto">
          <a:xfrm flipH="0" flipV="0">
            <a:off x="54671" y="3567968"/>
            <a:ext cx="3058830" cy="1543210"/>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400" strike="noStrike">
                <a:solidFill>
                  <a:srgbClr val="000000"/>
                </a:solidFill>
              </a:rPr>
              <a:t>Chatbot, questionnaire auto-correctif, table d’appui, corrections à consulter, tuteur</a:t>
            </a:r>
            <a:endParaRPr sz="1400">
              <a:solidFill>
                <a:srgbClr val="000000"/>
              </a:solidFill>
            </a:endParaRPr>
          </a:p>
        </p:txBody>
      </p:sp>
      <p:sp>
        <p:nvSpPr>
          <p:cNvPr id="145357611" name="" hidden="0"/>
          <p:cNvSpPr/>
          <p:nvPr isPhoto="0" userDrawn="0"/>
        </p:nvSpPr>
        <p:spPr bwMode="auto">
          <a:xfrm flipH="0" flipV="0">
            <a:off x="3283681" y="3474835"/>
            <a:ext cx="2787366" cy="1638441"/>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400">
                <a:solidFill>
                  <a:srgbClr val="000000"/>
                </a:solidFill>
              </a:rPr>
              <a:t>Les fiche outils (Agora Quiz, Quizlet, Flashcards), la coopération (ping-pong), ludification</a:t>
            </a:r>
            <a:endParaRPr sz="1400">
              <a:solidFill>
                <a:srgbClr val="000000"/>
              </a:solidFill>
            </a:endParaRPr>
          </a:p>
        </p:txBody>
      </p:sp>
      <p:sp>
        <p:nvSpPr>
          <p:cNvPr id="1673999180" name="Rectangle 28" hidden="0"/>
          <p:cNvSpPr/>
          <p:nvPr isPhoto="0" userDrawn="0"/>
        </p:nvSpPr>
        <p:spPr bwMode="auto">
          <a:xfrm flipH="0" flipV="0">
            <a:off x="69267" y="158596"/>
            <a:ext cx="8878658" cy="3879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2400" b="1" i="0" u="none">
                <a:solidFill>
                  <a:srgbClr val="000000"/>
                </a:solidFill>
                <a:latin typeface="Open Sans Extrabold"/>
                <a:ea typeface="Open Sans Extrabold"/>
                <a:cs typeface="Open Sans Extrabold"/>
              </a:rPr>
              <a:t>Concrètement : </a:t>
            </a:r>
            <a:r>
              <a:rPr lang="en-US" sz="2400" b="1" i="0" u="none" strike="noStrike" cap="none" spc="0">
                <a:solidFill>
                  <a:srgbClr val="2CBF9A"/>
                </a:solidFill>
                <a:latin typeface="Open Sans Extrabold"/>
                <a:ea typeface="Open Sans Extrabold"/>
                <a:cs typeface="Open Sans Extrabold"/>
              </a:rPr>
              <a:t>Pendant</a:t>
            </a:r>
            <a:endParaRPr sz="2400">
              <a:latin typeface="Open Sans Extrabold"/>
              <a:ea typeface="Open Sans Extrabold"/>
              <a:cs typeface="Open Sans Extrabold"/>
            </a:endParaRPr>
          </a:p>
        </p:txBody>
      </p:sp>
      <p:cxnSp>
        <p:nvCxnSpPr>
          <p:cNvPr id="1632154698" name="" hidden="0"/>
          <p:cNvCxnSpPr>
            <a:cxnSpLocks/>
            <a:stCxn id="1819314802" idx="4"/>
          </p:cNvCxnSpPr>
          <p:nvPr isPhoto="0" userDrawn="0"/>
        </p:nvCxnSpPr>
        <p:spPr bwMode="auto">
          <a:xfrm rot="5399942" flipH="0" flipV="0">
            <a:off x="1210209" y="2102065"/>
            <a:ext cx="269213"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819314802" name="" hidden="0"/>
          <p:cNvSpPr/>
          <p:nvPr isPhoto="0" userDrawn="0"/>
        </p:nvSpPr>
        <p:spPr bwMode="auto">
          <a:xfrm flipH="0" flipV="0">
            <a:off x="366575" y="1313658"/>
            <a:ext cx="1956966" cy="653797"/>
          </a:xfrm>
          <a:prstGeom prst="ellipse">
            <a:avLst/>
          </a:prstGeom>
          <a:solidFill>
            <a:srgbClr val="F2CC85"/>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Organiser la rétro-action</a:t>
            </a:r>
            <a:endParaRPr>
              <a:solidFill>
                <a:srgbClr val="000000"/>
              </a:solidFill>
            </a:endParaRPr>
          </a:p>
        </p:txBody>
      </p:sp>
      <p:sp>
        <p:nvSpPr>
          <p:cNvPr id="304446144" name="" hidden="0"/>
          <p:cNvSpPr/>
          <p:nvPr isPhoto="0" userDrawn="0"/>
        </p:nvSpPr>
        <p:spPr bwMode="auto">
          <a:xfrm rot="5399942" flipH="0" flipV="0">
            <a:off x="1011017" y="3230021"/>
            <a:ext cx="668088" cy="195183"/>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229306887" name="" hidden="0"/>
          <p:cNvSpPr/>
          <p:nvPr isPhoto="0" userDrawn="0"/>
        </p:nvSpPr>
        <p:spPr bwMode="auto">
          <a:xfrm flipH="0" flipV="0">
            <a:off x="455630" y="2262186"/>
            <a:ext cx="1778856" cy="727551"/>
          </a:xfrm>
          <a:prstGeom prst="rect">
            <a:avLst/>
          </a:prstGeom>
          <a:noFill/>
          <a:ln w="25400"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Fournir un feedback immédiat et permettre l’erreur</a:t>
            </a:r>
            <a:endParaRPr>
              <a:solidFill>
                <a:srgbClr val="000000"/>
              </a:solidFill>
            </a:endParaRPr>
          </a:p>
        </p:txBody>
      </p:sp>
      <p:cxnSp>
        <p:nvCxnSpPr>
          <p:cNvPr id="992586896" name="" hidden="0"/>
          <p:cNvCxnSpPr>
            <a:cxnSpLocks/>
          </p:cNvCxnSpPr>
          <p:nvPr isPhoto="0" userDrawn="0"/>
        </p:nvCxnSpPr>
        <p:spPr bwMode="auto">
          <a:xfrm rot="5399942" flipH="0" flipV="1">
            <a:off x="4577578" y="1213871"/>
            <a:ext cx="199575"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00976204" name="" hidden="0"/>
          <p:cNvSpPr/>
          <p:nvPr isPhoto="0" userDrawn="0"/>
        </p:nvSpPr>
        <p:spPr bwMode="auto">
          <a:xfrm flipH="0" flipV="0">
            <a:off x="7250172" y="3421125"/>
            <a:ext cx="73432" cy="8235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883517787" name="" hidden="0"/>
          <p:cNvSpPr/>
          <p:nvPr isPhoto="0" userDrawn="0"/>
        </p:nvSpPr>
        <p:spPr bwMode="auto">
          <a:xfrm rot="5399942" flipH="0" flipV="0">
            <a:off x="4410777" y="3239968"/>
            <a:ext cx="616752" cy="172123"/>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cxnSp>
        <p:nvCxnSpPr>
          <p:cNvPr id="1505801021" name="" hidden="0"/>
          <p:cNvCxnSpPr>
            <a:cxnSpLocks/>
            <a:endCxn id="1819314802" idx="7"/>
          </p:cNvCxnSpPr>
          <p:nvPr isPhoto="0" userDrawn="0"/>
        </p:nvCxnSpPr>
        <p:spPr bwMode="auto">
          <a:xfrm rot="10799952" flipH="0" flipV="1">
            <a:off x="2036952" y="1131093"/>
            <a:ext cx="1348693" cy="278311"/>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157191117" name="" hidden="0"/>
          <p:cNvCxnSpPr>
            <a:cxnSpLocks/>
            <a:endCxn id="1664386338" idx="0"/>
          </p:cNvCxnSpPr>
          <p:nvPr isPhoto="0" userDrawn="0"/>
        </p:nvCxnSpPr>
        <p:spPr bwMode="auto">
          <a:xfrm rot="0" flipH="0" flipV="0">
            <a:off x="5902966" y="928956"/>
            <a:ext cx="2038114" cy="334628"/>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501031670" name="" hidden="0"/>
          <p:cNvCxnSpPr>
            <a:cxnSpLocks/>
          </p:cNvCxnSpPr>
          <p:nvPr isPhoto="0" userDrawn="0"/>
        </p:nvCxnSpPr>
        <p:spPr bwMode="auto">
          <a:xfrm rot="5399942" flipH="0" flipV="1">
            <a:off x="4572594" y="2165864"/>
            <a:ext cx="192642"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531047781" name="" hidden="0"/>
          <p:cNvSpPr/>
          <p:nvPr isPhoto="0" userDrawn="0"/>
        </p:nvSpPr>
        <p:spPr bwMode="auto">
          <a:xfrm flipH="0" flipV="0">
            <a:off x="3587774" y="1313658"/>
            <a:ext cx="2162279" cy="755883"/>
          </a:xfrm>
          <a:prstGeom prst="ellipse">
            <a:avLst/>
          </a:prstGeom>
          <a:solidFill>
            <a:srgbClr val="F2CC85"/>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Favoriser l’approche active</a:t>
            </a:r>
            <a:endParaRPr>
              <a:solidFill>
                <a:srgbClr val="000000"/>
              </a:solidFill>
            </a:endParaRPr>
          </a:p>
        </p:txBody>
      </p:sp>
      <p:sp>
        <p:nvSpPr>
          <p:cNvPr id="2140685363" name="" hidden="0"/>
          <p:cNvSpPr/>
          <p:nvPr isPhoto="0" userDrawn="0"/>
        </p:nvSpPr>
        <p:spPr bwMode="auto">
          <a:xfrm flipH="0" flipV="0">
            <a:off x="3333022" y="2262186"/>
            <a:ext cx="2636672" cy="755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Consolider en offrant une diversité des approches...</a:t>
            </a:r>
            <a:endParaRPr lang="en-US" sz="1400" b="0" i="0" u="none" strike="noStrike" cap="none" spc="0">
              <a:solidFill>
                <a:srgbClr val="000000"/>
              </a:solidFill>
              <a:latin typeface="Arial"/>
              <a:ea typeface="Arial"/>
              <a:cs typeface="Arial"/>
            </a:endParaRPr>
          </a:p>
          <a:p>
            <a:pPr algn="ctr">
              <a:defRPr/>
            </a:pPr>
            <a:r>
              <a:rPr lang="en-US" sz="1400" b="0" i="0" u="none" strike="noStrike" cap="none" spc="0">
                <a:solidFill>
                  <a:srgbClr val="000000"/>
                </a:solidFill>
                <a:latin typeface="Arial"/>
                <a:ea typeface="Arial"/>
                <a:cs typeface="Arial"/>
              </a:rPr>
              <a:t>t</a:t>
            </a:r>
            <a:r>
              <a:rPr lang="en-US" sz="1400" b="0" i="0" u="none" strike="noStrike" cap="none" spc="0">
                <a:solidFill>
                  <a:srgbClr val="000000"/>
                </a:solidFill>
                <a:latin typeface="Arial"/>
                <a:ea typeface="Arial"/>
                <a:cs typeface="Arial"/>
              </a:rPr>
              <a:t>out en évitant la double tâche</a:t>
            </a:r>
            <a:endParaRPr lang="en-US" sz="1400" b="0" i="0" u="none" strike="noStrike" cap="none" spc="0">
              <a:solidFill>
                <a:srgbClr val="000000"/>
              </a:solidFill>
              <a:latin typeface="Arial"/>
              <a:ea typeface="Arial"/>
              <a:cs typeface="Arial"/>
            </a:endParaRPr>
          </a:p>
        </p:txBody>
      </p:sp>
      <p:sp>
        <p:nvSpPr>
          <p:cNvPr id="1664386338" name="" hidden="0"/>
          <p:cNvSpPr/>
          <p:nvPr isPhoto="0" userDrawn="0"/>
        </p:nvSpPr>
        <p:spPr bwMode="auto">
          <a:xfrm flipH="0" flipV="0">
            <a:off x="6934239" y="1263587"/>
            <a:ext cx="2013688" cy="753940"/>
          </a:xfrm>
          <a:prstGeom prst="ellipse">
            <a:avLst/>
          </a:prstGeom>
          <a:solidFill>
            <a:srgbClr val="F2CC85"/>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Planifier la réactivation</a:t>
            </a:r>
            <a:endParaRPr>
              <a:solidFill>
                <a:srgbClr val="000000"/>
              </a:solidFill>
            </a:endParaRPr>
          </a:p>
        </p:txBody>
      </p:sp>
      <p:cxnSp>
        <p:nvCxnSpPr>
          <p:cNvPr id="1167417833" name="" hidden="0"/>
          <p:cNvCxnSpPr>
            <a:cxnSpLocks/>
          </p:cNvCxnSpPr>
          <p:nvPr isPhoto="0" userDrawn="0"/>
        </p:nvCxnSpPr>
        <p:spPr bwMode="auto">
          <a:xfrm rot="5399942" flipH="0" flipV="1">
            <a:off x="7847534" y="2109106"/>
            <a:ext cx="187097"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2028091266" name="" hidden="0"/>
          <p:cNvSpPr/>
          <p:nvPr isPhoto="0" userDrawn="0"/>
        </p:nvSpPr>
        <p:spPr bwMode="auto">
          <a:xfrm flipH="0" flipV="0">
            <a:off x="6832436" y="2215522"/>
            <a:ext cx="2217294" cy="7453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Construire sa séance et  sa séquence pour palier à la courbe de l’oubli</a:t>
            </a:r>
            <a:endParaRPr>
              <a:solidFill>
                <a:srgbClr val="000000"/>
              </a:solidFill>
            </a:endParaRPr>
          </a:p>
        </p:txBody>
      </p:sp>
      <p:sp>
        <p:nvSpPr>
          <p:cNvPr id="225006885" name="" hidden="0"/>
          <p:cNvSpPr/>
          <p:nvPr isPhoto="0" userDrawn="0"/>
        </p:nvSpPr>
        <p:spPr bwMode="auto">
          <a:xfrm rot="5399942" flipH="0" flipV="0">
            <a:off x="7671352" y="3150633"/>
            <a:ext cx="539467" cy="159868"/>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1022664995" name="" hidden="0"/>
          <p:cNvSpPr/>
          <p:nvPr isPhoto="0" userDrawn="0"/>
        </p:nvSpPr>
        <p:spPr bwMode="auto">
          <a:xfrm flipH="0" flipV="0">
            <a:off x="7777581" y="2850799"/>
            <a:ext cx="72732" cy="4572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200812853" name="" hidden="0"/>
          <p:cNvPicPr>
            <a:picLocks noChangeAspect="1"/>
          </p:cNvPicPr>
          <p:nvPr isPhoto="0" userDrawn="0"/>
        </p:nvPicPr>
        <p:blipFill>
          <a:blip r:embed="rId3"/>
          <a:stretch/>
        </p:blipFill>
        <p:spPr bwMode="auto">
          <a:xfrm flipH="0" flipV="0">
            <a:off x="3333022" y="546516"/>
            <a:ext cx="2600142" cy="56656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1597033902" name="" hidden="0"/>
          <p:cNvSpPr/>
          <p:nvPr isPhoto="0" userDrawn="0"/>
        </p:nvSpPr>
        <p:spPr bwMode="auto">
          <a:xfrm flipH="0" flipV="0">
            <a:off x="214314" y="3346392"/>
            <a:ext cx="3773046" cy="1664056"/>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400" strike="noStrike">
                <a:solidFill>
                  <a:srgbClr val="000000"/>
                </a:solidFill>
              </a:rPr>
              <a:t>Construire une progression spiralée avec quantification du nombre de rappels, établir des liens interdisciplinaires</a:t>
            </a:r>
            <a:endParaRPr sz="1400">
              <a:solidFill>
                <a:srgbClr val="000000"/>
              </a:solidFill>
            </a:endParaRPr>
          </a:p>
        </p:txBody>
      </p:sp>
      <p:sp>
        <p:nvSpPr>
          <p:cNvPr id="124523065" name="" hidden="0"/>
          <p:cNvSpPr/>
          <p:nvPr isPhoto="0" userDrawn="0"/>
        </p:nvSpPr>
        <p:spPr bwMode="auto">
          <a:xfrm flipH="0" flipV="0">
            <a:off x="5642078" y="3518373"/>
            <a:ext cx="3363054" cy="1492074"/>
          </a:xfrm>
          <a:prstGeom prst="cloud">
            <a:avLst/>
          </a:prstGeom>
          <a:solidFill>
            <a:schemeClr val="bg1">
              <a:lumMod val="95000"/>
            </a:schemeClr>
          </a:solidFill>
          <a:ln w="19049" cap="flat" cmpd="sng"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sz="1400">
                <a:solidFill>
                  <a:srgbClr val="000000"/>
                </a:solidFill>
              </a:rPr>
              <a:t>La quizinière, étude de documents, résolution de problème, création d’un rendu</a:t>
            </a:r>
            <a:r>
              <a:rPr sz="1400">
                <a:solidFill>
                  <a:srgbClr val="000000"/>
                </a:solidFill>
              </a:rPr>
              <a:t>, learning apps</a:t>
            </a:r>
            <a:endParaRPr sz="1400">
              <a:solidFill>
                <a:srgbClr val="000000"/>
              </a:solidFill>
            </a:endParaRPr>
          </a:p>
        </p:txBody>
      </p:sp>
      <p:sp>
        <p:nvSpPr>
          <p:cNvPr id="949849839" name="Rectangle 28" hidden="0"/>
          <p:cNvSpPr/>
          <p:nvPr isPhoto="0" userDrawn="0"/>
        </p:nvSpPr>
        <p:spPr bwMode="auto">
          <a:xfrm flipH="0" flipV="0">
            <a:off x="69267" y="158596"/>
            <a:ext cx="8878658" cy="387916"/>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lgn="l">
              <a:defRPr/>
            </a:pPr>
            <a:r>
              <a:rPr sz="2400" b="1" i="0" u="none">
                <a:solidFill>
                  <a:srgbClr val="000000"/>
                </a:solidFill>
                <a:latin typeface="Open Sans Extrabold"/>
                <a:ea typeface="Open Sans Extrabold"/>
                <a:cs typeface="Open Sans Extrabold"/>
              </a:rPr>
              <a:t>Concrètement : </a:t>
            </a:r>
            <a:r>
              <a:rPr lang="en-US" sz="2400" b="1" i="0" u="none" strike="noStrike" cap="none" spc="0">
                <a:solidFill>
                  <a:srgbClr val="2CBF9A"/>
                </a:solidFill>
                <a:latin typeface="Open Sans Extrabold"/>
                <a:ea typeface="Open Sans Extrabold"/>
                <a:cs typeface="Open Sans Extrabold"/>
              </a:rPr>
              <a:t>Après</a:t>
            </a:r>
            <a:endParaRPr sz="2400">
              <a:latin typeface="Open Sans Extrabold"/>
              <a:ea typeface="Open Sans Extrabold"/>
              <a:cs typeface="Open Sans Extrabold"/>
            </a:endParaRPr>
          </a:p>
        </p:txBody>
      </p:sp>
      <p:cxnSp>
        <p:nvCxnSpPr>
          <p:cNvPr id="1515541100" name="" hidden="0"/>
          <p:cNvCxnSpPr>
            <a:cxnSpLocks/>
            <a:stCxn id="511399620" idx="4"/>
          </p:cNvCxnSpPr>
          <p:nvPr isPhoto="0" userDrawn="0"/>
        </p:nvCxnSpPr>
        <p:spPr bwMode="auto">
          <a:xfrm rot="5399942" flipH="0" flipV="1">
            <a:off x="1897060" y="2080534"/>
            <a:ext cx="407556"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511399620" name="" hidden="0"/>
          <p:cNvSpPr/>
          <p:nvPr isPhoto="0" userDrawn="0"/>
        </p:nvSpPr>
        <p:spPr bwMode="auto">
          <a:xfrm flipH="0" flipV="0">
            <a:off x="1372122" y="1404360"/>
            <a:ext cx="1442784" cy="472395"/>
          </a:xfrm>
          <a:prstGeom prst="ellipse">
            <a:avLst/>
          </a:prstGeom>
          <a:solidFill>
            <a:srgbClr val="F0D7C9"/>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Réactiver</a:t>
            </a:r>
            <a:endParaRPr>
              <a:solidFill>
                <a:srgbClr val="000000"/>
              </a:solidFill>
            </a:endParaRPr>
          </a:p>
        </p:txBody>
      </p:sp>
      <p:sp>
        <p:nvSpPr>
          <p:cNvPr id="1213691590" name="" hidden="0"/>
          <p:cNvSpPr/>
          <p:nvPr isPhoto="0" userDrawn="0"/>
        </p:nvSpPr>
        <p:spPr bwMode="auto">
          <a:xfrm rot="5399942" flipH="0" flipV="0">
            <a:off x="1901503" y="3139221"/>
            <a:ext cx="438316" cy="195183"/>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sp>
        <p:nvSpPr>
          <p:cNvPr id="31306079" name="" hidden="0"/>
          <p:cNvSpPr/>
          <p:nvPr isPhoto="0" userDrawn="0"/>
        </p:nvSpPr>
        <p:spPr bwMode="auto">
          <a:xfrm flipH="0" flipV="0">
            <a:off x="1231233" y="2290099"/>
            <a:ext cx="1778856" cy="727551"/>
          </a:xfrm>
          <a:prstGeom prst="rect">
            <a:avLst/>
          </a:prstGeom>
          <a:noFill/>
          <a:ln w="25400"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Utiliser la méthode de l’apprentissage expansé</a:t>
            </a:r>
            <a:endParaRPr>
              <a:solidFill>
                <a:srgbClr val="000000"/>
              </a:solidFill>
            </a:endParaRPr>
          </a:p>
        </p:txBody>
      </p:sp>
      <p:cxnSp>
        <p:nvCxnSpPr>
          <p:cNvPr id="971722859" name="" hidden="0"/>
          <p:cNvCxnSpPr>
            <a:cxnSpLocks/>
          </p:cNvCxnSpPr>
          <p:nvPr isPhoto="0" userDrawn="0"/>
        </p:nvCxnSpPr>
        <p:spPr bwMode="auto">
          <a:xfrm rot="5399942" flipH="0" flipV="1">
            <a:off x="6203903" y="547045"/>
            <a:ext cx="252874" cy="1333515"/>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430972080" name="" hidden="0"/>
          <p:cNvSpPr/>
          <p:nvPr isPhoto="0" userDrawn="0"/>
        </p:nvSpPr>
        <p:spPr bwMode="auto">
          <a:xfrm flipH="0" flipV="0">
            <a:off x="7250172" y="3421125"/>
            <a:ext cx="73432" cy="8235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1912048829" name="" hidden="0"/>
          <p:cNvSpPr/>
          <p:nvPr isPhoto="0" userDrawn="0"/>
        </p:nvSpPr>
        <p:spPr bwMode="auto">
          <a:xfrm rot="5399942" flipH="0" flipV="0">
            <a:off x="7178368" y="3353762"/>
            <a:ext cx="389163" cy="172123"/>
          </a:xfrm>
          <a:prstGeom prst="stripedRightArrow">
            <a:avLst>
              <a:gd name="adj1" fmla="val 51999"/>
              <a:gd name="adj2" fmla="val 95999"/>
            </a:avLst>
          </a:prstGeom>
          <a:noFill/>
          <a:ln w="19049" cap="flat" cmpd="sng" algn="ctr">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defRPr/>
            </a:pPr>
            <a:endParaRPr/>
          </a:p>
        </p:txBody>
      </p:sp>
      <p:cxnSp>
        <p:nvCxnSpPr>
          <p:cNvPr id="501450883" name="" hidden="0"/>
          <p:cNvCxnSpPr>
            <a:cxnSpLocks/>
            <a:endCxn id="511399620" idx="0"/>
          </p:cNvCxnSpPr>
          <p:nvPr isPhoto="0" userDrawn="0"/>
        </p:nvCxnSpPr>
        <p:spPr bwMode="auto">
          <a:xfrm rot="10799952" flipH="0" flipV="1">
            <a:off x="2093514" y="1075982"/>
            <a:ext cx="1513737" cy="328376"/>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cxnSp>
        <p:nvCxnSpPr>
          <p:cNvPr id="396469770" name="" hidden="0"/>
          <p:cNvCxnSpPr>
            <a:cxnSpLocks/>
          </p:cNvCxnSpPr>
          <p:nvPr isPhoto="0" userDrawn="0"/>
        </p:nvCxnSpPr>
        <p:spPr bwMode="auto">
          <a:xfrm rot="5399942" flipH="0" flipV="1">
            <a:off x="7193364" y="1943341"/>
            <a:ext cx="260482" cy="0"/>
          </a:xfrm>
          <a:prstGeom prst="line">
            <a:avLst/>
          </a:prstGeom>
          <a:ln w="19049" cap="flat" cmpd="sng" algn="ctr">
            <a:solidFill>
              <a:srgbClr val="00000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265022287" name="" hidden="0"/>
          <p:cNvSpPr/>
          <p:nvPr isPhoto="0" userDrawn="0"/>
        </p:nvSpPr>
        <p:spPr bwMode="auto">
          <a:xfrm flipH="0" flipV="0">
            <a:off x="6662826" y="1340242"/>
            <a:ext cx="1321560" cy="464900"/>
          </a:xfrm>
          <a:prstGeom prst="ellipse">
            <a:avLst/>
          </a:prstGeom>
          <a:solidFill>
            <a:srgbClr val="F0D7C9"/>
          </a:solidFill>
          <a:ln w="12699" cap="flat" cmpd="sng" algn="ctr">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a:solidFill>
                  <a:srgbClr val="000000"/>
                </a:solidFill>
              </a:rPr>
              <a:t>Evaluer</a:t>
            </a:r>
            <a:endParaRPr>
              <a:solidFill>
                <a:srgbClr val="000000"/>
              </a:solidFill>
            </a:endParaRPr>
          </a:p>
        </p:txBody>
      </p:sp>
      <p:sp>
        <p:nvSpPr>
          <p:cNvPr id="460622485" name="" hidden="0"/>
          <p:cNvSpPr/>
          <p:nvPr isPhoto="0" userDrawn="0"/>
        </p:nvSpPr>
        <p:spPr bwMode="auto">
          <a:xfrm flipH="0" flipV="0">
            <a:off x="5982009" y="2101642"/>
            <a:ext cx="2965916" cy="11632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p>
            <a:pPr algn="ctr">
              <a:defRPr/>
            </a:pPr>
            <a:r>
              <a:rPr lang="en-US" sz="1400" b="0" i="0" u="none" strike="noStrike" cap="none" spc="0">
                <a:solidFill>
                  <a:srgbClr val="000000"/>
                </a:solidFill>
                <a:latin typeface="Arial"/>
                <a:ea typeface="Arial"/>
                <a:cs typeface="Arial"/>
              </a:rPr>
              <a:t>Varier les types d’évaluation pour les rappels :</a:t>
            </a:r>
            <a:endParaRPr lang="en-US" sz="1400" b="0" i="0" u="none" strike="noStrike" cap="none" spc="0">
              <a:solidFill>
                <a:srgbClr val="000000"/>
              </a:solidFill>
              <a:latin typeface="Arial"/>
              <a:ea typeface="Arial"/>
              <a:cs typeface="Arial"/>
            </a:endParaRPr>
          </a:p>
          <a:p>
            <a:pPr marL="239820" indent="-239820" algn="l">
              <a:buFont typeface="Arial"/>
              <a:buChar char="•"/>
              <a:defRPr/>
            </a:pPr>
            <a:r>
              <a:rPr lang="en-US" sz="1400" b="0" i="0" u="none" strike="noStrike" cap="none" spc="0">
                <a:solidFill>
                  <a:srgbClr val="000000"/>
                </a:solidFill>
                <a:latin typeface="Arial"/>
                <a:ea typeface="Arial"/>
                <a:cs typeface="Arial"/>
              </a:rPr>
              <a:t>par reconnaissance</a:t>
            </a:r>
            <a:endParaRPr lang="en-US" sz="1400" b="0" i="0" u="none" strike="noStrike" cap="none" spc="0">
              <a:solidFill>
                <a:srgbClr val="000000"/>
              </a:solidFill>
              <a:latin typeface="Arial"/>
              <a:ea typeface="Arial"/>
              <a:cs typeface="Arial"/>
            </a:endParaRPr>
          </a:p>
          <a:p>
            <a:pPr marL="239820" indent="-239820" algn="l">
              <a:buFont typeface="Arial"/>
              <a:buChar char="•"/>
              <a:defRPr/>
            </a:pPr>
            <a:r>
              <a:rPr lang="en-US" sz="1400" b="0" i="0" u="none" strike="noStrike" cap="none" spc="0">
                <a:solidFill>
                  <a:srgbClr val="000000"/>
                </a:solidFill>
                <a:latin typeface="Arial"/>
                <a:ea typeface="Arial"/>
                <a:cs typeface="Arial"/>
              </a:rPr>
              <a:t>avec indice</a:t>
            </a:r>
            <a:endParaRPr lang="en-US" sz="1400" b="0" i="0" u="none" strike="noStrike" cap="none" spc="0">
              <a:solidFill>
                <a:srgbClr val="000000"/>
              </a:solidFill>
              <a:latin typeface="Arial"/>
              <a:ea typeface="Arial"/>
              <a:cs typeface="Arial"/>
            </a:endParaRPr>
          </a:p>
          <a:p>
            <a:pPr marL="239820" indent="-239820" algn="l">
              <a:buFont typeface="Arial"/>
              <a:buChar char="•"/>
              <a:defRPr/>
            </a:pPr>
            <a:r>
              <a:rPr lang="en-US" sz="1400" b="0" i="0" u="none" strike="noStrike" cap="none" spc="0">
                <a:solidFill>
                  <a:srgbClr val="000000"/>
                </a:solidFill>
                <a:latin typeface="Arial"/>
                <a:ea typeface="Arial"/>
                <a:cs typeface="Arial"/>
              </a:rPr>
              <a:t>libre</a:t>
            </a:r>
            <a:endParaRPr lang="en-US" sz="1400" b="0" i="0" u="none" strike="noStrike" cap="none" spc="0">
              <a:solidFill>
                <a:srgbClr val="000000"/>
              </a:solidFill>
              <a:latin typeface="Arial"/>
              <a:ea typeface="Arial"/>
              <a:cs typeface="Arial"/>
            </a:endParaRPr>
          </a:p>
        </p:txBody>
      </p:sp>
      <p:sp>
        <p:nvSpPr>
          <p:cNvPr id="1207083880" name="" hidden="0"/>
          <p:cNvSpPr/>
          <p:nvPr isPhoto="0" userDrawn="0"/>
        </p:nvSpPr>
        <p:spPr bwMode="auto">
          <a:xfrm flipH="0" flipV="0">
            <a:off x="7777581" y="2850799"/>
            <a:ext cx="72732" cy="4572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2042082848" name="" hidden="0"/>
          <p:cNvSpPr/>
          <p:nvPr isPhoto="0" userDrawn="0"/>
        </p:nvSpPr>
        <p:spPr bwMode="auto">
          <a:xfrm flipH="0" flipV="0">
            <a:off x="6896009" y="2683257"/>
            <a:ext cx="52029" cy="6247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308630636" name="" hidden="0"/>
          <p:cNvPicPr>
            <a:picLocks noChangeAspect="1"/>
          </p:cNvPicPr>
          <p:nvPr isPhoto="0" userDrawn="0"/>
        </p:nvPicPr>
        <p:blipFill>
          <a:blip r:embed="rId3"/>
          <a:stretch/>
        </p:blipFill>
        <p:spPr bwMode="auto">
          <a:xfrm flipH="0" flipV="0">
            <a:off x="3183298" y="565933"/>
            <a:ext cx="2734840" cy="52143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Google Shape;179;p28" hidden="0"/>
          <p:cNvSpPr/>
          <p:nvPr isPhoto="0" userDrawn="0"/>
        </p:nvSpPr>
        <p:spPr bwMode="auto">
          <a:xfrm>
            <a:off x="37012" y="84150"/>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B050"/>
                </a:solidFill>
                <a:latin typeface="Open Sans Extrabold"/>
                <a:ea typeface="Open Sans Extrabold"/>
                <a:cs typeface="Open Sans Extrabold"/>
              </a:rPr>
              <a:t>Fonctionnement de la mémoire</a:t>
            </a:r>
            <a:endParaRPr sz="24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La mémorisation.jpg" hidden="0"/>
          <p:cNvPicPr>
            <a:picLocks noChangeAspect="1" noChangeArrowheads="1"/>
          </p:cNvPicPr>
          <p:nvPr isPhoto="0" userDrawn="0"/>
        </p:nvPicPr>
        <p:blipFill>
          <a:blip r:embed="rId3"/>
          <a:stretch/>
        </p:blipFill>
        <p:spPr bwMode="auto">
          <a:xfrm flipH="0" flipV="0">
            <a:off x="921857" y="571485"/>
            <a:ext cx="8141892" cy="4579815"/>
          </a:xfrm>
          <a:prstGeom prst="rect">
            <a:avLst/>
          </a:prstGeom>
          <a:noFill/>
        </p:spPr>
      </p:pic>
      <p:sp>
        <p:nvSpPr>
          <p:cNvPr id="32466530" name="" hidden="0"/>
          <p:cNvSpPr txBox="1"/>
          <p:nvPr isPhoto="0" userDrawn="0"/>
        </p:nvSpPr>
        <p:spPr bwMode="auto">
          <a:xfrm rot="16199969" flipH="0" flipV="0">
            <a:off x="-1538639" y="2952972"/>
            <a:ext cx="3929655" cy="274356"/>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l">
              <a:defRPr/>
            </a:pPr>
            <a:r>
              <a:rPr sz="1200"/>
              <a:t>https://ladigitale.dev/digiplay/#/v/618af4e3ad48f</a:t>
            </a:r>
            <a:endParaRPr sz="1200"/>
          </a:p>
        </p:txBody>
      </p:sp>
      <p:pic>
        <p:nvPicPr>
          <p:cNvPr id="2106726672" name="" hidden="0"/>
          <p:cNvPicPr>
            <a:picLocks noChangeAspect="1"/>
          </p:cNvPicPr>
          <p:nvPr isPhoto="0" userDrawn="0"/>
        </p:nvPicPr>
        <p:blipFill>
          <a:blip r:embed="rId4"/>
          <a:stretch/>
        </p:blipFill>
        <p:spPr bwMode="auto">
          <a:xfrm flipH="0" flipV="0">
            <a:off x="120982" y="656848"/>
            <a:ext cx="800874" cy="80087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8" name="" hidden="0"/>
          <p:cNvSpPr/>
          <p:nvPr isPhoto="0" userDrawn="0"/>
        </p:nvSpPr>
        <p:spPr bwMode="auto">
          <a:xfrm flipH="0" flipV="0">
            <a:off x="2874623" y="586221"/>
            <a:ext cx="4579937" cy="334527"/>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sz="1600">
                <a:latin typeface="Ubuntu"/>
                <a:ea typeface="Ubuntu"/>
                <a:cs typeface="Ubuntu"/>
                <a:highlight>
                  <a:srgbClr val="FFFFFF"/>
                </a:highlight>
              </a:rPr>
              <a:t>Les émotions : un rôle dans les apprentissages ?</a:t>
            </a:r>
            <a:endParaRPr sz="1600">
              <a:latin typeface="Ubuntu"/>
              <a:ea typeface="Ubuntu"/>
              <a:cs typeface="Ubuntu"/>
              <a:highlight>
                <a:srgbClr val="FFFFFF"/>
              </a:highlight>
            </a:endParaRPr>
          </a:p>
        </p:txBody>
      </p:sp>
      <p:sp>
        <p:nvSpPr>
          <p:cNvPr id="1222764436" name="Google Shape;179;p28" hidden="0"/>
          <p:cNvSpPr/>
          <p:nvPr isPhoto="0" userDrawn="0"/>
        </p:nvSpPr>
        <p:spPr bwMode="auto">
          <a:xfrm flipH="0" flipV="0">
            <a:off x="37010" y="84150"/>
            <a:ext cx="8791830" cy="572697"/>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400">
                <a:solidFill>
                  <a:srgbClr val="000000"/>
                </a:solidFill>
                <a:latin typeface="Open Sans Extrabold"/>
                <a:ea typeface="Open Sans Extrabold"/>
                <a:cs typeface="Open Sans Extrabold"/>
              </a:rPr>
              <a:t>L’émotion : </a:t>
            </a:r>
            <a:r>
              <a:rPr lang="fr" sz="2400">
                <a:solidFill>
                  <a:srgbClr val="00B050"/>
                </a:solidFill>
                <a:latin typeface="Open Sans Extrabold"/>
                <a:ea typeface="Open Sans Extrabold"/>
                <a:cs typeface="Open Sans Extrabold"/>
              </a:rPr>
              <a:t>un rôle dans les apprentissages ?</a:t>
            </a:r>
            <a:endParaRPr sz="2400">
              <a:solidFill>
                <a:srgbClr val="00B050"/>
              </a:solidFill>
              <a:latin typeface="Open Sans Extrabold"/>
              <a:ea typeface="Open Sans Extrabold"/>
              <a:cs typeface="Open Sans Extrabold"/>
            </a:endParaRPr>
          </a:p>
        </p:txBody>
      </p:sp>
      <p:sp>
        <p:nvSpPr>
          <p:cNvPr id="274582748" name="" hidden="0"/>
          <p:cNvSpPr/>
          <p:nvPr isPhoto="0" userDrawn="0"/>
        </p:nvSpPr>
        <p:spPr bwMode="auto">
          <a:xfrm flipH="0" flipV="0">
            <a:off x="2842804" y="604024"/>
            <a:ext cx="4708292" cy="627256"/>
          </a:xfrm>
          <a:prstGeom prst="rect">
            <a:avLst/>
          </a:prstGeom>
          <a:solidFill>
            <a:schemeClr val="bg1"/>
          </a:solidFill>
          <a:ln w="25400" cap="flat" cmpd="sng"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sp>
      <p:sp>
        <p:nvSpPr>
          <p:cNvPr id="1802633112" name="" hidden="0"/>
          <p:cNvSpPr/>
          <p:nvPr isPhoto="0" userDrawn="0"/>
        </p:nvSpPr>
        <p:spPr bwMode="auto">
          <a:xfrm flipH="0" flipV="0">
            <a:off x="903656" y="-233272"/>
            <a:ext cx="152172" cy="214327"/>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404185815" name="" hidden="0"/>
          <p:cNvPicPr>
            <a:picLocks noChangeAspect="1"/>
          </p:cNvPicPr>
          <p:nvPr isPhoto="0" userDrawn="0"/>
        </p:nvPicPr>
        <p:blipFill>
          <a:blip r:embed="rId3"/>
          <a:stretch/>
        </p:blipFill>
        <p:spPr bwMode="auto">
          <a:xfrm flipH="0" flipV="0">
            <a:off x="1637381" y="586220"/>
            <a:ext cx="6287904" cy="451320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161603222" name="Rectangle 3" hidden="0"/>
          <p:cNvSpPr/>
          <p:nvPr isPhoto="0" userDrawn="0"/>
        </p:nvSpPr>
        <p:spPr bwMode="auto">
          <a:xfrm>
            <a:off x="388605" y="211135"/>
            <a:ext cx="9029178" cy="762034"/>
          </a:xfrm>
          <a:prstGeom prst="rect">
            <a:avLst/>
          </a:prstGeom>
          <a:noFill/>
        </p:spPr>
        <p:txBody>
          <a:bodyPr vertOverflow="overflow" horzOverflow="clip" vert="horz" wrap="square" lIns="91440" tIns="45720" rIns="91440" bIns="45720" numCol="1" spcCol="0" rtlCol="0" fromWordArt="0" anchor="t" anchorCtr="0" forceAA="0" compatLnSpc="0">
            <a:noAutofit/>
          </a:bodyPr>
          <a:lstStyle/>
          <a:p>
            <a:pPr>
              <a:defRPr/>
            </a:pPr>
            <a:r>
              <a:rPr sz="2800" b="1">
                <a:solidFill>
                  <a:srgbClr val="00B050"/>
                </a:solidFill>
                <a:latin typeface="Ubuntu"/>
                <a:ea typeface="Ubuntu"/>
                <a:cs typeface="Ubuntu"/>
              </a:rPr>
              <a:t>Atelier 5 :</a:t>
            </a:r>
            <a:r>
              <a:rPr sz="2200">
                <a:solidFill>
                  <a:schemeClr val="tx2">
                    <a:lumMod val="10000"/>
                  </a:schemeClr>
                </a:solidFill>
                <a:latin typeface="Ubuntu"/>
                <a:ea typeface="Ubuntu"/>
                <a:cs typeface="Ubuntu"/>
              </a:rPr>
              <a:t> </a:t>
            </a:r>
            <a:endParaRPr sz="2200" b="1">
              <a:solidFill>
                <a:schemeClr val="tx2">
                  <a:lumMod val="10000"/>
                </a:schemeClr>
              </a:solidFill>
              <a:latin typeface="Ubuntu"/>
              <a:ea typeface="Ubuntu"/>
              <a:cs typeface="Ubuntu"/>
            </a:endParaRPr>
          </a:p>
        </p:txBody>
      </p:sp>
      <p:sp>
        <p:nvSpPr>
          <p:cNvPr id="1200650344" name="" hidden="0"/>
          <p:cNvSpPr txBox="1"/>
          <p:nvPr isPhoto="0" userDrawn="0"/>
        </p:nvSpPr>
        <p:spPr bwMode="auto">
          <a:xfrm flipH="0" flipV="0">
            <a:off x="388605" y="1673420"/>
            <a:ext cx="8151039" cy="2545619"/>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nSpc>
                <a:spcPct val="150000"/>
              </a:lnSpc>
              <a:defRPr/>
            </a:pPr>
            <a:r>
              <a:rPr/>
              <a:t>1 - Comment appelle-t-on la mémoire à court terme ?</a:t>
            </a:r>
            <a:endParaRPr/>
          </a:p>
          <a:p>
            <a:pPr>
              <a:lnSpc>
                <a:spcPct val="150000"/>
              </a:lnSpc>
              <a:defRPr/>
            </a:pPr>
            <a:r>
              <a:rPr/>
              <a:t>2 - Vrai ou Faux ? La perception par nos 5 sens est liée à un type de mémoire.</a:t>
            </a:r>
            <a:endParaRPr/>
          </a:p>
          <a:p>
            <a:pPr>
              <a:lnSpc>
                <a:spcPct val="150000"/>
              </a:lnSpc>
              <a:defRPr/>
            </a:pPr>
            <a:r>
              <a:rPr/>
              <a:t>3 - Vrai ou Faux ? L’approche passive d’un cours dialogué est une méthode efficace.</a:t>
            </a:r>
            <a:endParaRPr/>
          </a:p>
          <a:p>
            <a:pPr>
              <a:lnSpc>
                <a:spcPct val="150000"/>
              </a:lnSpc>
              <a:defRPr/>
            </a:pPr>
            <a:r>
              <a:rPr/>
              <a:t>4 - Il vaut mieux utiliser la répétition ou la réactivation ?</a:t>
            </a:r>
            <a:endParaRPr/>
          </a:p>
          <a:p>
            <a:pPr>
              <a:lnSpc>
                <a:spcPct val="150000"/>
              </a:lnSpc>
              <a:defRPr/>
            </a:pPr>
            <a:r>
              <a:rPr/>
              <a:t>5 - Quelle méthaphore permet de traduire la trace mnésique ?</a:t>
            </a:r>
            <a:endParaRPr/>
          </a:p>
          <a:p>
            <a:pPr>
              <a:lnSpc>
                <a:spcPct val="150000"/>
              </a:lnSpc>
              <a:defRPr/>
            </a:pPr>
            <a:r>
              <a:rPr/>
              <a:t>6 - De quelle couleur sont mes lunettes ?</a:t>
            </a:r>
            <a:endParaRPr/>
          </a:p>
          <a:p>
            <a:pPr>
              <a:lnSpc>
                <a:spcPct val="150000"/>
              </a:lnSpc>
              <a:defRPr/>
            </a:pPr>
            <a:r>
              <a:rPr/>
              <a:t>7 - Dans quel état est votre cerveau actuellement ?</a:t>
            </a:r>
            <a:endParaRPr/>
          </a:p>
        </p:txBody>
      </p:sp>
      <p:sp>
        <p:nvSpPr>
          <p:cNvPr id="484140134" name="" hidden="0"/>
          <p:cNvSpPr txBox="1"/>
          <p:nvPr isPhoto="0" userDrawn="0"/>
        </p:nvSpPr>
        <p:spPr bwMode="auto">
          <a:xfrm flipH="0" flipV="0">
            <a:off x="2175691" y="211135"/>
            <a:ext cx="3649750" cy="548546"/>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l">
              <a:defRPr/>
            </a:pPr>
            <a:r>
              <a:rPr lang="fr-FR" sz="2800" b="1" i="0" u="none" strike="noStrike" cap="none" spc="0">
                <a:solidFill>
                  <a:schemeClr val="tx1"/>
                </a:solidFill>
                <a:latin typeface="Ubuntu"/>
                <a:ea typeface="Ubuntu"/>
                <a:cs typeface="Ubuntu"/>
              </a:rPr>
              <a:t>Le flash explosif !</a:t>
            </a:r>
            <a:endParaRPr sz="2800" b="1"/>
          </a:p>
        </p:txBody>
      </p:sp>
      <p:sp>
        <p:nvSpPr>
          <p:cNvPr id="18311305" name="" hidden="0"/>
          <p:cNvSpPr txBox="1"/>
          <p:nvPr isPhoto="0" userDrawn="0"/>
        </p:nvSpPr>
        <p:spPr bwMode="auto">
          <a:xfrm flipH="0" flipV="0">
            <a:off x="312743" y="1024371"/>
            <a:ext cx="8597787" cy="488893"/>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a:t>Mémoriser les 7 réponses aux questions suivantes pour les donner en une seule fois quand on aura fini de poser les questions.</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65478685" name="Google Shape;179;p28" hidden="0"/>
          <p:cNvSpPr/>
          <p:nvPr isPhoto="0" userDrawn="0"/>
        </p:nvSpPr>
        <p:spPr bwMode="auto">
          <a:xfrm>
            <a:off x="594845" y="182502"/>
            <a:ext cx="6144736"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Test 1 : </a:t>
            </a:r>
            <a:endParaRPr sz="2800">
              <a:solidFill>
                <a:srgbClr val="002060"/>
              </a:solidFill>
              <a:latin typeface="Open Sans Extrabold"/>
              <a:ea typeface="Open Sans Extrabold"/>
              <a:cs typeface="Open Sans Extrabold"/>
            </a:endParaRPr>
          </a:p>
        </p:txBody>
      </p:sp>
      <p:sp>
        <p:nvSpPr>
          <p:cNvPr id="1228782279" name="" hidden="0"/>
          <p:cNvSpPr txBox="1"/>
          <p:nvPr isPhoto="0" userDrawn="0"/>
        </p:nvSpPr>
        <p:spPr bwMode="auto">
          <a:xfrm flipH="0" flipV="0">
            <a:off x="1940080" y="206652"/>
            <a:ext cx="7000240" cy="548547"/>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l">
              <a:defRPr/>
            </a:pPr>
            <a:r>
              <a:rPr lang="fr-FR" sz="2800" b="1" i="0" u="none" strike="noStrike" cap="none" spc="0">
                <a:solidFill>
                  <a:schemeClr val="tx1"/>
                </a:solidFill>
                <a:latin typeface="Ubuntu"/>
                <a:ea typeface="Ubuntu"/>
                <a:cs typeface="Ubuntu"/>
              </a:rPr>
              <a:t>A vos neurones, prêts ? Mémorisez !</a:t>
            </a:r>
            <a:endParaRPr sz="2800" b="1"/>
          </a:p>
        </p:txBody>
      </p:sp>
      <p:sp>
        <p:nvSpPr>
          <p:cNvPr id="560766872" name="" hidden="0"/>
          <p:cNvSpPr txBox="1"/>
          <p:nvPr isPhoto="0" userDrawn="0"/>
        </p:nvSpPr>
        <p:spPr bwMode="auto">
          <a:xfrm flipH="0" flipV="0">
            <a:off x="3667212" y="814268"/>
            <a:ext cx="2244074" cy="421404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nSpc>
                <a:spcPct val="200000"/>
              </a:lnSpc>
              <a:defRPr/>
            </a:pPr>
            <a:r>
              <a:rPr/>
              <a:t>épaulement</a:t>
            </a:r>
            <a:endParaRPr/>
          </a:p>
          <a:p>
            <a:pPr>
              <a:lnSpc>
                <a:spcPct val="200000"/>
              </a:lnSpc>
              <a:defRPr/>
            </a:pPr>
            <a:r>
              <a:rPr/>
              <a:t>échantignol</a:t>
            </a:r>
            <a:endParaRPr/>
          </a:p>
          <a:p>
            <a:pPr>
              <a:lnSpc>
                <a:spcPct val="200000"/>
              </a:lnSpc>
              <a:defRPr/>
            </a:pPr>
            <a:r>
              <a:rPr/>
              <a:t>bouvetage</a:t>
            </a:r>
            <a:endParaRPr/>
          </a:p>
          <a:p>
            <a:pPr>
              <a:lnSpc>
                <a:spcPct val="200000"/>
              </a:lnSpc>
              <a:defRPr/>
            </a:pPr>
            <a:r>
              <a:rPr/>
              <a:t>trusquiner</a:t>
            </a:r>
            <a:endParaRPr/>
          </a:p>
          <a:p>
            <a:pPr>
              <a:lnSpc>
                <a:spcPct val="200000"/>
              </a:lnSpc>
              <a:defRPr/>
            </a:pPr>
            <a:r>
              <a:rPr/>
              <a:t>tarabiscot</a:t>
            </a:r>
            <a:endParaRPr/>
          </a:p>
          <a:p>
            <a:pPr>
              <a:lnSpc>
                <a:spcPct val="200000"/>
              </a:lnSpc>
              <a:defRPr/>
            </a:pPr>
            <a:r>
              <a:rPr/>
              <a:t>équarissage</a:t>
            </a:r>
            <a:endParaRPr/>
          </a:p>
          <a:p>
            <a:pPr>
              <a:lnSpc>
                <a:spcPct val="200000"/>
              </a:lnSpc>
              <a:defRPr/>
            </a:pPr>
            <a:r>
              <a:rPr/>
              <a:t>chantourner</a:t>
            </a:r>
            <a:endParaRPr/>
          </a:p>
          <a:p>
            <a:pPr>
              <a:lnSpc>
                <a:spcPct val="200000"/>
              </a:lnSpc>
              <a:defRPr/>
            </a:pPr>
            <a:r>
              <a:rPr/>
              <a:t>élégie</a:t>
            </a:r>
            <a:endParaRPr/>
          </a:p>
          <a:p>
            <a:pPr>
              <a:lnSpc>
                <a:spcPct val="200000"/>
              </a:lnSpc>
              <a:defRPr/>
            </a:pPr>
            <a:r>
              <a:rPr/>
              <a:t>défonçage</a:t>
            </a:r>
            <a:endParaRPr/>
          </a:p>
          <a:p>
            <a:pPr>
              <a:lnSpc>
                <a:spcPct val="200000"/>
              </a:lnSpc>
              <a:defRPr/>
            </a:pPr>
            <a:r>
              <a:rPr/>
              <a:t>chanfreiner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564238400" name="Google Shape;179;p28" hidden="0"/>
          <p:cNvSpPr/>
          <p:nvPr isPhoto="0" userDrawn="0"/>
        </p:nvSpPr>
        <p:spPr bwMode="auto">
          <a:xfrm>
            <a:off x="594845" y="182502"/>
            <a:ext cx="6144735" cy="572697"/>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Test 1 : </a:t>
            </a:r>
            <a:endParaRPr sz="2800">
              <a:solidFill>
                <a:srgbClr val="002060"/>
              </a:solidFill>
              <a:latin typeface="Open Sans Extrabold"/>
              <a:ea typeface="Open Sans Extrabold"/>
              <a:cs typeface="Open Sans Extrabold"/>
            </a:endParaRPr>
          </a:p>
        </p:txBody>
      </p:sp>
      <p:sp>
        <p:nvSpPr>
          <p:cNvPr id="727667460" name="" hidden="0"/>
          <p:cNvSpPr txBox="1"/>
          <p:nvPr isPhoto="0" userDrawn="0"/>
        </p:nvSpPr>
        <p:spPr bwMode="auto">
          <a:xfrm flipH="0" flipV="0">
            <a:off x="1940080" y="206652"/>
            <a:ext cx="7000239" cy="548546"/>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l">
              <a:defRPr/>
            </a:pPr>
            <a:r>
              <a:rPr lang="fr-FR" sz="2800" b="1" i="0" u="none" strike="noStrike" cap="none" spc="0">
                <a:solidFill>
                  <a:schemeClr val="tx1"/>
                </a:solidFill>
                <a:latin typeface="Ubuntu"/>
                <a:ea typeface="Ubuntu"/>
                <a:cs typeface="Ubuntu"/>
              </a:rPr>
              <a:t>A vos neurones, prêts ? Mémorisez !</a:t>
            </a:r>
            <a:endParaRPr sz="2800" b="1"/>
          </a:p>
        </p:txBody>
      </p:sp>
      <p:sp>
        <p:nvSpPr>
          <p:cNvPr id="2936134" name="" hidden="0"/>
          <p:cNvSpPr txBox="1"/>
          <p:nvPr isPhoto="0" userDrawn="0"/>
        </p:nvSpPr>
        <p:spPr bwMode="auto">
          <a:xfrm flipH="0" flipV="0">
            <a:off x="1518597" y="1076400"/>
            <a:ext cx="6326767" cy="144036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endParaRPr sz="3400">
              <a:latin typeface="Comic Sans MS"/>
              <a:ea typeface="Comic Sans MS"/>
              <a:cs typeface="Comic Sans MS"/>
            </a:endParaRPr>
          </a:p>
        </p:txBody>
      </p:sp>
      <p:sp>
        <p:nvSpPr>
          <p:cNvPr id="225717627" name="" hidden="0"/>
          <p:cNvSpPr txBox="1"/>
          <p:nvPr isPhoto="0" userDrawn="0"/>
        </p:nvSpPr>
        <p:spPr bwMode="auto">
          <a:xfrm flipH="0" flipV="0">
            <a:off x="3823505" y="2220030"/>
            <a:ext cx="1616695" cy="593472"/>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nSpc>
                <a:spcPct val="200000"/>
              </a:lnSpc>
              <a:defRPr/>
            </a:pPr>
            <a:r>
              <a:rPr sz="2800"/>
              <a:t>à vous !</a:t>
            </a:r>
            <a:endParaRPr sz="2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889690678" name="Google Shape;179;p28" hidden="0"/>
          <p:cNvSpPr/>
          <p:nvPr isPhoto="0" userDrawn="0"/>
        </p:nvSpPr>
        <p:spPr bwMode="auto">
          <a:xfrm>
            <a:off x="594844" y="182501"/>
            <a:ext cx="6144734" cy="572697"/>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Test 1 : </a:t>
            </a:r>
            <a:endParaRPr sz="2800">
              <a:solidFill>
                <a:srgbClr val="002060"/>
              </a:solidFill>
              <a:latin typeface="Open Sans Extrabold"/>
              <a:ea typeface="Open Sans Extrabold"/>
              <a:cs typeface="Open Sans Extrabold"/>
            </a:endParaRPr>
          </a:p>
        </p:txBody>
      </p:sp>
      <p:sp>
        <p:nvSpPr>
          <p:cNvPr id="1983987068" name="" hidden="0"/>
          <p:cNvSpPr txBox="1"/>
          <p:nvPr isPhoto="0" userDrawn="0"/>
        </p:nvSpPr>
        <p:spPr bwMode="auto">
          <a:xfrm flipH="0" flipV="0">
            <a:off x="1940079" y="206651"/>
            <a:ext cx="7000238" cy="54854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l">
              <a:defRPr/>
            </a:pPr>
            <a:r>
              <a:rPr lang="fr-FR" sz="2800" b="1" i="0" u="none" strike="noStrike" cap="none" spc="0">
                <a:solidFill>
                  <a:schemeClr val="tx1"/>
                </a:solidFill>
                <a:latin typeface="Ubuntu"/>
                <a:ea typeface="Ubuntu"/>
                <a:cs typeface="Ubuntu"/>
              </a:rPr>
              <a:t>A vos neurones, prêts ? Mémorisez !</a:t>
            </a:r>
            <a:endParaRPr sz="2800" b="1"/>
          </a:p>
        </p:txBody>
      </p:sp>
      <p:sp>
        <p:nvSpPr>
          <p:cNvPr id="698410903" name="" hidden="0"/>
          <p:cNvSpPr txBox="1"/>
          <p:nvPr isPhoto="0" userDrawn="0"/>
        </p:nvSpPr>
        <p:spPr bwMode="auto">
          <a:xfrm flipH="0" flipV="0">
            <a:off x="1518597" y="1076400"/>
            <a:ext cx="6326766" cy="1440364"/>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endParaRPr sz="3400">
              <a:latin typeface="Comic Sans MS"/>
              <a:ea typeface="Comic Sans MS"/>
              <a:cs typeface="Comic Sans MS"/>
            </a:endParaRPr>
          </a:p>
        </p:txBody>
      </p:sp>
      <p:sp>
        <p:nvSpPr>
          <p:cNvPr id="612668527" name="" hidden="0"/>
          <p:cNvSpPr/>
          <p:nvPr isPhoto="0" userDrawn="0"/>
        </p:nvSpPr>
        <p:spPr bwMode="auto">
          <a:xfrm flipH="0" flipV="0">
            <a:off x="-1287681" y="4330441"/>
            <a:ext cx="118177" cy="14729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97214164" name="" hidden="0"/>
          <p:cNvPicPr>
            <a:picLocks noChangeAspect="1"/>
          </p:cNvPicPr>
          <p:nvPr isPhoto="0" userDrawn="0"/>
        </p:nvPicPr>
        <p:blipFill>
          <a:blip r:embed="rId2"/>
          <a:stretch/>
        </p:blipFill>
        <p:spPr bwMode="auto">
          <a:xfrm flipH="0" flipV="0">
            <a:off x="1278816" y="1865371"/>
            <a:ext cx="6806327" cy="13380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2027662489" name="Google Shape;179;p28" hidden="0"/>
          <p:cNvSpPr/>
          <p:nvPr isPhoto="0" userDrawn="0"/>
        </p:nvSpPr>
        <p:spPr bwMode="auto">
          <a:xfrm>
            <a:off x="184421" y="204946"/>
            <a:ext cx="6144736"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La mémoire de travail</a:t>
            </a:r>
            <a:endParaRPr sz="2800">
              <a:solidFill>
                <a:srgbClr val="00B050"/>
              </a:solidFill>
              <a:latin typeface="Open Sans Extrabold"/>
              <a:ea typeface="Open Sans Extrabold"/>
              <a:cs typeface="Open Sans Extrabold"/>
            </a:endParaRPr>
          </a:p>
        </p:txBody>
      </p:sp>
      <p:sp>
        <p:nvSpPr>
          <p:cNvPr id="1913591790" name="" hidden="0"/>
          <p:cNvSpPr/>
          <p:nvPr isPhoto="0" userDrawn="0"/>
        </p:nvSpPr>
        <p:spPr bwMode="auto">
          <a:xfrm flipH="0" flipV="0">
            <a:off x="5964023" y="1172027"/>
            <a:ext cx="63789" cy="58322"/>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1285591730" name="" hidden="0"/>
          <p:cNvSpPr/>
          <p:nvPr isPhoto="0" userDrawn="0"/>
        </p:nvSpPr>
        <p:spPr bwMode="auto">
          <a:xfrm flipH="0" flipV="0">
            <a:off x="6027812" y="-1407265"/>
            <a:ext cx="120502" cy="136172"/>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1205105386" name="" hidden="0"/>
          <p:cNvSpPr/>
          <p:nvPr isPhoto="0" userDrawn="0"/>
        </p:nvSpPr>
        <p:spPr bwMode="auto">
          <a:xfrm>
            <a:off x="4444560" y="2465069"/>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sp>
        <p:nvSpPr>
          <p:cNvPr id="1523392713" name="" hidden="0"/>
          <p:cNvSpPr/>
          <p:nvPr isPhoto="0" userDrawn="0"/>
        </p:nvSpPr>
        <p:spPr bwMode="auto">
          <a:xfrm flipH="0" flipV="0">
            <a:off x="6148316" y="4183252"/>
            <a:ext cx="72077" cy="176268"/>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1683745791" name="" hidden="0"/>
          <p:cNvSpPr/>
          <p:nvPr isPhoto="0" userDrawn="0"/>
        </p:nvSpPr>
        <p:spPr bwMode="auto">
          <a:xfrm flipH="0" flipV="0">
            <a:off x="4444560" y="2581378"/>
            <a:ext cx="152181" cy="188526"/>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357245940" name="" hidden="0"/>
          <p:cNvSpPr/>
          <p:nvPr isPhoto="0" userDrawn="0"/>
        </p:nvSpPr>
        <p:spPr bwMode="auto">
          <a:xfrm flipH="0" flipV="0">
            <a:off x="1426033" y="3799835"/>
            <a:ext cx="107618" cy="4572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807449997" name="" hidden="0"/>
          <p:cNvSpPr txBox="1"/>
          <p:nvPr isPhoto="0" userDrawn="0"/>
        </p:nvSpPr>
        <p:spPr bwMode="auto">
          <a:xfrm flipH="0" flipV="0">
            <a:off x="4773689" y="4742215"/>
            <a:ext cx="4218968" cy="331106"/>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u="sng">
                <a:hlinkClick r:id="rId3" tooltip="https://dumas.ccsd.cnrs.fr/dumas-01077385/document"/>
              </a:rPr>
              <a:t>Modèle simplifié de la MLT, Baddeley (2000, 2012)</a:t>
            </a:r>
            <a:endParaRPr/>
          </a:p>
        </p:txBody>
      </p:sp>
      <p:sp>
        <p:nvSpPr>
          <p:cNvPr id="1851903816" name="" hidden="0"/>
          <p:cNvSpPr/>
          <p:nvPr isPhoto="0" userDrawn="0"/>
        </p:nvSpPr>
        <p:spPr bwMode="auto">
          <a:xfrm flipH="0" flipV="0">
            <a:off x="4748041" y="-2465672"/>
            <a:ext cx="51297" cy="87428"/>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381590399" name="" hidden="0"/>
          <p:cNvPicPr>
            <a:picLocks noChangeAspect="1"/>
          </p:cNvPicPr>
          <p:nvPr isPhoto="0" userDrawn="0"/>
        </p:nvPicPr>
        <p:blipFill>
          <a:blip r:embed="rId4"/>
          <a:stretch/>
        </p:blipFill>
        <p:spPr bwMode="auto">
          <a:xfrm flipH="0" flipV="0">
            <a:off x="276662" y="1122405"/>
            <a:ext cx="4497026" cy="2917944"/>
          </a:xfrm>
          <a:prstGeom prst="rect">
            <a:avLst/>
          </a:prstGeom>
        </p:spPr>
      </p:pic>
      <p:sp>
        <p:nvSpPr>
          <p:cNvPr id="405430295" name="" hidden="0"/>
          <p:cNvSpPr txBox="1"/>
          <p:nvPr isPhoto="0" userDrawn="0"/>
        </p:nvSpPr>
        <p:spPr bwMode="auto">
          <a:xfrm flipH="0" flipV="0">
            <a:off x="4917081" y="1462587"/>
            <a:ext cx="3880886" cy="2309796"/>
          </a:xfrm>
          <a:prstGeom prst="rect">
            <a:avLst/>
          </a:prstGeom>
          <a:noFill/>
          <a:ln w="19049">
            <a:solidFill>
              <a:srgbClr val="C00000"/>
            </a:solidFill>
            <a:prstDash val="solid"/>
          </a:ln>
        </p:spPr>
        <p:txBody>
          <a:bodyPr vertOverflow="overflow" horzOverflow="clip" vert="horz" wrap="square" lIns="91440" tIns="45720" rIns="91440" bIns="45720" numCol="1" spcCol="0" rtlCol="0" fromWordArt="0" anchor="t" anchorCtr="0" forceAA="0" upright="0" compatLnSpc="0">
            <a:noAutofit/>
          </a:bodyPr>
          <a:p>
            <a:pPr>
              <a:lnSpc>
                <a:spcPct val="150000"/>
              </a:lnSpc>
              <a:defRPr/>
            </a:pPr>
            <a:r>
              <a:rPr b="1">
                <a:solidFill>
                  <a:schemeClr val="bg1"/>
                </a:solidFill>
                <a:highlight>
                  <a:srgbClr val="FF0000"/>
                </a:highlight>
              </a:rPr>
              <a:t>EN BREF</a:t>
            </a:r>
            <a:endParaRPr b="1">
              <a:solidFill>
                <a:schemeClr val="bg1"/>
              </a:solidFill>
            </a:endParaRPr>
          </a:p>
          <a:p>
            <a:pPr marL="239821" indent="-239821">
              <a:lnSpc>
                <a:spcPct val="150000"/>
              </a:lnSpc>
              <a:buFont typeface="Wingdings"/>
              <a:buChar char="Ø"/>
              <a:defRPr/>
            </a:pPr>
            <a:r>
              <a:rPr>
                <a:solidFill>
                  <a:srgbClr val="000000"/>
                </a:solidFill>
              </a:rPr>
              <a:t>Comprendre, Raisonner, Excécuter</a:t>
            </a:r>
            <a:endParaRPr>
              <a:solidFill>
                <a:srgbClr val="000000"/>
              </a:solidFill>
            </a:endParaRPr>
          </a:p>
          <a:p>
            <a:pPr marL="239821" indent="-239821">
              <a:lnSpc>
                <a:spcPct val="150000"/>
              </a:lnSpc>
              <a:buFont typeface="Wingdings"/>
              <a:buChar char="Ø"/>
              <a:defRPr/>
            </a:pPr>
            <a:r>
              <a:rPr>
                <a:solidFill>
                  <a:srgbClr val="000000"/>
                </a:solidFill>
              </a:rPr>
              <a:t>Limitée en durée, taille </a:t>
            </a:r>
            <a:r>
              <a:rPr>
                <a:solidFill>
                  <a:srgbClr val="000000"/>
                </a:solidFill>
              </a:rPr>
              <a:t>et précision</a:t>
            </a:r>
            <a:endParaRPr>
              <a:solidFill>
                <a:srgbClr val="000000"/>
              </a:solidFill>
            </a:endParaRPr>
          </a:p>
          <a:p>
            <a:pPr>
              <a:lnSpc>
                <a:spcPct val="150000"/>
              </a:lnSpc>
              <a:defRPr/>
            </a:pPr>
            <a:r>
              <a:rPr/>
              <a:t>(</a:t>
            </a:r>
            <a:r>
              <a:rPr sz="800" i="1" u="sng"/>
              <a:t>Source :</a:t>
            </a:r>
            <a:r>
              <a:rPr sz="800" i="1"/>
              <a:t> </a:t>
            </a:r>
            <a:r>
              <a:rPr sz="800" i="1" u="sng">
                <a:hlinkClick r:id="rId5" tooltip="https://www.ted.com/talks/peter_doolittle_how_your_working_memory_makes_sense_of_the_world/transcript?Conf&amp;language=fr"/>
              </a:rPr>
              <a:t>Petter Doolittle</a:t>
            </a:r>
            <a:r>
              <a:rPr/>
              <a:t>)</a:t>
            </a:r>
            <a:endParaRPr>
              <a:solidFill>
                <a:srgbClr val="C00000"/>
              </a:solidFill>
            </a:endParaRPr>
          </a:p>
          <a:p>
            <a:pPr marL="239821" indent="-239821">
              <a:lnSpc>
                <a:spcPct val="150000"/>
              </a:lnSpc>
              <a:buFont typeface="Wingdings"/>
              <a:buChar char="Ø"/>
              <a:defRPr/>
            </a:pPr>
            <a:r>
              <a:rPr/>
              <a:t>L’attention est nécéssaire mais non suffisante</a:t>
            </a:r>
            <a:endParaRPr/>
          </a:p>
          <a:p>
            <a:pPr marL="239821" indent="-239821">
              <a:lnSpc>
                <a:spcPct val="150000"/>
              </a:lnSpc>
              <a:buFont typeface="Wingdings"/>
              <a:buChar char="Ø"/>
              <a:defRPr/>
            </a:pPr>
            <a:r>
              <a:rPr/>
              <a:t>Doit faire des liens avec la MLT</a:t>
            </a:r>
            <a:endParaRPr b="1"/>
          </a:p>
        </p:txBody>
      </p:sp>
      <p:sp>
        <p:nvSpPr>
          <p:cNvPr id="2062150283" name="" hidden="0"/>
          <p:cNvSpPr/>
          <p:nvPr isPhoto="0" userDrawn="0"/>
        </p:nvSpPr>
        <p:spPr bwMode="auto">
          <a:xfrm flipH="0" flipV="0">
            <a:off x="5978210" y="6001046"/>
            <a:ext cx="69129" cy="5515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Google Shape;179;p28" hidden="0"/>
          <p:cNvSpPr/>
          <p:nvPr isPhoto="0" userDrawn="0"/>
        </p:nvSpPr>
        <p:spPr bwMode="auto">
          <a:xfrm>
            <a:off x="279671" y="157419"/>
            <a:ext cx="6144737" cy="572699"/>
          </a:xfrm>
          <a:prstGeom prst="rect">
            <a:avLst/>
          </a:prstGeom>
          <a:noFill/>
          <a:ln>
            <a:noFill/>
          </a:ln>
        </p:spPr>
        <p:txBody>
          <a:bodyPr spcFirstLastPara="1" wrap="square" lIns="91423" tIns="91423" rIns="91423" bIns="91423"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Les différentes mémoires</a:t>
            </a:r>
            <a:endParaRPr sz="2800">
              <a:solidFill>
                <a:srgbClr val="00B050"/>
              </a:solidFill>
              <a:latin typeface="Open Sans Extrabold"/>
              <a:ea typeface="Open Sans Extrabold"/>
              <a:cs typeface="Open Sans Extrabold"/>
            </a:endParaRPr>
          </a:p>
        </p:txBody>
      </p:sp>
      <p:pic>
        <p:nvPicPr>
          <p:cNvPr id="5" name="Picture 2" descr="C:\Users\ringo\OneDrive\Bureau\EARA\Ressources formation EARA\Ressources Formation Flash\Les siences cognitives dans la classe\Ressources\Types de mémoire.jpg" hidden="0"/>
          <p:cNvPicPr>
            <a:picLocks noChangeAspect="1" noChangeArrowheads="1"/>
          </p:cNvPicPr>
          <p:nvPr isPhoto="0" userDrawn="0"/>
        </p:nvPicPr>
        <p:blipFill>
          <a:blip r:embed="rId3"/>
          <a:srcRect l="405" t="0" r="0" b="47683"/>
          <a:stretch/>
        </p:blipFill>
        <p:spPr bwMode="auto">
          <a:xfrm flipH="0" flipV="0">
            <a:off x="203702" y="888695"/>
            <a:ext cx="4432834" cy="3148439"/>
          </a:xfrm>
          <a:prstGeom prst="rect">
            <a:avLst/>
          </a:prstGeom>
          <a:noFill/>
        </p:spPr>
      </p:pic>
      <p:sp>
        <p:nvSpPr>
          <p:cNvPr id="444909825" name="" hidden="0"/>
          <p:cNvSpPr/>
          <p:nvPr isPhoto="0" userDrawn="0"/>
        </p:nvSpPr>
        <p:spPr bwMode="auto">
          <a:xfrm flipH="0" flipV="0">
            <a:off x="5964023" y="1291546"/>
            <a:ext cx="63790" cy="5832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pic>
        <p:nvPicPr>
          <p:cNvPr id="39827755" name="Picture 2" descr="C:\Users\ringo\OneDrive\Bureau\EARA\Ressources formation EARA\Ressources Formation Flash\Les siences cognitives dans la classe\Ressources\Types de mémoire.jpg" hidden="0"/>
          <p:cNvPicPr>
            <a:picLocks noChangeAspect="1" noChangeArrowheads="1"/>
          </p:cNvPicPr>
          <p:nvPr isPhoto="0" userDrawn="0"/>
        </p:nvPicPr>
        <p:blipFill>
          <a:blip r:embed="rId3"/>
          <a:srcRect l="0" t="53796" r="0" b="0"/>
          <a:stretch/>
        </p:blipFill>
        <p:spPr bwMode="auto">
          <a:xfrm flipH="0" flipV="0">
            <a:off x="4898162" y="1389125"/>
            <a:ext cx="3925647" cy="2452469"/>
          </a:xfrm>
          <a:prstGeom prst="rect">
            <a:avLst/>
          </a:prstGeom>
          <a:noFill/>
        </p:spPr>
      </p:pic>
      <p:sp>
        <p:nvSpPr>
          <p:cNvPr id="679081344" name="" hidden="0"/>
          <p:cNvSpPr/>
          <p:nvPr isPhoto="0" userDrawn="0"/>
        </p:nvSpPr>
        <p:spPr bwMode="auto">
          <a:xfrm rot="16199969" flipH="0" flipV="0">
            <a:off x="7180175" y="594383"/>
            <a:ext cx="249115" cy="1452648"/>
          </a:xfrm>
          <a:prstGeom prst="rightBrace">
            <a:avLst>
              <a:gd name="adj1" fmla="val 56862"/>
              <a:gd name="adj2" fmla="val 50627"/>
            </a:avLst>
          </a:prstGeom>
          <a:ln w="28575" cap="flat" cmpd="sng" algn="ctr">
            <a:solidFill>
              <a:srgbClr val="002060"/>
            </a:solidFill>
            <a:prstDash val="solid"/>
          </a:ln>
        </p:spPr>
        <p:style>
          <a:lnRef idx="1">
            <a:schemeClr val="accent1">
              <a:shade val="50000"/>
            </a:schemeClr>
          </a:lnRef>
          <a:fillRef idx="0">
            <a:schemeClr val="accent1"/>
          </a:fillRef>
          <a:effectRef idx="0">
            <a:schemeClr val="accent1"/>
          </a:effectRef>
          <a:fontRef idx="minor">
            <a:schemeClr val="tx1"/>
          </a:fontRef>
        </p:style>
      </p:sp>
      <p:sp>
        <p:nvSpPr>
          <p:cNvPr id="271983083" name="" hidden="0"/>
          <p:cNvSpPr txBox="1"/>
          <p:nvPr isPhoto="0" userDrawn="0"/>
        </p:nvSpPr>
        <p:spPr bwMode="auto">
          <a:xfrm flipH="0" flipV="0">
            <a:off x="6622638" y="342970"/>
            <a:ext cx="1364186" cy="774293"/>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b="1">
                <a:latin typeface="Liberation Sans"/>
                <a:ea typeface="Liberation Sans"/>
                <a:cs typeface="Liberation Sans"/>
              </a:rPr>
              <a:t>Mémoire explicite (ou déclarative)</a:t>
            </a:r>
            <a:endParaRPr b="1">
              <a:latin typeface="Liberation Sans"/>
              <a:ea typeface="Liberation Sans"/>
              <a:cs typeface="Liberation Sans"/>
            </a:endParaRPr>
          </a:p>
        </p:txBody>
      </p:sp>
      <p:cxnSp>
        <p:nvCxnSpPr>
          <p:cNvPr id="0" name="" hidden="0"/>
          <p:cNvCxnSpPr>
            <a:cxnSpLocks/>
          </p:cNvCxnSpPr>
          <p:nvPr isPhoto="0" userDrawn="0"/>
        </p:nvCxnSpPr>
        <p:spPr bwMode="auto">
          <a:xfrm flipH="0" flipV="0">
            <a:off x="8461599" y="3585152"/>
            <a:ext cx="0" cy="388326"/>
          </a:xfrm>
          <a:prstGeom prst="line">
            <a:avLst/>
          </a:prstGeom>
          <a:ln w="28575" cap="flat" cmpd="sng" algn="ctr">
            <a:solidFill>
              <a:srgbClr val="002060"/>
            </a:solidFill>
            <a:prstDash val="solid"/>
            <a:tailEnd type="arrow" len="med"/>
          </a:ln>
        </p:spPr>
        <p:style>
          <a:lnRef idx="1">
            <a:schemeClr val="accent1">
              <a:shade val="50000"/>
            </a:schemeClr>
          </a:lnRef>
          <a:fillRef idx="0">
            <a:schemeClr val="accent1"/>
          </a:fillRef>
          <a:effectRef idx="0">
            <a:schemeClr val="accent1"/>
          </a:effectRef>
          <a:fontRef idx="minor">
            <a:schemeClr val="tx1"/>
          </a:fontRef>
        </p:style>
      </p:cxnSp>
      <p:sp>
        <p:nvSpPr>
          <p:cNvPr id="1735948491" name="" hidden="0"/>
          <p:cNvSpPr txBox="1"/>
          <p:nvPr isPhoto="0" userDrawn="0"/>
        </p:nvSpPr>
        <p:spPr bwMode="auto">
          <a:xfrm flipH="0" flipV="0">
            <a:off x="7821857" y="3973479"/>
            <a:ext cx="1279483" cy="494077"/>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b="1">
                <a:latin typeface="Liberation Sans"/>
                <a:ea typeface="Liberation Sans"/>
                <a:cs typeface="Liberation Sans"/>
              </a:rPr>
              <a:t>Mémoire procédurale</a:t>
            </a:r>
            <a:endParaRPr b="1">
              <a:latin typeface="Liberation Sans"/>
              <a:ea typeface="Liberation Sans"/>
              <a:cs typeface="Liberation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957478379" name="Google Shape;179;p28" hidden="0"/>
          <p:cNvSpPr/>
          <p:nvPr isPhoto="0" userDrawn="0"/>
        </p:nvSpPr>
        <p:spPr bwMode="auto">
          <a:xfrm>
            <a:off x="345685" y="327171"/>
            <a:ext cx="6144736" cy="572698"/>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La trace mnésique</a:t>
            </a:r>
            <a:endParaRPr sz="2800">
              <a:solidFill>
                <a:srgbClr val="00B050"/>
              </a:solidFill>
              <a:latin typeface="Open Sans Extrabold"/>
              <a:ea typeface="Open Sans Extrabold"/>
              <a:cs typeface="Open Sans Extrabold"/>
            </a:endParaRPr>
          </a:p>
        </p:txBody>
      </p:sp>
      <p:sp>
        <p:nvSpPr>
          <p:cNvPr id="1155380693" name="" hidden="0"/>
          <p:cNvSpPr/>
          <p:nvPr isPhoto="0" userDrawn="0"/>
        </p:nvSpPr>
        <p:spPr bwMode="auto">
          <a:xfrm flipH="0" flipV="0">
            <a:off x="5964023" y="1291546"/>
            <a:ext cx="63789" cy="58322"/>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endParaRPr/>
          </a:p>
        </p:txBody>
      </p:sp>
      <p:sp>
        <p:nvSpPr>
          <p:cNvPr id="1774414986" name="" hidden="0"/>
          <p:cNvSpPr/>
          <p:nvPr isPhoto="0" userDrawn="0"/>
        </p:nvSpPr>
        <p:spPr bwMode="auto">
          <a:xfrm>
            <a:off x="5424854" y="4845511"/>
            <a:ext cx="254916" cy="3048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endParaRPr/>
          </a:p>
        </p:txBody>
      </p:sp>
      <p:pic>
        <p:nvPicPr>
          <p:cNvPr id="593791002" name="" hidden="0"/>
          <p:cNvPicPr>
            <a:picLocks noChangeAspect="1"/>
          </p:cNvPicPr>
          <p:nvPr isPhoto="0" userDrawn="0"/>
        </p:nvPicPr>
        <p:blipFill>
          <a:blip r:embed="rId3"/>
          <a:stretch/>
        </p:blipFill>
        <p:spPr bwMode="auto">
          <a:xfrm>
            <a:off x="870990" y="1638740"/>
            <a:ext cx="1866899" cy="1866899"/>
          </a:xfrm>
          <a:prstGeom prst="rect">
            <a:avLst/>
          </a:prstGeom>
        </p:spPr>
      </p:pic>
      <p:sp>
        <p:nvSpPr>
          <p:cNvPr id="1851573321" name="" hidden="0"/>
          <p:cNvSpPr txBox="1"/>
          <p:nvPr isPhoto="0" userDrawn="0"/>
        </p:nvSpPr>
        <p:spPr bwMode="auto">
          <a:xfrm flipH="0" flipV="0">
            <a:off x="680040" y="1400500"/>
            <a:ext cx="2350020" cy="304835"/>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defRPr/>
            </a:pPr>
            <a:r>
              <a:rPr u="sng">
                <a:hlinkClick r:id="rId4" tooltip="https://tube-grenoble.beta.education.fr/videos/watch/5966d53a-ea69-484e-ac1d-5534989359a1"/>
              </a:rPr>
              <a:t>Extrait vidéo INSERM 1990</a:t>
            </a:r>
            <a:endParaRPr/>
          </a:p>
        </p:txBody>
      </p:sp>
      <p:sp>
        <p:nvSpPr>
          <p:cNvPr id="362685732" name="" hidden="0"/>
          <p:cNvSpPr txBox="1"/>
          <p:nvPr isPhoto="0" userDrawn="0"/>
        </p:nvSpPr>
        <p:spPr bwMode="auto">
          <a:xfrm flipH="0" flipV="0">
            <a:off x="3287797" y="1291545"/>
            <a:ext cx="5480026" cy="3169793"/>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marL="327936" indent="-327936">
              <a:lnSpc>
                <a:spcPct val="200000"/>
              </a:lnSpc>
              <a:buFont typeface="Wingdings"/>
              <a:buChar char="Ø"/>
              <a:defRPr/>
            </a:pPr>
            <a:r>
              <a:rPr sz="1800">
                <a:latin typeface="Liberation Serif"/>
                <a:ea typeface="Liberation Serif"/>
                <a:cs typeface="Liberation Serif"/>
              </a:rPr>
              <a:t>Lien entre les différentes mémoires. </a:t>
            </a:r>
            <a:endParaRPr sz="1800">
              <a:latin typeface="Liberation Serif"/>
              <a:ea typeface="Liberation Serif"/>
              <a:cs typeface="Liberation Serif"/>
            </a:endParaRPr>
          </a:p>
          <a:p>
            <a:pPr marL="327936" indent="-327936">
              <a:lnSpc>
                <a:spcPct val="200000"/>
              </a:lnSpc>
              <a:buFont typeface="Wingdings"/>
              <a:buChar char="Ø"/>
              <a:defRPr/>
            </a:pPr>
            <a:r>
              <a:rPr sz="1800">
                <a:latin typeface="Liberation Serif"/>
                <a:ea typeface="Liberation Serif"/>
                <a:cs typeface="Liberation Serif"/>
              </a:rPr>
              <a:t>D’autant plus forte que les réseaux sont nombreux.</a:t>
            </a:r>
            <a:endParaRPr sz="1800">
              <a:latin typeface="Liberation Serif"/>
              <a:ea typeface="Liberation Serif"/>
              <a:cs typeface="Liberation Serif"/>
            </a:endParaRPr>
          </a:p>
          <a:p>
            <a:pPr marL="327936" indent="-327936">
              <a:lnSpc>
                <a:spcPct val="200000"/>
              </a:lnSpc>
              <a:buFont typeface="Wingdings"/>
              <a:buChar char="Ø"/>
              <a:defRPr/>
            </a:pPr>
            <a:r>
              <a:rPr sz="1800">
                <a:latin typeface="Liberation Serif"/>
                <a:ea typeface="Liberation Serif"/>
                <a:cs typeface="Liberation Serif"/>
              </a:rPr>
              <a:t>Consolidée pendant le sommeil.</a:t>
            </a:r>
            <a:endParaRPr sz="1800">
              <a:latin typeface="Liberation Serif"/>
              <a:ea typeface="Liberation Serif"/>
              <a:cs typeface="Liberation Serif"/>
            </a:endParaRPr>
          </a:p>
          <a:p>
            <a:pPr marL="327936" indent="-327936">
              <a:lnSpc>
                <a:spcPct val="200000"/>
              </a:lnSpc>
              <a:buFont typeface="Wingdings"/>
              <a:buChar char="Ø"/>
              <a:defRPr/>
            </a:pPr>
            <a:r>
              <a:rPr lang="en-US" sz="1800" b="0" i="0" u="none" strike="noStrike" cap="none" spc="0">
                <a:solidFill>
                  <a:srgbClr val="000000"/>
                </a:solidFill>
                <a:latin typeface="Liberation Serif"/>
                <a:ea typeface="Liberation Serif"/>
                <a:cs typeface="Liberation Serif"/>
              </a:rPr>
              <a:t>Activer cette trace permet de restituer la connaissance et/ou le savoir-faire.</a:t>
            </a:r>
            <a:endParaRPr sz="2200">
              <a:latin typeface="Liberation Serif"/>
              <a:ea typeface="Liberation Serif"/>
              <a:cs typeface="Liberation Serif"/>
            </a:endParaRPr>
          </a:p>
          <a:p>
            <a:pPr>
              <a:lnSpc>
                <a:spcPct val="200000"/>
              </a:lnSpc>
              <a:defRPr/>
            </a:pPr>
            <a:r>
              <a:rPr sz="1000">
                <a:latin typeface="Liberation Serif"/>
                <a:ea typeface="Liberation Serif"/>
                <a:cs typeface="Liberation Serif"/>
              </a:rPr>
              <a:t>(cf métaphore de la forêt “On accroche sur l’arbre de connaissances”)</a:t>
            </a:r>
            <a:endParaRPr sz="2200">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1715643326" name="Google Shape;179;p28" hidden="0"/>
          <p:cNvSpPr/>
          <p:nvPr isPhoto="0" userDrawn="0"/>
        </p:nvSpPr>
        <p:spPr bwMode="auto">
          <a:xfrm flipH="0" flipV="0">
            <a:off x="695518" y="494576"/>
            <a:ext cx="7312469" cy="572697"/>
          </a:xfrm>
          <a:prstGeom prst="rect">
            <a:avLst/>
          </a:prstGeom>
          <a:noFill/>
          <a:ln>
            <a:noFill/>
          </a:ln>
        </p:spPr>
        <p:txBody>
          <a:bodyPr spcFirstLastPara="1" wrap="square" lIns="91422" tIns="91422" rIns="91422" bIns="91422"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1pPr>
            <a:lvl2pPr marR="0" lvl="1"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2pPr>
            <a:lvl3pPr marR="0" lvl="2"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3pPr>
            <a:lvl4pPr marR="0" lvl="3"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4pPr>
            <a:lvl5pPr marR="0" lvl="4"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5pPr>
            <a:lvl6pPr marR="0" lvl="5"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6pPr>
            <a:lvl7pPr marR="0" lvl="6"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7pPr>
            <a:lvl8pPr marR="0" lvl="7"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8pPr>
            <a:lvl9pPr marR="0" lvl="8" algn="l">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defRPr>
            </a:lvl9pPr>
          </a:lstStyle>
          <a:p>
            <a:pPr marL="0" lvl="0" indent="0" algn="l">
              <a:lnSpc>
                <a:spcPct val="100000"/>
              </a:lnSpc>
              <a:spcBef>
                <a:spcPts val="0"/>
              </a:spcBef>
              <a:spcAft>
                <a:spcPts val="0"/>
              </a:spcAft>
              <a:buSzPts val="3000"/>
              <a:buNone/>
              <a:defRPr/>
            </a:pPr>
            <a:r>
              <a:rPr lang="fr" sz="2800">
                <a:solidFill>
                  <a:srgbClr val="00B050"/>
                </a:solidFill>
                <a:latin typeface="Open Sans Extrabold"/>
                <a:ea typeface="Open Sans Extrabold"/>
                <a:cs typeface="Open Sans Extrabold"/>
              </a:rPr>
              <a:t>Test 2 :</a:t>
            </a:r>
            <a:r>
              <a:rPr lang="fr" sz="2400">
                <a:solidFill>
                  <a:srgbClr val="00B050"/>
                </a:solidFill>
                <a:latin typeface="Open Sans Extrabold"/>
                <a:ea typeface="Open Sans Extrabold"/>
                <a:cs typeface="Open Sans Extrabold"/>
              </a:rPr>
              <a:t> </a:t>
            </a:r>
            <a:endParaRPr sz="2400">
              <a:solidFill>
                <a:srgbClr val="002060"/>
              </a:solidFill>
              <a:latin typeface="Open Sans Extrabold"/>
              <a:ea typeface="Open Sans Extrabold"/>
              <a:cs typeface="Open Sans Extrabold"/>
            </a:endParaRPr>
          </a:p>
        </p:txBody>
      </p:sp>
      <p:sp>
        <p:nvSpPr>
          <p:cNvPr id="1678162531" name="" hidden="0"/>
          <p:cNvSpPr txBox="1"/>
          <p:nvPr isPhoto="0" userDrawn="0"/>
        </p:nvSpPr>
        <p:spPr bwMode="auto">
          <a:xfrm flipH="0" flipV="0">
            <a:off x="2074574" y="494576"/>
            <a:ext cx="6115279" cy="682036"/>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l">
              <a:defRPr/>
            </a:pPr>
            <a:r>
              <a:rPr lang="fr-FR" sz="2800" b="1" i="0" u="none" strike="noStrike" cap="none" spc="0">
                <a:solidFill>
                  <a:schemeClr val="tx1"/>
                </a:solidFill>
                <a:latin typeface="Ubuntu"/>
                <a:ea typeface="Ubuntu"/>
                <a:cs typeface="Ubuntu"/>
              </a:rPr>
              <a:t>A vos neurones, prêts ? Réactivez !</a:t>
            </a:r>
            <a:endParaRPr sz="2800" b="1"/>
          </a:p>
        </p:txBody>
      </p:sp>
      <p:sp>
        <p:nvSpPr>
          <p:cNvPr id="660807711" name="" hidden="0"/>
          <p:cNvSpPr txBox="1"/>
          <p:nvPr isPhoto="0" userDrawn="0"/>
        </p:nvSpPr>
        <p:spPr bwMode="auto">
          <a:xfrm flipH="0" flipV="0">
            <a:off x="47255" y="1386158"/>
            <a:ext cx="8866767" cy="1347437"/>
          </a:xfrm>
          <a:prstGeom prst="rect">
            <a:avLst/>
          </a:prstGeom>
          <a:noFill/>
        </p:spPr>
        <p:txBody>
          <a:bodyPr vertOverflow="overflow" horzOverflow="clip" vert="horz" wrap="square" lIns="91440" tIns="45720" rIns="91440" bIns="45720" numCol="1" spcCol="0" rtlCol="0" fromWordArt="0" anchor="t" anchorCtr="0" forceAA="0" upright="0" compatLnSpc="0">
            <a:noAutofit/>
          </a:bodyPr>
          <a:p>
            <a:pPr algn="ctr">
              <a:defRPr/>
            </a:pPr>
            <a:r>
              <a:rPr sz="2600">
                <a:latin typeface="Comic Sans MS"/>
                <a:ea typeface="Comic Sans MS"/>
                <a:cs typeface="Comic Sans MS"/>
              </a:rPr>
              <a:t>Donner en un seul post sur le tchat</a:t>
            </a:r>
            <a:endParaRPr sz="2600">
              <a:latin typeface="Comic Sans MS"/>
              <a:ea typeface="Comic Sans MS"/>
              <a:cs typeface="Comic Sans MS"/>
            </a:endParaRPr>
          </a:p>
          <a:p>
            <a:pPr algn="ctr">
              <a:defRPr/>
            </a:pPr>
            <a:r>
              <a:rPr sz="2600">
                <a:latin typeface="Comic Sans MS"/>
                <a:ea typeface="Comic Sans MS"/>
                <a:cs typeface="Comic Sans MS"/>
              </a:rPr>
              <a:t>la liste de mots du début de la formation</a:t>
            </a:r>
            <a:endParaRPr sz="2600">
              <a:latin typeface="Comic Sans MS"/>
              <a:ea typeface="Comic Sans MS"/>
              <a:cs typeface="Comic Sans M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ONLYOFFICE/6.4.1.45</Application>
  <DocSecurity>0</DocSecurity>
  <PresentationFormat>Affichage à l'écran (16:9)</PresentationFormat>
  <Paragraphs>0</Paragraphs>
  <Slides>24</Slides>
  <Notes>24</Notes>
  <HiddenSlides>0</HiddenSlides>
  <MMClips>2</MMClips>
  <ScaleCrop>0</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
  <cp:keywords/>
  <dc:description/>
  <dc:identifier/>
  <dc:language/>
  <cp:lastModifiedBy>Anne-Laure HEIL</cp:lastModifiedBy>
  <cp:revision>58</cp:revision>
  <dcterms:modified xsi:type="dcterms:W3CDTF">2021-12-15T20:40:06Z</dcterms:modified>
  <cp:category/>
  <cp:contentStatus/>
  <cp:version/>
</cp:coreProperties>
</file>