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7"/>
  </p:notesMasterIdLst>
  <p:sldIdLst>
    <p:sldId id="256" r:id="rId2"/>
    <p:sldId id="257" r:id="rId3"/>
    <p:sldId id="285" r:id="rId4"/>
    <p:sldId id="286" r:id="rId5"/>
    <p:sldId id="289" r:id="rId6"/>
    <p:sldId id="290" r:id="rId7"/>
    <p:sldId id="291" r:id="rId8"/>
    <p:sldId id="292" r:id="rId9"/>
    <p:sldId id="293" r:id="rId10"/>
    <p:sldId id="287" r:id="rId11"/>
    <p:sldId id="261" r:id="rId12"/>
    <p:sldId id="302" r:id="rId13"/>
    <p:sldId id="303" r:id="rId14"/>
    <p:sldId id="274" r:id="rId15"/>
    <p:sldId id="258" r:id="rId16"/>
    <p:sldId id="259" r:id="rId17"/>
    <p:sldId id="288" r:id="rId18"/>
    <p:sldId id="260" r:id="rId19"/>
    <p:sldId id="276" r:id="rId20"/>
    <p:sldId id="294" r:id="rId21"/>
    <p:sldId id="278" r:id="rId22"/>
    <p:sldId id="277" r:id="rId23"/>
    <p:sldId id="279" r:id="rId24"/>
    <p:sldId id="295" r:id="rId25"/>
    <p:sldId id="262" r:id="rId26"/>
    <p:sldId id="263" r:id="rId27"/>
    <p:sldId id="264" r:id="rId28"/>
    <p:sldId id="265" r:id="rId29"/>
    <p:sldId id="266" r:id="rId30"/>
    <p:sldId id="297" r:id="rId31"/>
    <p:sldId id="267" r:id="rId32"/>
    <p:sldId id="268" r:id="rId33"/>
    <p:sldId id="298" r:id="rId34"/>
    <p:sldId id="299" r:id="rId35"/>
    <p:sldId id="300" r:id="rId36"/>
    <p:sldId id="269" r:id="rId37"/>
    <p:sldId id="270" r:id="rId38"/>
    <p:sldId id="271" r:id="rId39"/>
    <p:sldId id="272" r:id="rId40"/>
    <p:sldId id="301" r:id="rId41"/>
    <p:sldId id="273" r:id="rId42"/>
    <p:sldId id="275" r:id="rId43"/>
    <p:sldId id="281" r:id="rId44"/>
    <p:sldId id="282" r:id="rId45"/>
    <p:sldId id="283" r:id="rId46"/>
  </p:sldIdLst>
  <p:sldSz cx="9144000" cy="5143500" type="screen16x9"/>
  <p:notesSz cx="9144000" cy="51435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71951" autoAdjust="0"/>
  </p:normalViewPr>
  <p:slideViewPr>
    <p:cSldViewPr>
      <p:cViewPr varScale="1">
        <p:scale>
          <a:sx n="106" d="100"/>
          <a:sy n="106" d="100"/>
        </p:scale>
        <p:origin x="193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4;n"/>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1pPr>
            <a:lvl2pPr marL="914400" marR="0" lvl="1"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2pPr>
            <a:lvl3pPr marL="1371600" marR="0" lvl="2"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3pPr>
            <a:lvl4pPr marL="1828800" marR="0" lvl="3"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4pPr>
            <a:lvl5pPr marL="2286000" marR="0" lvl="4"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5pPr>
            <a:lvl6pPr marL="2743200" marR="0" lvl="5"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6pPr>
            <a:lvl7pPr marL="3200400" marR="0" lvl="6"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7pPr>
            <a:lvl8pPr marL="3657600" marR="0" lvl="7"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8pPr>
            <a:lvl9pPr marL="4114800" marR="0" lvl="8"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view.genial.ly/5ef7655a203fa90d851eabc8/horizontal-infographic-review-15-strategies-pedagogiqu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b="0" i="0" u="none" strike="noStrike" cap="none" dirty="0">
                <a:solidFill>
                  <a:srgbClr val="000000"/>
                </a:solidFill>
                <a:effectLst/>
                <a:latin typeface="Arial"/>
                <a:ea typeface="Arial"/>
                <a:cs typeface="Arial"/>
              </a:rPr>
              <a:t>Elles ont pour but l’étude des propriétés formelles et algorithmiques des fonctions mentales, d’essayer de retranscrire toutes les facultés du cerveau humain.</a:t>
            </a:r>
          </a:p>
          <a:p>
            <a:r>
              <a:rPr lang="fr-FR" sz="1100" b="0" i="0" u="none" strike="noStrike" cap="none" dirty="0">
                <a:solidFill>
                  <a:srgbClr val="000000"/>
                </a:solidFill>
                <a:effectLst/>
                <a:latin typeface="Arial"/>
                <a:ea typeface="Arial"/>
                <a:cs typeface="Arial"/>
              </a:rPr>
              <a:t>Elles sont composées de 6 sous-disciplines (</a:t>
            </a:r>
            <a:r>
              <a:rPr lang="fr-FR" sz="1100" b="1" i="0" u="none" strike="noStrike" cap="none" dirty="0">
                <a:solidFill>
                  <a:srgbClr val="000000"/>
                </a:solidFill>
                <a:effectLst/>
                <a:latin typeface="Arial"/>
                <a:ea typeface="Arial"/>
                <a:cs typeface="Arial"/>
              </a:rPr>
              <a:t>les Neurosciences</a:t>
            </a:r>
            <a:r>
              <a:rPr lang="fr-FR" sz="1100" b="0" i="0" u="none" strike="noStrike" cap="none" dirty="0">
                <a:solidFill>
                  <a:srgbClr val="000000"/>
                </a:solidFill>
                <a:effectLst/>
                <a:latin typeface="Arial"/>
                <a:ea typeface="Arial"/>
                <a:cs typeface="Arial"/>
              </a:rPr>
              <a:t>, la linguistique computationnelle, l’anthropologie cognitive, la psychologie cognitive, la philosophie de la cognition et l’intelligence artificielle). Nous nous focaliserons sur la première de ces 6 sous-disciplines, les </a:t>
            </a:r>
            <a:r>
              <a:rPr lang="fr-FR" sz="1100" b="1" i="0" u="none" strike="noStrike" cap="none" dirty="0">
                <a:solidFill>
                  <a:srgbClr val="000000"/>
                </a:solidFill>
                <a:effectLst/>
                <a:latin typeface="Arial"/>
                <a:ea typeface="Arial"/>
                <a:cs typeface="Arial"/>
              </a:rPr>
              <a:t>neurosciences</a:t>
            </a:r>
            <a:r>
              <a:rPr lang="fr-FR" sz="1100" b="0" i="0" u="none" strike="noStrike" cap="none" dirty="0">
                <a:solidFill>
                  <a:srgbClr val="000000"/>
                </a:solidFill>
                <a:effectLst/>
                <a:latin typeface="Arial"/>
                <a:ea typeface="Arial"/>
                <a:cs typeface="Arial"/>
              </a:rPr>
              <a:t>.</a:t>
            </a:r>
          </a:p>
        </p:txBody>
      </p:sp>
    </p:spTree>
    <p:extLst>
      <p:ext uri="{BB962C8B-B14F-4D97-AF65-F5344CB8AC3E}">
        <p14:creationId xmlns:p14="http://schemas.microsoft.com/office/powerpoint/2010/main" val="100855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Parmi les différents types de feed-back possibles tous ne se valent pas.</a:t>
            </a:r>
            <a:br>
              <a:rPr lang="fr-FR" dirty="0"/>
            </a:br>
            <a:endParaRPr lang="fr-FR" dirty="0"/>
          </a:p>
          <a:p>
            <a:pPr marL="139699" indent="0">
              <a:buClr>
                <a:srgbClr val="000000"/>
              </a:buClr>
              <a:buSzPts val="1400"/>
              <a:buFont typeface="Arial"/>
              <a:buNone/>
              <a:defRPr/>
            </a:pPr>
            <a:r>
              <a:rPr lang="fr-FR" dirty="0"/>
              <a:t>S. Masson insiste sur le fait qu’il faut privilégier les feed-back portant sur le processus. </a:t>
            </a:r>
          </a:p>
          <a:p>
            <a:pPr marL="139699" indent="0">
              <a:buClr>
                <a:srgbClr val="000000"/>
              </a:buClr>
              <a:buSzPts val="1400"/>
              <a:buFont typeface="Arial"/>
              <a:buNone/>
              <a:defRPr/>
            </a:pPr>
            <a:r>
              <a:rPr lang="fr-FR" dirty="0"/>
              <a:t>Pourquoi ?</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Parce que dire à l’élève par exemple, qu’il a réussi parce qu’i est doué, qu’il a du talent pour une tâche ou dans uns discipline lui laisse pense que c’est quelque chose d’inné qui ne se travaille pas.</a:t>
            </a:r>
            <a:br>
              <a:rPr lang="fr-FR" dirty="0"/>
            </a:br>
            <a:r>
              <a:rPr lang="fr-FR" dirty="0"/>
              <a:t>A l’inverse, dire à l’élève qu’il a réussi parce qu’il a fait des efforts n’est pas forcément approprié car certains élèves font tous les efforts nécessaires et ne parvienne parfois pas à réalise quelque chose malgré tout, tout simplement qu’ ils ne travaillent pas selon la bonne méthode, la bonne stratégie, le bon processus. Il faut donc plutôt lui demander comment il a fait pour réaliser la tâche et repérer du coup ce qui a mal été réalisé dans le processus. </a:t>
            </a: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218034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endParaRPr lang="fr-F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08477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dirty="0"/>
              <a:t>Les phases des </a:t>
            </a:r>
            <a:r>
              <a:rPr dirty="0" err="1"/>
              <a:t>apprentissages</a:t>
            </a:r>
            <a:r>
              <a:rPr dirty="0"/>
              <a:t> et le rapport aux </a:t>
            </a:r>
            <a:r>
              <a:rPr dirty="0" err="1"/>
              <a:t>émotions</a:t>
            </a:r>
            <a:r>
              <a:rPr dirty="0"/>
              <a:t>.</a:t>
            </a:r>
          </a:p>
          <a:p>
            <a:pPr marL="139699" indent="0">
              <a:buClr>
                <a:srgbClr val="000000"/>
              </a:buClr>
              <a:buSzPts val="1400"/>
              <a:buFont typeface="Arial"/>
              <a:buNone/>
              <a:defRPr/>
            </a:pPr>
            <a:endParaRPr dirty="0"/>
          </a:p>
          <a:p>
            <a:pPr marL="139699" indent="0">
              <a:buClr>
                <a:srgbClr val="000000"/>
              </a:buClr>
              <a:buSzPts val="1400"/>
              <a:buFont typeface="Arial"/>
              <a:buNone/>
              <a:defRPr/>
            </a:pPr>
            <a:r>
              <a:rPr dirty="0" err="1"/>
              <a:t>Rôle</a:t>
            </a:r>
            <a:r>
              <a:rPr dirty="0"/>
              <a:t> des </a:t>
            </a:r>
            <a:r>
              <a:rPr dirty="0" err="1"/>
              <a:t>émotions</a:t>
            </a:r>
            <a:r>
              <a:rPr dirty="0"/>
              <a:t> dans les </a:t>
            </a:r>
            <a:r>
              <a:rPr dirty="0" err="1"/>
              <a:t>apprentissages</a:t>
            </a:r>
            <a:r>
              <a:rPr dirty="0"/>
              <a:t>. </a:t>
            </a:r>
            <a:r>
              <a:rPr dirty="0" err="1"/>
              <a:t>Fixés</a:t>
            </a:r>
            <a:r>
              <a:rPr dirty="0"/>
              <a:t> par rapport à des </a:t>
            </a:r>
            <a:r>
              <a:rPr dirty="0" err="1"/>
              <a:t>émotions</a:t>
            </a:r>
            <a:r>
              <a:rPr dirty="0"/>
              <a:t> positives (1er </a:t>
            </a:r>
            <a:r>
              <a:rPr dirty="0" err="1"/>
              <a:t>baiser</a:t>
            </a:r>
            <a:r>
              <a:rPr dirty="0"/>
              <a:t>...)</a:t>
            </a:r>
          </a:p>
          <a:p>
            <a:pPr marL="139699" indent="0">
              <a:buClr>
                <a:srgbClr val="000000"/>
              </a:buClr>
              <a:buSzPts val="1400"/>
              <a:buFont typeface="Arial"/>
              <a:buNone/>
              <a:defRPr/>
            </a:pPr>
            <a:endParaRPr dirty="0"/>
          </a:p>
          <a:p>
            <a:pPr>
              <a:defRPr/>
            </a:pPr>
            <a:r>
              <a:rPr sz="1400" b="1" i="0" u="sng" dirty="0" err="1">
                <a:solidFill>
                  <a:srgbClr val="000000"/>
                </a:solidFill>
                <a:latin typeface="Calibri"/>
                <a:ea typeface="Calibri"/>
                <a:cs typeface="Calibri"/>
              </a:rPr>
              <a:t>Réflexivité</a:t>
            </a:r>
            <a:r>
              <a:rPr sz="1400" b="1" i="0" u="sng" dirty="0">
                <a:solidFill>
                  <a:srgbClr val="000000"/>
                </a:solidFill>
                <a:latin typeface="Calibri"/>
                <a:ea typeface="Calibri"/>
                <a:cs typeface="Calibri"/>
              </a:rPr>
              <a:t> de </a:t>
            </a:r>
            <a:r>
              <a:rPr sz="1400" b="1" i="0" u="sng" dirty="0" err="1">
                <a:solidFill>
                  <a:srgbClr val="000000"/>
                </a:solidFill>
                <a:latin typeface="Calibri"/>
                <a:ea typeface="Calibri"/>
                <a:cs typeface="Calibri"/>
              </a:rPr>
              <a:t>groupe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ou</a:t>
            </a:r>
            <a:r>
              <a:rPr sz="1400" b="1" i="0" u="sng" dirty="0">
                <a:solidFill>
                  <a:srgbClr val="000000"/>
                </a:solidFill>
                <a:latin typeface="Calibri"/>
                <a:ea typeface="Calibri"/>
                <a:cs typeface="Calibri"/>
              </a:rPr>
              <a:t> objectivation :</a:t>
            </a:r>
          </a:p>
          <a:p>
            <a:pPr>
              <a:defRPr/>
            </a:pPr>
            <a:r>
              <a:rPr sz="1400" b="0" i="0" u="none" dirty="0" err="1">
                <a:solidFill>
                  <a:srgbClr val="000000"/>
                </a:solidFill>
                <a:latin typeface="Calibri"/>
                <a:ea typeface="Calibri"/>
                <a:cs typeface="Calibri"/>
              </a:rPr>
              <a:t>L'objectivation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permet</a:t>
            </a:r>
            <a:r>
              <a:rPr sz="1400" b="0" i="0" u="none" dirty="0">
                <a:solidFill>
                  <a:srgbClr val="000000"/>
                </a:solidFill>
                <a:latin typeface="Calibri"/>
                <a:ea typeface="Calibri"/>
                <a:cs typeface="Calibri"/>
              </a:rPr>
              <a:t> de faire un retour sur les </a:t>
            </a:r>
            <a:r>
              <a:rPr sz="1400" b="0" i="0" u="none" dirty="0" err="1">
                <a:solidFill>
                  <a:srgbClr val="000000"/>
                </a:solidFill>
                <a:latin typeface="Calibri"/>
                <a:ea typeface="Calibri"/>
                <a:cs typeface="Calibri"/>
              </a:rPr>
              <a:t>apprentissages</a:t>
            </a:r>
            <a:r>
              <a:rPr sz="1400" b="0" i="0" u="none" dirty="0">
                <a:solidFill>
                  <a:srgbClr val="000000"/>
                </a:solidFill>
                <a:latin typeface="Calibri"/>
                <a:ea typeface="Calibri"/>
                <a:cs typeface="Calibri"/>
              </a:rPr>
              <a:t> et </a:t>
            </a:r>
            <a:r>
              <a:rPr sz="1400" b="0" i="0" u="none" dirty="0" err="1">
                <a:solidFill>
                  <a:srgbClr val="000000"/>
                </a:solidFill>
                <a:latin typeface="Calibri"/>
                <a:ea typeface="Calibri"/>
                <a:cs typeface="Calibri"/>
              </a:rPr>
              <a:t>aussi</a:t>
            </a:r>
            <a:r>
              <a:rPr sz="1400" b="0" i="0" u="none" dirty="0">
                <a:solidFill>
                  <a:srgbClr val="000000"/>
                </a:solidFill>
                <a:latin typeface="Calibri"/>
                <a:ea typeface="Calibri"/>
                <a:cs typeface="Calibri"/>
              </a:rPr>
              <a:t> sur la démarche (temps du feedback global). Elle </a:t>
            </a:r>
            <a:r>
              <a:rPr sz="1400" b="0" i="0" u="none" dirty="0" err="1">
                <a:solidFill>
                  <a:srgbClr val="000000"/>
                </a:solidFill>
                <a:latin typeface="Calibri"/>
                <a:ea typeface="Calibri"/>
                <a:cs typeface="Calibri"/>
              </a:rPr>
              <a:t>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étape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essentielle</a:t>
            </a:r>
            <a:r>
              <a:rPr sz="1400" b="0" i="0" u="none" dirty="0">
                <a:solidFill>
                  <a:srgbClr val="000000"/>
                </a:solidFill>
                <a:latin typeface="Calibri"/>
                <a:ea typeface="Calibri"/>
                <a:cs typeface="Calibri"/>
              </a:rPr>
              <a:t>, car </a:t>
            </a:r>
            <a:r>
              <a:rPr sz="1400" b="0" i="0" u="none" dirty="0" err="1">
                <a:solidFill>
                  <a:srgbClr val="000000"/>
                </a:solidFill>
                <a:latin typeface="Calibri"/>
                <a:ea typeface="Calibri"/>
                <a:cs typeface="Calibri"/>
              </a:rPr>
              <a:t>elle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permet</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boucler</a:t>
            </a:r>
            <a:r>
              <a:rPr sz="1400" b="0" i="0" u="none" dirty="0">
                <a:solidFill>
                  <a:srgbClr val="000000"/>
                </a:solidFill>
                <a:latin typeface="Calibri"/>
                <a:ea typeface="Calibri"/>
                <a:cs typeface="Calibri"/>
              </a:rPr>
              <a:t> la boucle et de </a:t>
            </a:r>
            <a:r>
              <a:rPr sz="1400" b="0" i="0" u="none" dirty="0" err="1">
                <a:solidFill>
                  <a:srgbClr val="000000"/>
                </a:solidFill>
                <a:latin typeface="Calibri"/>
                <a:ea typeface="Calibri"/>
                <a:cs typeface="Calibri"/>
              </a:rPr>
              <a:t>faciliter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l'assimilation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ainsi</a:t>
            </a:r>
            <a:r>
              <a:rPr sz="1400" b="0" i="0" u="none" dirty="0">
                <a:solidFill>
                  <a:srgbClr val="000000"/>
                </a:solidFill>
                <a:latin typeface="Calibri"/>
                <a:ea typeface="Calibri"/>
                <a:cs typeface="Calibri"/>
              </a:rPr>
              <a:t> que le </a:t>
            </a:r>
            <a:r>
              <a:rPr sz="1400" b="0" i="0" u="none" dirty="0" err="1">
                <a:solidFill>
                  <a:srgbClr val="000000"/>
                </a:solidFill>
                <a:latin typeface="Calibri"/>
                <a:ea typeface="Calibri"/>
                <a:cs typeface="Calibri"/>
              </a:rPr>
              <a:t>transfert</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connaissances</a:t>
            </a:r>
            <a:r>
              <a:rPr sz="1400" b="0" i="0" u="none" dirty="0">
                <a:solidFill>
                  <a:srgbClr val="000000"/>
                </a:solidFill>
                <a:latin typeface="Calibri"/>
                <a:ea typeface="Calibri"/>
                <a:cs typeface="Calibri"/>
              </a:rPr>
              <a:t> et des </a:t>
            </a:r>
            <a:r>
              <a:rPr sz="1400" b="0" i="0" u="none" dirty="0" err="1">
                <a:solidFill>
                  <a:srgbClr val="000000"/>
                </a:solidFill>
                <a:latin typeface="Calibri"/>
                <a:ea typeface="Calibri"/>
                <a:cs typeface="Calibri"/>
              </a:rPr>
              <a:t>habiletés</a:t>
            </a:r>
            <a:r>
              <a:rPr sz="1400" b="0" i="0" u="none" dirty="0">
                <a:solidFill>
                  <a:srgbClr val="000000"/>
                </a:solidFill>
                <a:latin typeface="Calibri"/>
                <a:ea typeface="Calibri"/>
                <a:cs typeface="Calibri"/>
              </a:rPr>
              <a:t>.</a:t>
            </a:r>
          </a:p>
          <a:p>
            <a:pPr>
              <a:defRPr/>
            </a:pP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réflexion</a:t>
            </a:r>
            <a:r>
              <a:rPr sz="1400" b="0" i="0" u="none" dirty="0">
                <a:solidFill>
                  <a:srgbClr val="000000"/>
                </a:solidFill>
                <a:latin typeface="Calibri"/>
                <a:ea typeface="Calibri"/>
                <a:cs typeface="Calibri"/>
              </a:rPr>
              <a:t> critique pour </a:t>
            </a:r>
            <a:r>
              <a:rPr sz="1400" b="0" i="0" u="none" dirty="0" err="1">
                <a:solidFill>
                  <a:srgbClr val="000000"/>
                </a:solidFill>
                <a:latin typeface="Calibri"/>
                <a:ea typeface="Calibri"/>
                <a:cs typeface="Calibri"/>
              </a:rPr>
              <a:t>participer</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lévaluation</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processus</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groupe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aussi</a:t>
            </a:r>
            <a:r>
              <a:rPr sz="1400" b="0" i="0" u="none" dirty="0">
                <a:solidFill>
                  <a:srgbClr val="000000"/>
                </a:solidFill>
                <a:latin typeface="Calibri"/>
                <a:ea typeface="Calibri"/>
                <a:cs typeface="Calibri"/>
              </a:rPr>
              <a:t> la phase de </a:t>
            </a:r>
            <a:r>
              <a:rPr sz="1400" b="0" i="0" u="none" dirty="0" err="1">
                <a:solidFill>
                  <a:srgbClr val="000000"/>
                </a:solidFill>
                <a:latin typeface="Calibri"/>
                <a:ea typeface="Calibri"/>
                <a:cs typeface="Calibri"/>
              </a:rPr>
              <a:t>métacognition</a:t>
            </a:r>
            <a:r>
              <a:rPr sz="1400" b="0" i="0" u="none" dirty="0">
                <a:solidFill>
                  <a:srgbClr val="000000"/>
                </a:solidFill>
                <a:latin typeface="Calibri"/>
                <a:ea typeface="Calibri"/>
                <a:cs typeface="Calibri"/>
              </a:rPr>
              <a:t>,</a:t>
            </a:r>
          </a:p>
          <a:p>
            <a:pPr>
              <a:defRPr/>
            </a:pPr>
            <a:r>
              <a:rPr sz="1400" b="0" i="0" u="none" dirty="0">
                <a:solidFill>
                  <a:srgbClr val="000000"/>
                </a:solidFill>
                <a:latin typeface="Calibri"/>
                <a:ea typeface="Calibri"/>
                <a:cs typeface="Calibri"/>
              </a:rPr>
              <a:t> </a:t>
            </a:r>
          </a:p>
          <a:p>
            <a:pPr>
              <a:defRPr/>
            </a:pPr>
            <a:r>
              <a:rPr sz="1400" b="0" i="0" u="none" dirty="0">
                <a:solidFill>
                  <a:srgbClr val="000000"/>
                </a:solidFill>
                <a:latin typeface="Calibri"/>
                <a:ea typeface="Calibri"/>
                <a:cs typeface="Calibri"/>
              </a:rPr>
              <a:t>Si on fait le lien avec le </a:t>
            </a:r>
            <a:r>
              <a:rPr sz="1400" b="0" i="0" u="none" dirty="0" err="1">
                <a:solidFill>
                  <a:srgbClr val="FF0000"/>
                </a:solidFill>
                <a:latin typeface="Calibri"/>
                <a:ea typeface="Calibri"/>
                <a:cs typeface="Calibri"/>
              </a:rPr>
              <a:t>schéma</a:t>
            </a:r>
            <a:r>
              <a:rPr sz="1400" b="0" i="0" u="none" dirty="0">
                <a:solidFill>
                  <a:srgbClr val="FF0000"/>
                </a:solidFill>
                <a:latin typeface="Calibri"/>
                <a:ea typeface="Calibri"/>
                <a:cs typeface="Calibri"/>
              </a:rPr>
              <a:t> des phases de </a:t>
            </a:r>
            <a:r>
              <a:rPr sz="1400" b="0" i="0" u="none" dirty="0" err="1">
                <a:solidFill>
                  <a:srgbClr val="FF0000"/>
                </a:solidFill>
                <a:latin typeface="Calibri"/>
                <a:ea typeface="Calibri"/>
                <a:cs typeface="Calibri"/>
              </a:rPr>
              <a:t>l’apprentissage</a:t>
            </a:r>
            <a:r>
              <a:rPr sz="1400" b="0" i="0" u="none" dirty="0">
                <a:solidFill>
                  <a:srgbClr val="FF0000"/>
                </a:solidFill>
                <a:latin typeface="Calibri"/>
                <a:ea typeface="Calibri"/>
                <a:cs typeface="Calibri"/>
              </a:rPr>
              <a:t> </a:t>
            </a:r>
            <a:r>
              <a:rPr sz="1400" b="0" i="0" u="none" dirty="0">
                <a:solidFill>
                  <a:srgbClr val="000000"/>
                </a:solidFill>
                <a:latin typeface="Calibri"/>
                <a:ea typeface="Calibri"/>
                <a:cs typeface="Calibri"/>
              </a:rPr>
              <a:t>de Maslow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le moment </a:t>
            </a:r>
            <a:r>
              <a:rPr sz="1400" b="0" i="0" u="none" dirty="0" err="1">
                <a:solidFill>
                  <a:srgbClr val="000000"/>
                </a:solidFill>
                <a:latin typeface="Calibri"/>
                <a:ea typeface="Calibri"/>
                <a:cs typeface="Calibri"/>
              </a:rPr>
              <a:t>ou</a:t>
            </a:r>
            <a:r>
              <a:rPr sz="1400" b="0" i="0" u="none" dirty="0">
                <a:solidFill>
                  <a:srgbClr val="000000"/>
                </a:solidFill>
                <a:latin typeface="Calibri"/>
                <a:ea typeface="Calibri"/>
                <a:cs typeface="Calibri"/>
              </a:rPr>
              <a:t> on </a:t>
            </a:r>
            <a:r>
              <a:rPr sz="1400" b="0" i="0" u="none" dirty="0" err="1">
                <a:solidFill>
                  <a:srgbClr val="000000"/>
                </a:solidFill>
                <a:latin typeface="Calibri"/>
                <a:ea typeface="Calibri"/>
                <a:cs typeface="Calibri"/>
              </a:rPr>
              <a:t>travaille</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rendre</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compétence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consciente</a:t>
            </a:r>
            <a:r>
              <a:rPr sz="1400" b="0" i="0" u="none" dirty="0">
                <a:solidFill>
                  <a:srgbClr val="000000"/>
                </a:solidFill>
                <a:latin typeface="Calibri"/>
                <a:ea typeface="Calibri"/>
                <a:cs typeface="Calibri"/>
              </a:rPr>
              <a:t> « Je </a:t>
            </a:r>
            <a:r>
              <a:rPr sz="1400" b="0" i="0" u="none" dirty="0" err="1">
                <a:solidFill>
                  <a:srgbClr val="000000"/>
                </a:solidFill>
                <a:latin typeface="Calibri"/>
                <a:ea typeface="Calibri"/>
                <a:cs typeface="Calibri"/>
              </a:rPr>
              <a:t>sais</a:t>
            </a:r>
            <a:r>
              <a:rPr sz="1400" b="0" i="0" u="none" dirty="0">
                <a:solidFill>
                  <a:srgbClr val="000000"/>
                </a:solidFill>
                <a:latin typeface="Calibri"/>
                <a:ea typeface="Calibri"/>
                <a:cs typeface="Calibri"/>
              </a:rPr>
              <a:t> que je </a:t>
            </a:r>
            <a:r>
              <a:rPr sz="1400" b="0" i="0" u="none" dirty="0" err="1">
                <a:solidFill>
                  <a:srgbClr val="000000"/>
                </a:solidFill>
                <a:latin typeface="Calibri"/>
                <a:ea typeface="Calibri"/>
                <a:cs typeface="Calibri"/>
              </a:rPr>
              <a:t>sais</a:t>
            </a:r>
            <a:r>
              <a:rPr sz="1400" b="0" i="0" u="none" dirty="0">
                <a:solidFill>
                  <a:srgbClr val="000000"/>
                </a:solidFill>
                <a:latin typeface="Calibri"/>
                <a:ea typeface="Calibri"/>
                <a:cs typeface="Calibri"/>
              </a:rPr>
              <a:t> ».</a:t>
            </a:r>
          </a:p>
          <a:p>
            <a:pPr>
              <a:defRPr/>
            </a:pPr>
            <a:r>
              <a:rPr sz="1400" b="0" i="0" u="none" dirty="0">
                <a:solidFill>
                  <a:srgbClr val="000000"/>
                </a:solidFill>
                <a:latin typeface="Calibri"/>
                <a:ea typeface="Calibri"/>
                <a:cs typeface="Calibri"/>
              </a:rPr>
              <a:t> </a:t>
            </a:r>
          </a:p>
          <a:p>
            <a:pPr>
              <a:defRPr/>
            </a:pPr>
            <a:r>
              <a:rPr sz="1400" b="0" i="0" u="none" dirty="0" err="1">
                <a:solidFill>
                  <a:srgbClr val="000000"/>
                </a:solidFill>
                <a:latin typeface="Calibri"/>
                <a:ea typeface="Calibri"/>
                <a:cs typeface="Calibri"/>
              </a:rPr>
              <a:t>Rôle</a:t>
            </a:r>
            <a:r>
              <a:rPr sz="1400" b="0" i="0" u="none" dirty="0">
                <a:solidFill>
                  <a:srgbClr val="000000"/>
                </a:solidFill>
                <a:latin typeface="Calibri"/>
                <a:ea typeface="Calibri"/>
                <a:cs typeface="Calibri"/>
              </a:rPr>
              <a:t> de chef </a:t>
            </a:r>
            <a:r>
              <a:rPr sz="1400" b="0" i="0" u="none" dirty="0" err="1">
                <a:solidFill>
                  <a:srgbClr val="000000"/>
                </a:solidFill>
                <a:latin typeface="Calibri"/>
                <a:ea typeface="Calibri"/>
                <a:cs typeface="Calibri"/>
              </a:rPr>
              <a:t>d’orchestre</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l’enseignant</a:t>
            </a:r>
            <a:r>
              <a:rPr sz="1400" b="0" i="0" u="none" dirty="0">
                <a:solidFill>
                  <a:srgbClr val="000000"/>
                </a:solidFill>
                <a:latin typeface="Calibri"/>
                <a:ea typeface="Calibri"/>
                <a:cs typeface="Calibri"/>
              </a:rPr>
              <a:t>.</a:t>
            </a:r>
          </a:p>
          <a:p>
            <a:pPr>
              <a:defRPr/>
            </a:pPr>
            <a:r>
              <a:rPr sz="1400" b="0" i="0" u="none" dirty="0">
                <a:solidFill>
                  <a:srgbClr val="000000"/>
                </a:solidFill>
                <a:latin typeface="Calibri"/>
                <a:ea typeface="Calibri"/>
                <a:cs typeface="Calibri"/>
              </a:rPr>
              <a:t> </a:t>
            </a:r>
          </a:p>
          <a:p>
            <a:pPr>
              <a:defRPr/>
            </a:pPr>
            <a:r>
              <a:rPr sz="1400" b="0" i="0" u="none" dirty="0" err="1">
                <a:solidFill>
                  <a:srgbClr val="FFFFFF"/>
                </a:solidFill>
                <a:latin typeface="Calibri"/>
                <a:ea typeface="Calibri"/>
                <a:cs typeface="Calibri"/>
              </a:rPr>
              <a:t>Schématisation</a:t>
            </a:r>
            <a:r>
              <a:rPr sz="1400" b="0" i="0" u="none" dirty="0">
                <a:solidFill>
                  <a:srgbClr val="FFFFFF"/>
                </a:solidFill>
                <a:latin typeface="Calibri"/>
                <a:ea typeface="Calibri"/>
                <a:cs typeface="Calibri"/>
              </a:rPr>
              <a:t> par D. Favre du </a:t>
            </a:r>
            <a:r>
              <a:rPr sz="1400" b="0" i="0" u="none" dirty="0" err="1">
                <a:solidFill>
                  <a:srgbClr val="FFFFFF"/>
                </a:solidFill>
                <a:latin typeface="Calibri"/>
                <a:ea typeface="Calibri"/>
                <a:cs typeface="Calibri"/>
              </a:rPr>
              <a:t>principe</a:t>
            </a:r>
            <a:r>
              <a:rPr sz="1400" b="0" i="0" u="none" dirty="0">
                <a:solidFill>
                  <a:srgbClr val="FFFFFF"/>
                </a:solidFill>
                <a:latin typeface="Calibri"/>
                <a:ea typeface="Calibri"/>
                <a:cs typeface="Calibri"/>
              </a:rPr>
              <a:t> </a:t>
            </a:r>
            <a:r>
              <a:rPr sz="1400" b="0" i="0" u="none" dirty="0" err="1">
                <a:solidFill>
                  <a:srgbClr val="FFFFFF"/>
                </a:solidFill>
                <a:latin typeface="Calibri"/>
                <a:ea typeface="Calibri"/>
                <a:cs typeface="Calibri"/>
              </a:rPr>
              <a:t>piagétien</a:t>
            </a:r>
            <a:r>
              <a:rPr sz="1400" b="0" i="0" u="none" dirty="0">
                <a:solidFill>
                  <a:srgbClr val="FFFFFF"/>
                </a:solidFill>
                <a:latin typeface="Calibri"/>
                <a:ea typeface="Calibri"/>
                <a:cs typeface="Calibri"/>
              </a:rPr>
              <a:t> de </a:t>
            </a:r>
            <a:r>
              <a:rPr sz="1400" b="0" i="0" u="none" dirty="0" err="1">
                <a:solidFill>
                  <a:srgbClr val="FFFFFF"/>
                </a:solidFill>
                <a:latin typeface="Calibri"/>
                <a:ea typeface="Calibri"/>
                <a:cs typeface="Calibri"/>
              </a:rPr>
              <a:t>l'équilibration</a:t>
            </a:r>
            <a:r>
              <a:rPr sz="1400" b="0" i="0" u="none" dirty="0">
                <a:solidFill>
                  <a:srgbClr val="FFFFFF"/>
                </a:solidFill>
                <a:latin typeface="Calibri"/>
                <a:ea typeface="Calibri"/>
                <a:cs typeface="Calibri"/>
              </a:rPr>
              <a:t> </a:t>
            </a:r>
            <a:r>
              <a:rPr sz="1400" b="0" i="0" u="none" dirty="0" err="1">
                <a:solidFill>
                  <a:srgbClr val="FFFFFF"/>
                </a:solidFill>
                <a:latin typeface="Calibri"/>
                <a:ea typeface="Calibri"/>
                <a:cs typeface="Calibri"/>
              </a:rPr>
              <a:t>majorante</a:t>
            </a:r>
            <a:r>
              <a:rPr sz="1400" b="0" i="0" u="none" dirty="0">
                <a:solidFill>
                  <a:srgbClr val="FFFFFF"/>
                </a:solidFill>
                <a:latin typeface="Calibri"/>
                <a:ea typeface="Calibri"/>
                <a:cs typeface="Calibri"/>
              </a:rPr>
              <a:t> :</a:t>
            </a:r>
          </a:p>
          <a:p>
            <a:pPr>
              <a:defRPr/>
            </a:pPr>
            <a:r>
              <a:rPr sz="1400" b="0" i="0" u="none" dirty="0" err="1">
                <a:solidFill>
                  <a:srgbClr val="000000"/>
                </a:solidFill>
                <a:latin typeface="Calibri"/>
                <a:ea typeface="Calibri"/>
                <a:cs typeface="Calibri"/>
              </a:rPr>
              <a:t>Apprendre</a:t>
            </a:r>
            <a:r>
              <a:rPr sz="1400" b="0" i="0" u="none" dirty="0">
                <a:solidFill>
                  <a:srgbClr val="000000"/>
                </a:solidFill>
                <a:latin typeface="Calibri"/>
                <a:ea typeface="Calibri"/>
                <a:cs typeface="Calibri"/>
              </a:rPr>
              <a:t> correspond à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majoration</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représentations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initiales</a:t>
            </a:r>
            <a:r>
              <a:rPr sz="1400" b="0" i="0" u="none" dirty="0">
                <a:solidFill>
                  <a:srgbClr val="000000"/>
                </a:solidFill>
                <a:latin typeface="Calibri"/>
                <a:ea typeface="Calibri"/>
                <a:cs typeface="Calibri"/>
              </a:rPr>
              <a:t>.</a:t>
            </a:r>
          </a:p>
          <a:p>
            <a:pPr>
              <a:defRPr/>
            </a:pPr>
            <a:r>
              <a:rPr sz="1400" b="0" i="0" u="none" dirty="0" err="1">
                <a:solidFill>
                  <a:srgbClr val="000000"/>
                </a:solidFill>
                <a:latin typeface="Calibri"/>
                <a:ea typeface="Calibri"/>
                <a:cs typeface="Calibri"/>
              </a:rPr>
              <a:t>L’élève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passe</a:t>
            </a:r>
            <a:r>
              <a:rPr sz="1400" b="0" i="0" u="none" dirty="0">
                <a:solidFill>
                  <a:srgbClr val="000000"/>
                </a:solidFill>
                <a:latin typeface="Calibri"/>
                <a:ea typeface="Calibri"/>
                <a:cs typeface="Calibri"/>
              </a:rPr>
              <a:t> d’un </a:t>
            </a:r>
            <a:r>
              <a:rPr sz="1400" b="0" i="0" u="none" dirty="0" err="1">
                <a:solidFill>
                  <a:srgbClr val="000000"/>
                </a:solidFill>
                <a:latin typeface="Calibri"/>
                <a:ea typeface="Calibri"/>
                <a:cs typeface="Calibri"/>
              </a:rPr>
              <a:t>niveau</a:t>
            </a:r>
            <a:r>
              <a:rPr sz="1400" b="0" i="0" u="none" dirty="0">
                <a:solidFill>
                  <a:srgbClr val="000000"/>
                </a:solidFill>
                <a:latin typeface="Calibri"/>
                <a:ea typeface="Calibri"/>
                <a:cs typeface="Calibri"/>
              </a:rPr>
              <a:t> initial A « </a:t>
            </a:r>
            <a:r>
              <a:rPr sz="1400" b="0" i="0" u="none" dirty="0" err="1">
                <a:solidFill>
                  <a:srgbClr val="000000"/>
                </a:solidFill>
                <a:latin typeface="Calibri"/>
                <a:ea typeface="Calibri"/>
                <a:cs typeface="Calibri"/>
              </a:rPr>
              <a:t>il</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n’arrive</a:t>
            </a:r>
            <a:r>
              <a:rPr sz="1400" b="0" i="0" u="none" dirty="0">
                <a:solidFill>
                  <a:srgbClr val="000000"/>
                </a:solidFill>
                <a:latin typeface="Calibri"/>
                <a:ea typeface="Calibri"/>
                <a:cs typeface="Calibri"/>
              </a:rPr>
              <a:t> pas </a:t>
            </a:r>
            <a:r>
              <a:rPr sz="1400" b="0" i="0" u="none" dirty="0" err="1">
                <a:solidFill>
                  <a:srgbClr val="000000"/>
                </a:solidFill>
                <a:latin typeface="Calibri"/>
                <a:ea typeface="Calibri"/>
                <a:cs typeface="Calibri"/>
              </a:rPr>
              <a:t>dénué</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d’expérience</a:t>
            </a:r>
            <a:r>
              <a:rPr sz="1400" b="0" i="0" u="none" dirty="0">
                <a:solidFill>
                  <a:srgbClr val="000000"/>
                </a:solidFill>
                <a:latin typeface="Calibri"/>
                <a:ea typeface="Calibri"/>
                <a:cs typeface="Calibri"/>
              </a:rPr>
              <a:t> » à un </a:t>
            </a:r>
            <a:r>
              <a:rPr sz="1400" b="0" i="0" u="none" dirty="0" err="1">
                <a:solidFill>
                  <a:srgbClr val="000000"/>
                </a:solidFill>
                <a:latin typeface="Calibri"/>
                <a:ea typeface="Calibri"/>
                <a:cs typeface="Calibri"/>
              </a:rPr>
              <a:t>niveau</a:t>
            </a:r>
            <a:r>
              <a:rPr sz="1400" b="0" i="0" u="none" dirty="0">
                <a:solidFill>
                  <a:srgbClr val="000000"/>
                </a:solidFill>
                <a:latin typeface="Calibri"/>
                <a:ea typeface="Calibri"/>
                <a:cs typeface="Calibri"/>
              </a:rPr>
              <a:t> B </a:t>
            </a:r>
            <a:r>
              <a:rPr sz="1400" b="0" i="0" u="none" dirty="0" err="1">
                <a:solidFill>
                  <a:srgbClr val="000000"/>
                </a:solidFill>
                <a:latin typeface="Calibri"/>
                <a:ea typeface="Calibri"/>
                <a:cs typeface="Calibri"/>
              </a:rPr>
              <a:t>supérieur</a:t>
            </a:r>
            <a:r>
              <a:rPr sz="1400" b="0" i="0" u="none" dirty="0">
                <a:solidFill>
                  <a:srgbClr val="000000"/>
                </a:solidFill>
                <a:latin typeface="Calibri"/>
                <a:ea typeface="Calibri"/>
                <a:cs typeface="Calibri"/>
              </a:rPr>
              <a:t> dans </a:t>
            </a:r>
            <a:r>
              <a:rPr sz="1400" b="0" i="0" u="none" dirty="0" err="1">
                <a:solidFill>
                  <a:srgbClr val="000000"/>
                </a:solidFill>
                <a:latin typeface="Calibri"/>
                <a:ea typeface="Calibri"/>
                <a:cs typeface="Calibri"/>
              </a:rPr>
              <a:t>lequel</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il</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parvient</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résoudre</a:t>
            </a:r>
            <a:r>
              <a:rPr sz="1400" b="0" i="0" u="none" dirty="0">
                <a:solidFill>
                  <a:srgbClr val="000000"/>
                </a:solidFill>
                <a:latin typeface="Calibri"/>
                <a:ea typeface="Calibri"/>
                <a:cs typeface="Calibri"/>
              </a:rPr>
              <a:t> de nouveaux pbs.</a:t>
            </a:r>
          </a:p>
          <a:p>
            <a:pPr>
              <a:defRPr/>
            </a:pPr>
            <a:r>
              <a:rPr sz="1400" b="1" i="0" u="sng" dirty="0" err="1">
                <a:solidFill>
                  <a:srgbClr val="000000"/>
                </a:solidFill>
                <a:latin typeface="Calibri"/>
                <a:ea typeface="Calibri"/>
                <a:cs typeface="Calibri"/>
              </a:rPr>
              <a:t>Incompétence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ics</a:t>
            </a:r>
            <a:r>
              <a:rPr sz="1400" b="0" i="0" u="none" dirty="0">
                <a:solidFill>
                  <a:srgbClr val="000000"/>
                </a:solidFill>
                <a:latin typeface="Calibri"/>
                <a:ea typeface="Calibri"/>
                <a:cs typeface="Calibri"/>
              </a:rPr>
              <a:t> : on vit </a:t>
            </a:r>
            <a:r>
              <a:rPr sz="1400" b="0" i="0" u="none" dirty="0" err="1">
                <a:solidFill>
                  <a:srgbClr val="000000"/>
                </a:solidFill>
                <a:latin typeface="Calibri"/>
                <a:ea typeface="Calibri"/>
                <a:cs typeface="Calibri"/>
              </a:rPr>
              <a:t>heureux</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genèse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avant</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pomme</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l’état</a:t>
            </a:r>
            <a:r>
              <a:rPr sz="1400" b="0" i="0" u="none" dirty="0">
                <a:solidFill>
                  <a:srgbClr val="000000"/>
                </a:solidFill>
                <a:latin typeface="Calibri"/>
                <a:ea typeface="Calibri"/>
                <a:cs typeface="Calibri"/>
              </a:rPr>
              <a:t> de nature </a:t>
            </a:r>
            <a:r>
              <a:rPr sz="1400" b="0" i="0" u="none" dirty="0" err="1">
                <a:solidFill>
                  <a:srgbClr val="000000"/>
                </a:solidFill>
                <a:latin typeface="Calibri"/>
                <a:ea typeface="Calibri"/>
                <a:cs typeface="Calibri"/>
              </a:rPr>
              <a:t>mais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l’enjeu</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l’éducation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est</a:t>
            </a:r>
            <a:r>
              <a:rPr sz="1400" b="0" i="0" u="none" dirty="0">
                <a:solidFill>
                  <a:srgbClr val="000000"/>
                </a:solidFill>
                <a:latin typeface="Calibri"/>
                <a:ea typeface="Calibri"/>
                <a:cs typeface="Calibri"/>
              </a:rPr>
              <a:t> de faire passer les </a:t>
            </a:r>
            <a:r>
              <a:rPr sz="1400" b="0" i="0" u="none" dirty="0" err="1">
                <a:solidFill>
                  <a:srgbClr val="000000"/>
                </a:solidFill>
                <a:latin typeface="Calibri"/>
                <a:ea typeface="Calibri"/>
                <a:cs typeface="Calibri"/>
              </a:rPr>
              <a:t>élèves</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l’état</a:t>
            </a:r>
            <a:r>
              <a:rPr sz="1400" b="0" i="0" u="none" dirty="0">
                <a:solidFill>
                  <a:srgbClr val="000000"/>
                </a:solidFill>
                <a:latin typeface="Calibri"/>
                <a:ea typeface="Calibri"/>
                <a:cs typeface="Calibri"/>
              </a:rPr>
              <a:t> de culture.</a:t>
            </a:r>
          </a:p>
          <a:p>
            <a:pPr>
              <a:defRPr/>
            </a:pPr>
            <a:r>
              <a:rPr sz="1400" b="1" i="0" u="sng" dirty="0" err="1">
                <a:solidFill>
                  <a:srgbClr val="000000"/>
                </a:solidFill>
                <a:latin typeface="Calibri"/>
                <a:ea typeface="Calibri"/>
                <a:cs typeface="Calibri"/>
              </a:rPr>
              <a:t>Incompétence</a:t>
            </a:r>
            <a:r>
              <a:rPr sz="1400" b="1" i="0" u="sng" dirty="0">
                <a:solidFill>
                  <a:srgbClr val="000000"/>
                </a:solidFill>
                <a:latin typeface="Calibri"/>
                <a:ea typeface="Calibri"/>
                <a:cs typeface="Calibri"/>
              </a:rPr>
              <a:t> cs</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insécurité</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déséquilibre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cognitif</a:t>
            </a:r>
            <a:r>
              <a:rPr sz="1400" b="0" i="0" u="none" dirty="0">
                <a:solidFill>
                  <a:srgbClr val="000000"/>
                </a:solidFill>
                <a:latin typeface="Calibri"/>
                <a:ea typeface="Calibri"/>
                <a:cs typeface="Calibri"/>
              </a:rPr>
              <a:t>. Nos </a:t>
            </a:r>
            <a:r>
              <a:rPr sz="1400" b="0" i="0" u="none" dirty="0" err="1">
                <a:solidFill>
                  <a:srgbClr val="000000"/>
                </a:solidFill>
                <a:latin typeface="Calibri"/>
                <a:ea typeface="Calibri"/>
                <a:cs typeface="Calibri"/>
              </a:rPr>
              <a:t>représentations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spontanées</a:t>
            </a:r>
            <a:r>
              <a:rPr sz="1400" b="0" i="0" u="none" dirty="0">
                <a:solidFill>
                  <a:srgbClr val="000000"/>
                </a:solidFill>
                <a:latin typeface="Calibri"/>
                <a:ea typeface="Calibri"/>
                <a:cs typeface="Calibri"/>
              </a:rPr>
              <a:t> ne nous </a:t>
            </a:r>
            <a:r>
              <a:rPr sz="1400" b="0" i="0" u="none" dirty="0" err="1">
                <a:solidFill>
                  <a:srgbClr val="000000"/>
                </a:solidFill>
                <a:latin typeface="Calibri"/>
                <a:ea typeface="Calibri"/>
                <a:cs typeface="Calibri"/>
              </a:rPr>
              <a:t>permettent</a:t>
            </a:r>
            <a:r>
              <a:rPr sz="1400" b="0" i="0" u="none" dirty="0">
                <a:solidFill>
                  <a:srgbClr val="000000"/>
                </a:solidFill>
                <a:latin typeface="Calibri"/>
                <a:ea typeface="Calibri"/>
                <a:cs typeface="Calibri"/>
              </a:rPr>
              <a:t> pas de </a:t>
            </a:r>
            <a:r>
              <a:rPr sz="1400" b="0" i="0" u="none" dirty="0" err="1">
                <a:solidFill>
                  <a:srgbClr val="000000"/>
                </a:solidFill>
                <a:latin typeface="Calibri"/>
                <a:ea typeface="Calibri"/>
                <a:cs typeface="Calibri"/>
              </a:rPr>
              <a:t>franchir</a:t>
            </a:r>
            <a:r>
              <a:rPr sz="1400" b="0" i="0" u="none" dirty="0">
                <a:solidFill>
                  <a:srgbClr val="000000"/>
                </a:solidFill>
                <a:latin typeface="Calibri"/>
                <a:ea typeface="Calibri"/>
                <a:cs typeface="Calibri"/>
              </a:rPr>
              <a:t> un </a:t>
            </a:r>
            <a:r>
              <a:rPr sz="1400" b="0" i="0" u="none" dirty="0" err="1">
                <a:solidFill>
                  <a:srgbClr val="000000"/>
                </a:solidFill>
                <a:latin typeface="Calibri"/>
                <a:ea typeface="Calibri"/>
                <a:cs typeface="Calibri"/>
              </a:rPr>
              <a:t>nouvel</a:t>
            </a:r>
            <a:r>
              <a:rPr sz="1400" b="0" i="0" u="none" dirty="0">
                <a:solidFill>
                  <a:srgbClr val="000000"/>
                </a:solidFill>
                <a:latin typeface="Calibri"/>
                <a:ea typeface="Calibri"/>
                <a:cs typeface="Calibri"/>
              </a:rPr>
              <a:t> obstacle. Frustration, </a:t>
            </a:r>
            <a:r>
              <a:rPr sz="1400" b="0" i="0" u="none" dirty="0" err="1">
                <a:solidFill>
                  <a:srgbClr val="000000"/>
                </a:solidFill>
                <a:latin typeface="Calibri"/>
                <a:ea typeface="Calibri"/>
                <a:cs typeface="Calibri"/>
              </a:rPr>
              <a:t>désir</a:t>
            </a:r>
            <a:r>
              <a:rPr sz="1400" b="0" i="0" u="none" dirty="0">
                <a:solidFill>
                  <a:srgbClr val="000000"/>
                </a:solidFill>
                <a:latin typeface="Calibri"/>
                <a:ea typeface="Calibri"/>
                <a:cs typeface="Calibri"/>
              </a:rPr>
              <a:t> de savoir et </a:t>
            </a:r>
            <a:r>
              <a:rPr sz="1400" b="0" i="0" u="none" dirty="0" err="1">
                <a:solidFill>
                  <a:srgbClr val="000000"/>
                </a:solidFill>
                <a:latin typeface="Calibri"/>
                <a:ea typeface="Calibri"/>
                <a:cs typeface="Calibri"/>
              </a:rPr>
              <a:t>d’apprendre</a:t>
            </a:r>
            <a:endParaRPr sz="1400" b="0" i="0" u="none" dirty="0">
              <a:solidFill>
                <a:srgbClr val="000000"/>
              </a:solidFill>
              <a:latin typeface="Calibri"/>
              <a:ea typeface="Calibri"/>
              <a:cs typeface="Calibri"/>
            </a:endParaRPr>
          </a:p>
          <a:p>
            <a:pPr>
              <a:defRPr/>
            </a:pPr>
            <a:r>
              <a:rPr sz="1400" b="1" i="0" u="sng" dirty="0" err="1">
                <a:solidFill>
                  <a:srgbClr val="000000"/>
                </a:solidFill>
                <a:latin typeface="Calibri"/>
                <a:ea typeface="Calibri"/>
                <a:cs typeface="Calibri"/>
              </a:rPr>
              <a:t>Compétence</a:t>
            </a:r>
            <a:r>
              <a:rPr sz="1400" b="1" i="0" u="sng" dirty="0">
                <a:solidFill>
                  <a:srgbClr val="000000"/>
                </a:solidFill>
                <a:latin typeface="Calibri"/>
                <a:ea typeface="Calibri"/>
                <a:cs typeface="Calibri"/>
              </a:rPr>
              <a:t> cs</a:t>
            </a:r>
            <a:r>
              <a:rPr sz="1400" b="0" i="0" u="none" dirty="0">
                <a:solidFill>
                  <a:srgbClr val="000000"/>
                </a:solidFill>
                <a:latin typeface="Calibri"/>
                <a:ea typeface="Calibri"/>
                <a:cs typeface="Calibri"/>
              </a:rPr>
              <a:t> : les </a:t>
            </a:r>
            <a:r>
              <a:rPr sz="1400" b="0" i="0" u="none" dirty="0" err="1">
                <a:solidFill>
                  <a:srgbClr val="000000"/>
                </a:solidFill>
                <a:latin typeface="Calibri"/>
                <a:ea typeface="Calibri"/>
                <a:cs typeface="Calibri"/>
              </a:rPr>
              <a:t>élèves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ont</a:t>
            </a:r>
            <a:r>
              <a:rPr sz="1400" b="0" i="0" u="none" dirty="0">
                <a:solidFill>
                  <a:srgbClr val="000000"/>
                </a:solidFill>
                <a:latin typeface="Calibri"/>
                <a:ea typeface="Calibri"/>
                <a:cs typeface="Calibri"/>
              </a:rPr>
              <a:t> les </a:t>
            </a:r>
            <a:r>
              <a:rPr sz="1400" b="0" i="0" u="none" dirty="0" err="1">
                <a:solidFill>
                  <a:srgbClr val="000000"/>
                </a:solidFill>
                <a:latin typeface="Calibri"/>
                <a:ea typeface="Calibri"/>
                <a:cs typeface="Calibri"/>
              </a:rPr>
              <a:t>réponses</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leurs</a:t>
            </a:r>
            <a:r>
              <a:rPr sz="1400" b="0" i="0" u="none" dirty="0">
                <a:solidFill>
                  <a:srgbClr val="000000"/>
                </a:solidFill>
                <a:latin typeface="Calibri"/>
                <a:ea typeface="Calibri"/>
                <a:cs typeface="Calibri"/>
              </a:rPr>
              <a:t> questions : </a:t>
            </a:r>
            <a:r>
              <a:rPr sz="1400" b="0" i="0" u="none" dirty="0" err="1">
                <a:solidFill>
                  <a:srgbClr val="000000"/>
                </a:solidFill>
                <a:latin typeface="Calibri"/>
                <a:ea typeface="Calibri"/>
                <a:cs typeface="Calibri"/>
              </a:rPr>
              <a:t>fierté</a:t>
            </a:r>
            <a:r>
              <a:rPr sz="1400" b="0" i="0" u="none" dirty="0">
                <a:solidFill>
                  <a:srgbClr val="000000"/>
                </a:solidFill>
                <a:latin typeface="Calibri"/>
                <a:ea typeface="Calibri"/>
                <a:cs typeface="Calibri"/>
              </a:rPr>
              <a:t>, sentiment </a:t>
            </a:r>
            <a:r>
              <a:rPr sz="1400" b="0" i="0" u="none" dirty="0" err="1">
                <a:solidFill>
                  <a:srgbClr val="000000"/>
                </a:solidFill>
                <a:latin typeface="Calibri"/>
                <a:ea typeface="Calibri"/>
                <a:cs typeface="Calibri"/>
              </a:rPr>
              <a:t>agréable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Reste</a:t>
            </a:r>
            <a:r>
              <a:rPr sz="1400" b="0" i="0" u="none" dirty="0">
                <a:solidFill>
                  <a:srgbClr val="000000"/>
                </a:solidFill>
                <a:latin typeface="Calibri"/>
                <a:ea typeface="Calibri"/>
                <a:cs typeface="Calibri"/>
              </a:rPr>
              <a:t> à </a:t>
            </a:r>
            <a:r>
              <a:rPr sz="1400" b="0" i="0" u="none" dirty="0" err="1">
                <a:solidFill>
                  <a:srgbClr val="000000"/>
                </a:solidFill>
                <a:latin typeface="Calibri"/>
                <a:ea typeface="Calibri"/>
                <a:cs typeface="Calibri"/>
              </a:rPr>
              <a:t>développer</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automatismes</a:t>
            </a:r>
            <a:r>
              <a:rPr sz="1400" b="0" i="0" u="none" dirty="0">
                <a:solidFill>
                  <a:srgbClr val="000000"/>
                </a:solidFill>
                <a:latin typeface="Calibri"/>
                <a:ea typeface="Calibri"/>
                <a:cs typeface="Calibri"/>
              </a:rPr>
              <a:t> pour </a:t>
            </a:r>
            <a:r>
              <a:rPr sz="1400" b="0" i="0" u="none" dirty="0" err="1">
                <a:solidFill>
                  <a:srgbClr val="000000"/>
                </a:solidFill>
                <a:latin typeface="Calibri"/>
                <a:ea typeface="Calibri"/>
                <a:cs typeface="Calibri"/>
              </a:rPr>
              <a:t>pouvoir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utiliser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nouvelles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connaissances</a:t>
            </a:r>
            <a:r>
              <a:rPr sz="1400" b="0" i="0" u="none" dirty="0">
                <a:solidFill>
                  <a:srgbClr val="000000"/>
                </a:solidFill>
                <a:latin typeface="Calibri"/>
                <a:ea typeface="Calibri"/>
                <a:cs typeface="Calibri"/>
              </a:rPr>
              <a:t> dans de nouveaux </a:t>
            </a:r>
            <a:r>
              <a:rPr sz="1400" b="0" i="0" u="none" dirty="0" err="1">
                <a:solidFill>
                  <a:srgbClr val="000000"/>
                </a:solidFill>
                <a:latin typeface="Calibri"/>
                <a:ea typeface="Calibri"/>
                <a:cs typeface="Calibri"/>
              </a:rPr>
              <a:t>contextes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la phase 4.</a:t>
            </a:r>
          </a:p>
          <a:p>
            <a:pPr>
              <a:defRPr/>
            </a:pPr>
            <a:r>
              <a:rPr sz="1400" b="1" i="0" u="sng" dirty="0" err="1">
                <a:solidFill>
                  <a:srgbClr val="000000"/>
                </a:solidFill>
                <a:latin typeface="Calibri"/>
                <a:ea typeface="Calibri"/>
                <a:cs typeface="Calibri"/>
              </a:rPr>
              <a:t>Compétence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ics</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il</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n’est</a:t>
            </a:r>
            <a:r>
              <a:rPr sz="1400" b="0" i="0" u="none" dirty="0">
                <a:solidFill>
                  <a:srgbClr val="000000"/>
                </a:solidFill>
                <a:latin typeface="Calibri"/>
                <a:ea typeface="Calibri"/>
                <a:cs typeface="Calibri"/>
              </a:rPr>
              <a:t> plus </a:t>
            </a:r>
            <a:r>
              <a:rPr sz="1400" b="0" i="0" u="none" dirty="0" err="1">
                <a:solidFill>
                  <a:srgbClr val="000000"/>
                </a:solidFill>
                <a:latin typeface="Calibri"/>
                <a:ea typeface="Calibri"/>
                <a:cs typeface="Calibri"/>
              </a:rPr>
              <a:t>nécessaire</a:t>
            </a:r>
            <a:r>
              <a:rPr sz="1400" b="0" i="0" u="none" dirty="0">
                <a:solidFill>
                  <a:srgbClr val="000000"/>
                </a:solidFill>
                <a:latin typeface="Calibri"/>
                <a:ea typeface="Calibri"/>
                <a:cs typeface="Calibri"/>
              </a:rPr>
              <a:t> de mobiliser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activité</a:t>
            </a:r>
            <a:r>
              <a:rPr sz="1400" b="0" i="0" u="none" dirty="0">
                <a:solidFill>
                  <a:srgbClr val="000000"/>
                </a:solidFill>
                <a:latin typeface="Calibri"/>
                <a:ea typeface="Calibri"/>
                <a:cs typeface="Calibri"/>
              </a:rPr>
              <a:t> cognitive intense pour </a:t>
            </a:r>
            <a:r>
              <a:rPr sz="1400" b="0" i="0" u="none" dirty="0" err="1">
                <a:solidFill>
                  <a:srgbClr val="000000"/>
                </a:solidFill>
                <a:latin typeface="Calibri"/>
                <a:ea typeface="Calibri"/>
                <a:cs typeface="Calibri"/>
              </a:rPr>
              <a:t>résoudre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problèmes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intégré</a:t>
            </a:r>
            <a:r>
              <a:rPr sz="1400" b="0" i="0" u="none" dirty="0">
                <a:solidFill>
                  <a:srgbClr val="000000"/>
                </a:solidFill>
                <a:latin typeface="Calibri"/>
                <a:ea typeface="Calibri"/>
                <a:cs typeface="Calibri"/>
              </a:rPr>
              <a:t> et </a:t>
            </a:r>
            <a:r>
              <a:rPr sz="1400" b="0" i="0" u="none" dirty="0" err="1">
                <a:solidFill>
                  <a:srgbClr val="000000"/>
                </a:solidFill>
                <a:latin typeface="Calibri"/>
                <a:ea typeface="Calibri"/>
                <a:cs typeface="Calibri"/>
              </a:rPr>
              <a:t>cela</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libère</a:t>
            </a:r>
            <a:r>
              <a:rPr sz="1400" b="0" i="0" u="none" dirty="0">
                <a:solidFill>
                  <a:srgbClr val="000000"/>
                </a:solidFill>
                <a:latin typeface="Calibri"/>
                <a:ea typeface="Calibri"/>
                <a:cs typeface="Calibri"/>
              </a:rPr>
              <a:t> de la place et de </a:t>
            </a:r>
            <a:r>
              <a:rPr sz="1400" b="0" i="0" u="none" dirty="0" err="1">
                <a:solidFill>
                  <a:srgbClr val="000000"/>
                </a:solidFill>
                <a:latin typeface="Calibri"/>
                <a:ea typeface="Calibri"/>
                <a:cs typeface="Calibri"/>
              </a:rPr>
              <a:t>l’énergie</a:t>
            </a:r>
            <a:r>
              <a:rPr sz="1400" b="0" i="0" u="none" dirty="0">
                <a:solidFill>
                  <a:srgbClr val="000000"/>
                </a:solidFill>
                <a:latin typeface="Calibri"/>
                <a:ea typeface="Calibri"/>
                <a:cs typeface="Calibri"/>
              </a:rPr>
              <a:t> pour </a:t>
            </a:r>
            <a:r>
              <a:rPr sz="1400" b="0" i="0" u="none" dirty="0" err="1">
                <a:solidFill>
                  <a:srgbClr val="000000"/>
                </a:solidFill>
                <a:latin typeface="Calibri"/>
                <a:ea typeface="Calibri"/>
                <a:cs typeface="Calibri"/>
              </a:rPr>
              <a:t>développer</a:t>
            </a:r>
            <a:r>
              <a:rPr sz="1400" b="0" i="0" u="none" dirty="0">
                <a:solidFill>
                  <a:srgbClr val="000000"/>
                </a:solidFill>
                <a:latin typeface="Calibri"/>
                <a:ea typeface="Calibri"/>
                <a:cs typeface="Calibri"/>
              </a:rPr>
              <a:t> de nouveaux </a:t>
            </a:r>
            <a:r>
              <a:rPr sz="1400" b="0" i="0" u="none" dirty="0" err="1">
                <a:solidFill>
                  <a:srgbClr val="000000"/>
                </a:solidFill>
                <a:latin typeface="Calibri"/>
                <a:ea typeface="Calibri"/>
                <a:cs typeface="Calibri"/>
              </a:rPr>
              <a:t>apprentissages</a:t>
            </a:r>
            <a:endParaRPr sz="1400" b="0" i="0" u="none" dirty="0">
              <a:solidFill>
                <a:srgbClr val="000000"/>
              </a:solidFill>
              <a:latin typeface="Calibri"/>
              <a:ea typeface="Calibri"/>
              <a:cs typeface="Calibri"/>
            </a:endParaRPr>
          </a:p>
          <a:p>
            <a:pPr marL="139699" indent="0">
              <a:buClr>
                <a:srgbClr val="000000"/>
              </a:buClr>
              <a:buSzPts val="1400"/>
              <a:buFont typeface="Arial"/>
              <a:buNone/>
              <a:defRPr/>
            </a:pPr>
            <a:r>
              <a:rPr sz="1400" b="0" i="0" u="none" dirty="0">
                <a:solidFill>
                  <a:srgbClr val="000000"/>
                </a:solidFill>
                <a:latin typeface="Calibri"/>
                <a:ea typeface="Calibri"/>
                <a:cs typeface="Calibri"/>
              </a:rPr>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381000" y="685800"/>
            <a:ext cx="6096000" cy="3429000"/>
          </a:xfrm>
        </p:spPr>
      </p:sp>
      <p:sp>
        <p:nvSpPr>
          <p:cNvPr id="5" name="Espace réservé des commentaires 2"/>
          <p:cNvSpPr>
            <a:spLocks noGrp="1"/>
          </p:cNvSpPr>
          <p:nvPr>
            <p:ph type="body" idx="1"/>
          </p:nvPr>
        </p:nvSpPr>
        <p:spPr bwMode="auto"/>
        <p:txBody>
          <a:bodyPr>
            <a:normAutofit fontScale="55000" lnSpcReduction="20000"/>
          </a:bodyPr>
          <a:lstStyle/>
          <a:p>
            <a:pPr>
              <a:defRPr/>
            </a:pPr>
            <a:r>
              <a:rPr lang="fr-FR" dirty="0"/>
              <a:t>1- Nous n’utilisons que 10% de notre cerveau ?</a:t>
            </a:r>
            <a:endParaRPr dirty="0"/>
          </a:p>
          <a:p>
            <a:pPr>
              <a:buNone/>
              <a:defRPr/>
            </a:pPr>
            <a:r>
              <a:rPr lang="fr-FR" dirty="0"/>
              <a:t>Longtemps a perduré l’idée que nous n’utilisions qu’une partie de notre cerveau (comme dans le film « Lucie ») mais ce n’est pas le cas. Nous utilisons pleinement notre cerveau.</a:t>
            </a:r>
          </a:p>
          <a:p>
            <a:pPr>
              <a:defRPr/>
            </a:pPr>
            <a:r>
              <a:rPr lang="fr-FR" dirty="0"/>
              <a:t>2- Certains élèves sont davantage cerveau droit (créatif) ou cerveau gauche (logique) ?</a:t>
            </a:r>
            <a:endParaRPr dirty="0"/>
          </a:p>
          <a:p>
            <a:pPr>
              <a:buNone/>
              <a:defRPr/>
            </a:pPr>
            <a:r>
              <a:rPr lang="fr-FR" dirty="0"/>
              <a:t>Idée fausse rependue : même si certaines zones du cerveau sont prédominantes dans certaines tâches, les échanges et interactions entre les différentes zones du cerveau sont permanentes.</a:t>
            </a:r>
          </a:p>
          <a:p>
            <a:pPr>
              <a:defRPr/>
            </a:pPr>
            <a:r>
              <a:rPr lang="fr-FR" dirty="0"/>
              <a:t>3- Relire mes notes de cours et surligner les passages clés sont des stratégies efficaces ?</a:t>
            </a:r>
            <a:endParaRPr dirty="0"/>
          </a:p>
          <a:p>
            <a:pPr>
              <a:buNone/>
              <a:defRPr/>
            </a:pPr>
            <a:r>
              <a:rPr lang="fr-FR" dirty="0"/>
              <a:t>En matière de recherche, il a été démontré que certaines stratégies sont peu voire pas efficaces et celle qui consiste à relire plusieurs sont cours en fait partie.</a:t>
            </a:r>
          </a:p>
          <a:p>
            <a:pPr>
              <a:defRPr/>
            </a:pPr>
            <a:r>
              <a:rPr lang="fr-FR" dirty="0"/>
              <a:t>4- Nous apprenons mieux lorsque nous étudions chaque jour plutôt que plusieurs heures de suite ?</a:t>
            </a:r>
            <a:endParaRPr dirty="0"/>
          </a:p>
          <a:p>
            <a:pPr>
              <a:buNone/>
              <a:defRPr/>
            </a:pPr>
            <a:r>
              <a:rPr lang="fr-FR" dirty="0"/>
              <a:t>Et non, malheureusement. Entre la capacité attentionnelle réduite et l’engagement cognitif que demandent les apprentissages, il est bien plus efficace de travailler sur un temps court mais régulièrement plutôt que de concentrer le travail sur un temps long.</a:t>
            </a:r>
          </a:p>
          <a:p>
            <a:pPr>
              <a:defRPr/>
            </a:pPr>
            <a:r>
              <a:rPr lang="fr-FR" dirty="0"/>
              <a:t>5- L'activité physique peut améliorer l'attention et le contrôle cognitif ?</a:t>
            </a:r>
            <a:endParaRPr dirty="0"/>
          </a:p>
          <a:p>
            <a:pPr>
              <a:buNone/>
              <a:defRPr/>
            </a:pPr>
            <a:r>
              <a:rPr lang="fr-FR" dirty="0"/>
              <a:t>Il a été démontré que l’activité physique avait un impact à la fois en termes d’attention (cela pouvait développer la capacité à de concentrer plus régulièrement et plus longtemps) mais aussi sur le contrôle cognitif (</a:t>
            </a:r>
            <a:r>
              <a:rPr lang="fr-FR" sz="1100" b="0" i="0" u="none" strike="noStrike" cap="none" dirty="0">
                <a:solidFill>
                  <a:srgbClr val="000000"/>
                </a:solidFill>
                <a:latin typeface="Arial"/>
                <a:ea typeface="Arial"/>
                <a:cs typeface="Arial"/>
              </a:rPr>
              <a:t>ensemble de fonctions cognitives de haut niveau qui permettent de réguler les comportements pour atteindre les buts fixés).</a:t>
            </a:r>
            <a:endParaRPr lang="fr-FR" dirty="0"/>
          </a:p>
          <a:p>
            <a:pPr>
              <a:defRPr/>
            </a:pPr>
            <a:r>
              <a:rPr lang="fr-FR" dirty="0"/>
              <a:t>6- En matière d'apprentissage, tout se joue avant 6 ans ?</a:t>
            </a:r>
            <a:endParaRPr dirty="0"/>
          </a:p>
          <a:p>
            <a:pPr>
              <a:buNone/>
              <a:defRPr/>
            </a:pPr>
            <a:r>
              <a:rPr lang="fr-FR" dirty="0"/>
              <a:t>Même s’il existe une fenêtre plus propice aux apprentissages et que celle-ci se situe assez tôt chez l’enfant, il est possible d’apprendre à tout âge et les dernières découvertes en matière de plasticité cérébrale ne font que confirmer cela.</a:t>
            </a:r>
          </a:p>
          <a:p>
            <a:pPr>
              <a:defRPr/>
            </a:pPr>
            <a:r>
              <a:rPr lang="fr-FR" dirty="0"/>
              <a:t>7- Certains d’entre nous sont mono-tâches et d’autres multitâches ?</a:t>
            </a:r>
            <a:endParaRPr dirty="0"/>
          </a:p>
          <a:p>
            <a:pPr>
              <a:buNone/>
              <a:defRPr/>
            </a:pPr>
            <a:r>
              <a:rPr lang="fr-FR" dirty="0"/>
              <a:t>Tout le monde est mono-tâche. Lorsque nous effectuons 2 tâches en même temps, soit l’une d’entre elle a été automatisée (comme la conduite) et donc fait appel à la mémoire procédurale soit, pour 2 tâches à fort engagement cognitif, notre cerveau « switch » d’une tâche à l’autre en permanence. </a:t>
            </a:r>
          </a:p>
          <a:p>
            <a:pPr>
              <a:defRPr/>
            </a:pPr>
            <a:r>
              <a:rPr lang="fr-FR" dirty="0"/>
              <a:t>8- L'erreur permet d'apprendre ?</a:t>
            </a:r>
            <a:endParaRPr dirty="0"/>
          </a:p>
          <a:p>
            <a:pPr>
              <a:buNone/>
              <a:defRPr/>
            </a:pPr>
            <a:r>
              <a:rPr lang="fr-FR" dirty="0"/>
              <a:t>L’erreur fait partie intégrante des apprentissages. Cela a été développé par Astolfi concernant le statut de l’erreur, trop souvent négatif dans notre système éducatif et cela a été mis en évidence par les sciences cognitives en terme d’impact lors d’un retour sur ces retours.</a:t>
            </a:r>
          </a:p>
          <a:p>
            <a:pPr>
              <a:defRPr/>
            </a:pPr>
            <a:r>
              <a:rPr lang="fr-FR" dirty="0"/>
              <a:t>9- Un souvenir est fiable ?</a:t>
            </a:r>
            <a:endParaRPr dirty="0"/>
          </a:p>
          <a:p>
            <a:pPr>
              <a:buNone/>
              <a:defRPr/>
            </a:pPr>
            <a:r>
              <a:rPr lang="fr-FR" dirty="0"/>
              <a:t>Malheureusement, toute connexion neuronale non sollicitée devenant de moins en moins active et donc forçant l’oubli, un souvenir au fur et à mesure du temps perd certains détails et le cerveau, détestant le vide, remplit « les trous » par le biais de l’imagination. Et donc avec e temps, un souvenir est de moins en moins fiable.</a:t>
            </a:r>
          </a:p>
          <a:p>
            <a:pPr>
              <a:defRPr/>
            </a:pPr>
            <a:r>
              <a:rPr lang="fr-FR" dirty="0"/>
              <a:t>10- D’après Howard Gardner, il existe des intelligences multiples ? </a:t>
            </a:r>
            <a:endParaRPr dirty="0"/>
          </a:p>
          <a:p>
            <a:pPr>
              <a:buNone/>
              <a:defRPr/>
            </a:pPr>
            <a:r>
              <a:rPr lang="fr-FR" dirty="0"/>
              <a:t>La théorie proposée par Gardner n’avait aucun fondement scientifique au départ : elle était basée sur l’observation de situations et elle n’a jamais été démontrée. Bien au contraire, les sciences cognitives nous ont montré depuis qu’il est impossible de catégoriser aussi simplement des individus par types d’intelligence.</a:t>
            </a:r>
          </a:p>
          <a:p>
            <a:pPr>
              <a:defRPr/>
            </a:pPr>
            <a:r>
              <a:rPr lang="fr-FR" dirty="0"/>
              <a:t>11- Ecouter de la musique classique telle que Mozart favorise les apprentissages ?</a:t>
            </a:r>
            <a:endParaRPr dirty="0"/>
          </a:p>
          <a:p>
            <a:pPr>
              <a:buNone/>
              <a:defRPr/>
            </a:pPr>
            <a:r>
              <a:rPr lang="fr-FR" sz="1100" b="0" i="0" u="none" strike="noStrike" cap="none" dirty="0">
                <a:solidFill>
                  <a:srgbClr val="000000"/>
                </a:solidFill>
                <a:latin typeface="Arial"/>
                <a:ea typeface="Arial"/>
                <a:cs typeface="Arial"/>
              </a:rPr>
              <a:t>En 1993 des chercheurs américains publient dans la très prestigieuse revue scientifique </a:t>
            </a:r>
            <a:r>
              <a:rPr lang="fr-FR" sz="1100" b="0" i="1" u="none" strike="noStrike" cap="none" dirty="0">
                <a:solidFill>
                  <a:srgbClr val="000000"/>
                </a:solidFill>
                <a:latin typeface="Arial"/>
                <a:ea typeface="Arial"/>
                <a:cs typeface="Arial"/>
              </a:rPr>
              <a:t>Nature</a:t>
            </a:r>
            <a:r>
              <a:rPr lang="fr-FR" sz="1100" b="0" i="0" u="none" strike="noStrike" cap="none" dirty="0">
                <a:solidFill>
                  <a:srgbClr val="000000"/>
                </a:solidFill>
                <a:latin typeface="Arial"/>
                <a:ea typeface="Arial"/>
                <a:cs typeface="Arial"/>
              </a:rPr>
              <a:t>, une étude qui semble lier écoute de la musique classique avec le quotient intellectuel. En réalité, les résultats sont bien plus complexes tout comme les conditions et l’interprétation de ces travaux. Les résultats impressionnants cachent en réalité de sérieux problèmes méthodologiques portant notamment sur le nombre trop faible de participants et une reproductibilité quasiment nulle de ces résultats par d’autres chercheurs dans d’autres laboratoires que celui dans lequel ont été conduits les travaux initiaux. Peu après la diffusion des premiers résultats scientifiques sur l'effet Mozart, des législateurs ont fait passer des lois sur la base des résultats obtenus. Ainsi, des CD de musique classique étaient distribués aux mères en Géorgie. Dans les crèches subventionnées par l'état de Floride, il devint obligatoire de diffuser de la musique classique chaque jour. </a:t>
            </a:r>
            <a:endParaRPr lang="fr-FR" dirty="0"/>
          </a:p>
          <a:p>
            <a:pPr>
              <a:defRPr/>
            </a:pPr>
            <a:r>
              <a:rPr lang="fr-FR" dirty="0"/>
              <a:t>12- Nous sommes plus bêtes qu’avant ?</a:t>
            </a:r>
            <a:endParaRPr dirty="0"/>
          </a:p>
          <a:p>
            <a:pPr>
              <a:buNone/>
              <a:defRPr/>
            </a:pPr>
            <a:r>
              <a:rPr lang="fr-FR" dirty="0"/>
              <a:t>Non. Franck Ramus, chercheur en sciences cognitives, dans une vidéo, explique que, par le biais des tests de QI, on se rend compte que la moyenne a progressé en comparaison d’il y a 50 ans. Simplement, ce qui pouvait paraître indispensable en termes de connaissances il y a encore 20 ou 30 ans comme les noms des départements ne l’est plus maintenant et les compétences développées par les individus ne sont plus les mêmes qu’il y a 50 ans.</a:t>
            </a:r>
          </a:p>
          <a:p>
            <a:pPr>
              <a:buNone/>
              <a:defRPr/>
            </a:pP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Sur les documents suivants sont présentés les différents neuromythes qui perdurent pour certains dans notre société.</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FR" dirty="0"/>
              <a:t>En dehors du feed-back, que nous avons déjà abordé, et de la motivation que nous avons simplement évoqué, il existe 3 autres mécanismes de l’activité cognitive :</a:t>
            </a:r>
          </a:p>
          <a:p>
            <a:pPr marL="457200" indent="-317500">
              <a:buFontTx/>
              <a:buChar char="-"/>
            </a:pPr>
            <a:r>
              <a:rPr lang="fr-FR" dirty="0"/>
              <a:t>l’attention </a:t>
            </a:r>
          </a:p>
          <a:p>
            <a:pPr marL="457200" indent="-317500">
              <a:buFontTx/>
              <a:buChar char="-"/>
            </a:pPr>
            <a:r>
              <a:rPr lang="fr-FR" dirty="0"/>
              <a:t>La mémoire et la mémorisation</a:t>
            </a:r>
          </a:p>
          <a:p>
            <a:pPr marL="457200" indent="-317500">
              <a:buFontTx/>
              <a:buChar char="-"/>
            </a:pPr>
            <a:r>
              <a:rPr lang="fr-FR" dirty="0"/>
              <a:t>la compréhension</a:t>
            </a:r>
          </a:p>
          <a:p>
            <a:pPr marL="139700" indent="0">
              <a:buFontTx/>
              <a:buNone/>
            </a:pPr>
            <a:endParaRPr lang="fr-FR" dirty="0"/>
          </a:p>
          <a:p>
            <a:pPr marL="139700" indent="0">
              <a:buFontTx/>
              <a:buNone/>
            </a:pPr>
            <a:r>
              <a:rPr lang="fr-FR" dirty="0"/>
              <a:t>On va essayer de vous donner quelques aspect théoriques sur chacun de ces mécanismes mais surtout de vous donner des pistes concrètes de travail et de mise en œuvre dans la classe pour favoriser chacun de ces mécanismes. </a:t>
            </a:r>
          </a:p>
        </p:txBody>
      </p:sp>
    </p:spTree>
    <p:extLst>
      <p:ext uri="{BB962C8B-B14F-4D97-AF65-F5344CB8AC3E}">
        <p14:creationId xmlns:p14="http://schemas.microsoft.com/office/powerpoint/2010/main" val="87864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Quand on parle des mécanismes de l’attention, de la mémorisation, etc…on parle aussi des 4 piliers de l’apprentissage de Stanislas </a:t>
            </a:r>
            <a:r>
              <a:rPr lang="fr-FR" dirty="0" err="1"/>
              <a:t>Dehaeane</a:t>
            </a:r>
            <a:r>
              <a:rPr lang="fr-FR" dirty="0"/>
              <a:t>.</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Les 4 piliers de l’apprentissage de Stanislas Dehaene apportent les fondements de l’utilisation des sciences cognitives en classe.</a:t>
            </a:r>
            <a:endParaRPr dirty="0"/>
          </a:p>
          <a:p>
            <a:pPr marL="139699" indent="0">
              <a:buClr>
                <a:srgbClr val="000000"/>
              </a:buClr>
              <a:buSzPts val="1400"/>
              <a:buFont typeface="Arial"/>
              <a:buNone/>
              <a:defRPr/>
            </a:pPr>
            <a:r>
              <a:rPr lang="fr-FR" dirty="0"/>
              <a:t>Il s’agit donc de : </a:t>
            </a:r>
            <a:endParaRPr dirty="0"/>
          </a:p>
          <a:p>
            <a:pPr marL="139699" indent="0">
              <a:buClr>
                <a:srgbClr val="000000"/>
              </a:buClr>
              <a:buSzPts val="1400"/>
              <a:buFontTx/>
              <a:buChar char="-"/>
              <a:defRPr/>
            </a:pPr>
            <a:r>
              <a:rPr lang="fr-FR" dirty="0"/>
              <a:t> l’attention : à la fois le </a:t>
            </a:r>
          </a:p>
          <a:p>
            <a:pPr marL="139699" indent="0">
              <a:buClr>
                <a:srgbClr val="000000"/>
              </a:buClr>
              <a:buSzPts val="1400"/>
              <a:buFontTx/>
              <a:buChar char="-"/>
              <a:defRPr/>
            </a:pPr>
            <a:r>
              <a:rPr lang="fr-FR" dirty="0"/>
              <a:t> Le feedback : l’importance de cet aspect là que nous avons mis en évidence à la fois à travers les travaux rapportés par Masson mais aussi la méta-analyse de John </a:t>
            </a:r>
            <a:r>
              <a:rPr lang="fr-FR" dirty="0" err="1"/>
              <a:t>Hattie</a:t>
            </a:r>
            <a:r>
              <a:rPr lang="fr-FR" dirty="0"/>
              <a:t> (chercheur néozélandais).</a:t>
            </a:r>
            <a:endParaRPr dirty="0"/>
          </a:p>
          <a:p>
            <a:pPr marL="139699" indent="0">
              <a:buClr>
                <a:srgbClr val="000000"/>
              </a:buClr>
              <a:buSzPts val="1400"/>
              <a:buFontTx/>
              <a:buChar char="-"/>
              <a:defRPr/>
            </a:pPr>
            <a:r>
              <a:rPr lang="fr-FR" dirty="0"/>
              <a:t> La consolidation avec à la fois un retour sur les apprentissages en termes de mémorisation, mais aussi en termes de métacognition avec des liens entre les apprentissages et une utilisation régulière de ces apprentissages en situation.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381000" y="685800"/>
            <a:ext cx="6096000" cy="3429000"/>
          </a:xfrm>
        </p:spPr>
      </p:sp>
      <p:sp>
        <p:nvSpPr>
          <p:cNvPr id="5" name="Espace réservé des commentaires 2"/>
          <p:cNvSpPr>
            <a:spLocks noGrp="1"/>
          </p:cNvSpPr>
          <p:nvPr>
            <p:ph type="body" idx="1"/>
          </p:nvPr>
        </p:nvSpPr>
        <p:spPr bwMode="auto"/>
        <p:txBody>
          <a:bodyPr>
            <a:normAutofit/>
          </a:bodyPr>
          <a:lstStyle/>
          <a:p>
            <a:pPr>
              <a:buNone/>
              <a:defRPr/>
            </a:pPr>
            <a:r>
              <a:rPr lang="fr-FR" sz="1100" b="0" i="0" u="none" strike="noStrike" cap="none" dirty="0">
                <a:solidFill>
                  <a:srgbClr val="000000"/>
                </a:solidFill>
                <a:latin typeface="Arial"/>
                <a:ea typeface="Arial"/>
                <a:cs typeface="Arial"/>
              </a:rPr>
              <a:t>Explicitation sur l’expérience de D. Simons et sur la notion de </a:t>
            </a:r>
            <a:r>
              <a:rPr lang="fr-FR" sz="1100" b="0" i="0" u="none" strike="noStrike" cap="none" dirty="0" err="1">
                <a:solidFill>
                  <a:srgbClr val="000000"/>
                </a:solidFill>
                <a:latin typeface="Arial"/>
                <a:ea typeface="Arial"/>
                <a:cs typeface="Arial"/>
              </a:rPr>
              <a:t>monotâche</a:t>
            </a:r>
            <a:r>
              <a:rPr lang="fr-FR" sz="1100" b="0" i="0" u="none" strike="noStrike" cap="none" dirty="0">
                <a:solidFill>
                  <a:srgbClr val="000000"/>
                </a:solidFill>
                <a:latin typeface="Arial"/>
                <a:ea typeface="Arial"/>
                <a:cs typeface="Arial"/>
              </a:rPr>
              <a:t> et multitâche</a:t>
            </a:r>
            <a:endParaRPr dirty="0"/>
          </a:p>
          <a:p>
            <a:pPr>
              <a:buNone/>
              <a:defRPr/>
            </a:pPr>
            <a:r>
              <a:rPr lang="fr-FR" sz="1100" b="0" i="0" u="none" strike="noStrike" cap="none" dirty="0">
                <a:solidFill>
                  <a:srgbClr val="000000"/>
                </a:solidFill>
                <a:latin typeface="Arial"/>
                <a:ea typeface="Arial"/>
                <a:cs typeface="Arial"/>
              </a:rPr>
              <a:t>Il met en évidence que lors de l’utilisation de l’attention sélective, tout ce qui ne nous intéresse pas peut être mis au second plan</a:t>
            </a:r>
            <a:endParaRPr lang="fr-FR" dirty="0"/>
          </a:p>
          <a:p>
            <a:pPr>
              <a:defRPr/>
            </a:pP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381000" y="685800"/>
            <a:ext cx="6096000" cy="3429000"/>
          </a:xfrm>
        </p:spPr>
      </p:sp>
      <p:sp>
        <p:nvSpPr>
          <p:cNvPr id="5" name="Espace réservé des commentaires 2"/>
          <p:cNvSpPr>
            <a:spLocks noGrp="1"/>
          </p:cNvSpPr>
          <p:nvPr>
            <p:ph type="body" idx="1"/>
          </p:nvPr>
        </p:nvSpPr>
        <p:spPr bwMode="auto"/>
        <p:txBody>
          <a:bodyPr>
            <a:normAutofit/>
          </a:bodyPr>
          <a:lstStyle/>
          <a:p>
            <a:pPr algn="just">
              <a:defRPr/>
            </a:pPr>
            <a:r>
              <a:rPr lang="fr-FR" sz="1100" b="0" i="0" u="none" strike="noStrike" cap="none" dirty="0">
                <a:solidFill>
                  <a:schemeClr val="tx2">
                    <a:lumMod val="50000"/>
                  </a:schemeClr>
                </a:solidFill>
                <a:latin typeface="Arial"/>
                <a:ea typeface="Ubuntu"/>
                <a:cs typeface="Ubuntu"/>
              </a:rPr>
              <a:t>Définition de </a:t>
            </a:r>
            <a:r>
              <a:rPr lang="fr-FR" sz="1100" b="0" i="0" u="none" strike="noStrike" cap="none" dirty="0" err="1">
                <a:solidFill>
                  <a:schemeClr val="tx2">
                    <a:lumMod val="50000"/>
                  </a:schemeClr>
                </a:solidFill>
                <a:latin typeface="Arial"/>
                <a:ea typeface="Ubuntu"/>
                <a:cs typeface="Ubuntu"/>
              </a:rPr>
              <a:t>Wiliam</a:t>
            </a:r>
            <a:r>
              <a:rPr lang="fr-FR" sz="1100" b="0" i="0" u="none" strike="noStrike" cap="none" dirty="0">
                <a:solidFill>
                  <a:schemeClr val="tx2">
                    <a:lumMod val="50000"/>
                  </a:schemeClr>
                </a:solidFill>
                <a:latin typeface="Arial"/>
                <a:ea typeface="Ubuntu"/>
                <a:cs typeface="Ubuntu"/>
              </a:rPr>
              <a:t> James (1831-1920) : </a:t>
            </a:r>
          </a:p>
          <a:p>
            <a:pPr algn="just">
              <a:defRPr/>
            </a:pPr>
            <a:endParaRPr lang="fr-FR" sz="1100" b="0" i="0" u="none" strike="noStrike" cap="none" dirty="0">
              <a:solidFill>
                <a:schemeClr val="tx2">
                  <a:lumMod val="50000"/>
                </a:schemeClr>
              </a:solidFill>
              <a:latin typeface="Arial"/>
              <a:ea typeface="Ubuntu"/>
              <a:cs typeface="Ubuntu"/>
            </a:endParaRPr>
          </a:p>
          <a:p>
            <a:pPr algn="just">
              <a:defRPr/>
            </a:pPr>
            <a:r>
              <a:rPr lang="fr-FR" sz="1100" b="0" i="0" u="none" strike="noStrike" cap="none" dirty="0">
                <a:solidFill>
                  <a:schemeClr val="tx2">
                    <a:lumMod val="50000"/>
                  </a:schemeClr>
                </a:solidFill>
                <a:latin typeface="Arial"/>
                <a:ea typeface="Ubuntu"/>
                <a:cs typeface="Ubuntu"/>
              </a:rPr>
              <a:t>Prise de possession par l’esprit , sous forme claire et vive d’un objet ou d’une suite de pensées parmi plusieurs qui semblent simultanément possibles. </a:t>
            </a:r>
          </a:p>
          <a:p>
            <a:pPr algn="just">
              <a:defRPr/>
            </a:pPr>
            <a:endParaRPr lang="fr-FR" sz="1100" b="0" i="0" u="none" strike="noStrike" cap="none" dirty="0">
              <a:solidFill>
                <a:schemeClr val="tx2">
                  <a:lumMod val="50000"/>
                </a:schemeClr>
              </a:solidFill>
              <a:latin typeface="Arial"/>
              <a:ea typeface="Ubuntu"/>
              <a:cs typeface="Ubuntu"/>
            </a:endParaRPr>
          </a:p>
          <a:p>
            <a:pPr algn="just">
              <a:defRPr/>
            </a:pPr>
            <a:r>
              <a:rPr lang="fr-FR" sz="1100" b="0" i="0" u="none" strike="noStrike" cap="none" dirty="0">
                <a:solidFill>
                  <a:schemeClr val="tx2">
                    <a:lumMod val="50000"/>
                  </a:schemeClr>
                </a:solidFill>
                <a:latin typeface="Arial"/>
                <a:ea typeface="Ubuntu"/>
                <a:cs typeface="Ubuntu"/>
              </a:rPr>
              <a:t>Fonction cérébrale au service des autres fonctions cognitives : mémoire, compréhension, planification, flexibilité mentale, mémoire de travail</a:t>
            </a:r>
          </a:p>
          <a:p>
            <a:pPr algn="just">
              <a:defRPr/>
            </a:pPr>
            <a:r>
              <a:rPr lang="fr-FR" sz="1100" b="0" i="0" u="none" strike="noStrike" cap="none" dirty="0">
                <a:solidFill>
                  <a:schemeClr val="tx2">
                    <a:lumMod val="50000"/>
                  </a:schemeClr>
                </a:solidFill>
                <a:latin typeface="Arial"/>
                <a:ea typeface="Ubuntu"/>
                <a:cs typeface="Ubuntu"/>
              </a:rPr>
              <a:t>Fonction majeure dans tout acte de la vie</a:t>
            </a:r>
          </a:p>
          <a:p>
            <a:pPr algn="just">
              <a:defRPr/>
            </a:pPr>
            <a:r>
              <a:rPr lang="fr-FR" sz="1100" b="0" i="0" u="none" strike="noStrike" cap="none" dirty="0">
                <a:solidFill>
                  <a:schemeClr val="tx2">
                    <a:lumMod val="50000"/>
                  </a:schemeClr>
                </a:solidFill>
                <a:latin typeface="Arial"/>
                <a:ea typeface="Ubuntu"/>
                <a:cs typeface="Ubuntu"/>
              </a:rPr>
              <a:t>Se développe essentiellement avant la maturité adulte</a:t>
            </a:r>
          </a:p>
          <a:p>
            <a:pPr algn="just">
              <a:defRPr/>
            </a:pPr>
            <a:r>
              <a:rPr lang="fr-FR" sz="1100" b="0" i="0" u="none" strike="noStrike" cap="none" dirty="0">
                <a:solidFill>
                  <a:schemeClr val="tx2">
                    <a:lumMod val="50000"/>
                  </a:schemeClr>
                </a:solidFill>
                <a:latin typeface="Arial"/>
                <a:ea typeface="Ubuntu"/>
                <a:cs typeface="Ubuntu"/>
              </a:rPr>
              <a:t>Relève d’activations neuronales permettant de hisser la pensée au niveau de la conscience : être en état de plein conscience = porter pleinement son attention sur le moment présent, sur tous les stimuli internes ou externes</a:t>
            </a:r>
          </a:p>
          <a:p>
            <a:pPr algn="just">
              <a:defRPr/>
            </a:pPr>
            <a:endParaRPr lang="fr-FR" sz="1100" b="0" i="0" u="none" strike="noStrike" cap="none" dirty="0">
              <a:solidFill>
                <a:schemeClr val="tx2">
                  <a:lumMod val="50000"/>
                </a:schemeClr>
              </a:solidFill>
              <a:latin typeface="Arial"/>
              <a:ea typeface="Ubuntu"/>
              <a:cs typeface="Ubuntu"/>
            </a:endParaRPr>
          </a:p>
          <a:p>
            <a:pPr>
              <a:defRPr/>
            </a:pPr>
            <a:endParaRPr lang="fr-FR" dirty="0"/>
          </a:p>
        </p:txBody>
      </p:sp>
    </p:spTree>
    <p:extLst>
      <p:ext uri="{BB962C8B-B14F-4D97-AF65-F5344CB8AC3E}">
        <p14:creationId xmlns:p14="http://schemas.microsoft.com/office/powerpoint/2010/main" val="76899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lvl="0">
              <a:buNone/>
              <a:defRPr/>
            </a:pPr>
            <a:r>
              <a:rPr lang="fr-FR" sz="1100" dirty="0">
                <a:solidFill>
                  <a:srgbClr val="000000"/>
                </a:solidFill>
                <a:latin typeface="Arial"/>
                <a:ea typeface="Arial"/>
                <a:cs typeface="Arial"/>
              </a:rPr>
              <a:t>Il existe différents types d’attention</a:t>
            </a:r>
          </a:p>
          <a:p>
            <a:pPr lvl="0">
              <a:buNone/>
              <a:defRPr/>
            </a:pPr>
            <a:endParaRPr lang="fr-FR" sz="1100" dirty="0">
              <a:solidFill>
                <a:srgbClr val="000000"/>
              </a:solidFill>
              <a:latin typeface="Arial"/>
              <a:ea typeface="Arial"/>
              <a:cs typeface="Arial"/>
            </a:endParaRPr>
          </a:p>
          <a:p>
            <a:pPr lvl="0">
              <a:buNone/>
              <a:defRPr/>
            </a:pPr>
            <a:r>
              <a:rPr lang="fr-FR" sz="1100" dirty="0">
                <a:solidFill>
                  <a:srgbClr val="000000"/>
                </a:solidFill>
                <a:latin typeface="Arial"/>
                <a:ea typeface="Arial"/>
                <a:cs typeface="Arial"/>
              </a:rPr>
              <a:t>Exemple : quels types d’attention sollicitons nous pendant la conduite ?</a:t>
            </a:r>
            <a:endParaRPr lang="fr-FR" sz="1100" dirty="0">
              <a:latin typeface="Arial"/>
              <a:ea typeface="Arial"/>
              <a:cs typeface="Arial"/>
            </a:endParaRPr>
          </a:p>
          <a:p>
            <a:pPr>
              <a:buNone/>
              <a:defRPr/>
            </a:pPr>
            <a:endParaRPr lang="fr-FR" sz="1100" b="0" i="0" u="none" strike="noStrike" cap="none" dirty="0">
              <a:solidFill>
                <a:srgbClr val="000000"/>
              </a:solidFill>
              <a:latin typeface="Arial"/>
              <a:ea typeface="Arial"/>
              <a:cs typeface="Arial"/>
            </a:endParaRPr>
          </a:p>
          <a:p>
            <a:pPr>
              <a:buNone/>
              <a:defRPr/>
            </a:pPr>
            <a:r>
              <a:rPr lang="fr-FR" sz="1100" b="0" i="0" u="none" strike="noStrike" cap="none" dirty="0">
                <a:solidFill>
                  <a:srgbClr val="000000"/>
                </a:solidFill>
                <a:latin typeface="Arial"/>
                <a:ea typeface="Arial"/>
                <a:cs typeface="Arial"/>
              </a:rPr>
              <a:t>Lorsque nous conduisons, nous utilisons tous les sous-procédés d'attention : </a:t>
            </a:r>
          </a:p>
          <a:p>
            <a:pPr>
              <a:buNone/>
              <a:defRPr/>
            </a:pPr>
            <a:r>
              <a:rPr lang="fr-FR" sz="1100" b="0" i="0" u="none" strike="noStrike" cap="none" dirty="0">
                <a:solidFill>
                  <a:srgbClr val="000000"/>
                </a:solidFill>
                <a:latin typeface="Arial"/>
                <a:ea typeface="Arial"/>
                <a:cs typeface="Arial"/>
              </a:rPr>
              <a:t>Nous avons besoin d'être réveillés au volant (Arousal), d'être capables de centrer notre attention sur les stimuli de la route (</a:t>
            </a:r>
            <a:r>
              <a:rPr lang="fr-FR" sz="1100" b="1" i="0" u="none" strike="noStrike" cap="none" dirty="0">
                <a:solidFill>
                  <a:srgbClr val="000000"/>
                </a:solidFill>
                <a:latin typeface="Arial"/>
                <a:ea typeface="Arial"/>
                <a:cs typeface="Arial"/>
              </a:rPr>
              <a:t>Attention focalisée</a:t>
            </a:r>
            <a:r>
              <a:rPr lang="fr-FR" sz="1100" b="0" i="0" u="none" strike="noStrike" cap="none" dirty="0">
                <a:solidFill>
                  <a:srgbClr val="000000"/>
                </a:solidFill>
                <a:latin typeface="Arial"/>
                <a:ea typeface="Arial"/>
                <a:cs typeface="Arial"/>
              </a:rPr>
              <a:t>), d'être capables de maintenir l'attention durant de longues</a:t>
            </a:r>
            <a:endParaRPr dirty="0"/>
          </a:p>
          <a:p>
            <a:pPr>
              <a:buNone/>
              <a:defRPr/>
            </a:pPr>
            <a:r>
              <a:rPr lang="fr-FR" sz="1100" b="0" i="0" u="none" strike="noStrike" cap="none" dirty="0">
                <a:solidFill>
                  <a:srgbClr val="000000"/>
                </a:solidFill>
                <a:latin typeface="Arial"/>
                <a:ea typeface="Arial"/>
                <a:cs typeface="Arial"/>
              </a:rPr>
              <a:t>périodes sur ce qui se passe sur la route (</a:t>
            </a:r>
            <a:r>
              <a:rPr lang="fr-FR" sz="1100" b="1" i="0" u="none" strike="noStrike" cap="none" dirty="0">
                <a:solidFill>
                  <a:srgbClr val="000000"/>
                </a:solidFill>
                <a:latin typeface="Arial"/>
                <a:ea typeface="Arial"/>
                <a:cs typeface="Arial"/>
              </a:rPr>
              <a:t>Attention soutenue</a:t>
            </a:r>
            <a:r>
              <a:rPr lang="fr-FR" sz="1100" b="0" i="0" u="none" strike="noStrike" cap="none" dirty="0">
                <a:solidFill>
                  <a:srgbClr val="000000"/>
                </a:solidFill>
                <a:latin typeface="Arial"/>
                <a:ea typeface="Arial"/>
                <a:cs typeface="Arial"/>
              </a:rPr>
              <a:t>), d'être capables de ne pas nous laisser distraire par des stimuli sans</a:t>
            </a:r>
            <a:endParaRPr dirty="0"/>
          </a:p>
          <a:p>
            <a:pPr>
              <a:buNone/>
              <a:defRPr/>
            </a:pPr>
            <a:r>
              <a:rPr lang="fr-FR" sz="1100" b="0" i="0" u="none" strike="noStrike" cap="none" dirty="0">
                <a:solidFill>
                  <a:srgbClr val="000000"/>
                </a:solidFill>
                <a:latin typeface="Arial"/>
                <a:ea typeface="Arial"/>
                <a:cs typeface="Arial"/>
              </a:rPr>
              <a:t>importances (</a:t>
            </a:r>
            <a:r>
              <a:rPr lang="fr-FR" sz="1100" b="1" i="0" u="none" strike="noStrike" cap="none" dirty="0">
                <a:solidFill>
                  <a:srgbClr val="000000"/>
                </a:solidFill>
                <a:latin typeface="Arial"/>
                <a:ea typeface="Arial"/>
                <a:cs typeface="Arial"/>
              </a:rPr>
              <a:t>Attention sélective</a:t>
            </a:r>
            <a:r>
              <a:rPr lang="fr-FR" sz="1100" b="0" i="0" u="none" strike="noStrike" cap="none" dirty="0">
                <a:solidFill>
                  <a:srgbClr val="000000"/>
                </a:solidFill>
                <a:latin typeface="Arial"/>
                <a:ea typeface="Arial"/>
                <a:cs typeface="Arial"/>
              </a:rPr>
              <a:t>), d'être capables de changer de centre d'attention à répétition lorsque nous voulons doubler un véhicule</a:t>
            </a:r>
            <a:endParaRPr dirty="0"/>
          </a:p>
          <a:p>
            <a:pPr>
              <a:buNone/>
              <a:defRPr/>
            </a:pPr>
            <a:r>
              <a:rPr lang="fr-FR" sz="1100" b="0" i="0" u="none" strike="noStrike" cap="none" dirty="0">
                <a:solidFill>
                  <a:srgbClr val="000000"/>
                </a:solidFill>
                <a:latin typeface="Arial"/>
                <a:ea typeface="Arial"/>
                <a:cs typeface="Arial"/>
              </a:rPr>
              <a:t>(</a:t>
            </a:r>
            <a:r>
              <a:rPr lang="fr-FR" sz="1100" b="1" i="0" u="none" strike="noStrike" cap="none" dirty="0">
                <a:solidFill>
                  <a:srgbClr val="000000"/>
                </a:solidFill>
                <a:latin typeface="Arial"/>
                <a:ea typeface="Arial"/>
                <a:cs typeface="Arial"/>
              </a:rPr>
              <a:t>Attention alternée</a:t>
            </a:r>
            <a:r>
              <a:rPr lang="fr-FR" sz="1100" b="0" i="0" u="none" strike="noStrike" cap="none" dirty="0">
                <a:solidFill>
                  <a:srgbClr val="000000"/>
                </a:solidFill>
                <a:latin typeface="Arial"/>
                <a:ea typeface="Arial"/>
                <a:cs typeface="Arial"/>
              </a:rPr>
              <a:t>) et enfin être capables de réaliser toutes les actions nécessaires pour conduire, comme utiliser les pédales, manier le</a:t>
            </a:r>
            <a:endParaRPr dirty="0"/>
          </a:p>
          <a:p>
            <a:pPr>
              <a:buNone/>
              <a:defRPr/>
            </a:pPr>
            <a:r>
              <a:rPr lang="fr-FR" sz="1100" b="0" i="0" u="none" strike="noStrike" cap="none" dirty="0">
                <a:solidFill>
                  <a:srgbClr val="000000"/>
                </a:solidFill>
                <a:latin typeface="Arial"/>
                <a:ea typeface="Arial"/>
                <a:cs typeface="Arial"/>
              </a:rPr>
              <a:t>volant et changer de vitesse à la fois (</a:t>
            </a:r>
            <a:r>
              <a:rPr lang="fr-FR" sz="1100" b="1" i="0" u="none" strike="noStrike" cap="none" dirty="0">
                <a:solidFill>
                  <a:srgbClr val="000000"/>
                </a:solidFill>
                <a:latin typeface="Arial"/>
                <a:ea typeface="Arial"/>
                <a:cs typeface="Arial"/>
              </a:rPr>
              <a:t>Attention divisée</a:t>
            </a:r>
            <a:r>
              <a:rPr lang="fr-FR" sz="1100" b="0" i="0" u="none" strike="noStrike" cap="none" dirty="0">
                <a:solidFill>
                  <a:srgbClr val="000000"/>
                </a:solidFill>
                <a:latin typeface="Arial"/>
                <a:ea typeface="Arial"/>
                <a:cs typeface="Arial"/>
              </a:rPr>
              <a:t>).</a:t>
            </a:r>
            <a:endParaRPr dirty="0"/>
          </a:p>
          <a:p>
            <a:pPr marL="139699" indent="0">
              <a:buClr>
                <a:srgbClr val="000000"/>
              </a:buClr>
              <a:buSzPts val="1400"/>
              <a:buFont typeface="Arial"/>
              <a:buNone/>
              <a:defRPr/>
            </a:pPr>
            <a:endParaRPr lang="fr-FR" dirty="0"/>
          </a:p>
          <a:p>
            <a:pPr marL="139698" indent="0">
              <a:buClr>
                <a:srgbClr val="000000"/>
              </a:buClr>
              <a:buSzPts val="1400"/>
              <a:buFont typeface="Arial"/>
              <a:buNone/>
              <a:defRPr/>
            </a:pPr>
            <a:r>
              <a:rPr lang="fr-FR" dirty="0"/>
              <a:t>Dans le cas de l'attention partagée, l'attention consciente porte </a:t>
            </a:r>
            <a:r>
              <a:rPr lang="fr-FR" dirty="0" err="1"/>
              <a:t>tjs</a:t>
            </a:r>
            <a:r>
              <a:rPr lang="fr-FR" dirty="0"/>
              <a:t> sur une seule des deux actions menées en parallèle : celle qui demande un contrôle explicite. L'autre doit pouvoir être effectuée de façon automatisée car contrairement à une idée reçue notre cerveau ne peut pas faire deux choses à la fois si l'une d'elle n'est pas automatisée.</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FR" dirty="0"/>
              <a:t>On confond souvent neurosciences et sciences cognitives :</a:t>
            </a:r>
          </a:p>
          <a:p>
            <a:r>
              <a:rPr lang="fr-FR" sz="1100" b="0" i="0" u="none" strike="noStrike" cap="none" dirty="0">
                <a:solidFill>
                  <a:srgbClr val="000000"/>
                </a:solidFill>
                <a:effectLst/>
                <a:latin typeface="Arial"/>
                <a:ea typeface="Arial"/>
                <a:cs typeface="Arial"/>
              </a:rPr>
              <a:t>Les </a:t>
            </a:r>
            <a:r>
              <a:rPr lang="fr-FR" sz="1100" b="1" i="0" u="none" strike="noStrike" cap="none" dirty="0">
                <a:solidFill>
                  <a:srgbClr val="000000"/>
                </a:solidFill>
                <a:effectLst/>
                <a:latin typeface="Arial"/>
                <a:ea typeface="Arial"/>
                <a:cs typeface="Arial"/>
              </a:rPr>
              <a:t>neurosciences</a:t>
            </a:r>
            <a:r>
              <a:rPr lang="fr-FR" sz="1100" b="0" i="0" u="none" strike="noStrike" cap="none" dirty="0">
                <a:solidFill>
                  <a:srgbClr val="000000"/>
                </a:solidFill>
                <a:effectLst/>
                <a:latin typeface="Arial"/>
                <a:ea typeface="Arial"/>
                <a:cs typeface="Arial"/>
              </a:rPr>
              <a:t> consistent à comprendre et expliquer le fonctionnement du cerveau humain. Elles regroupent toutes les disciplines liées à l’anatomie et au système nerveux : elles concernent donc l’ensemble du corps et des organes.</a:t>
            </a:r>
          </a:p>
          <a:p>
            <a:r>
              <a:rPr lang="fr-FR" sz="1100" b="0" i="0" u="none" strike="noStrike" cap="none" dirty="0">
                <a:solidFill>
                  <a:srgbClr val="000000"/>
                </a:solidFill>
                <a:effectLst/>
                <a:latin typeface="Arial"/>
                <a:ea typeface="Arial"/>
                <a:cs typeface="Arial"/>
              </a:rPr>
              <a:t>Les </a:t>
            </a:r>
            <a:r>
              <a:rPr lang="fr-FR" sz="1100" b="1" i="0" u="none" strike="noStrike" cap="none" dirty="0">
                <a:solidFill>
                  <a:srgbClr val="000000"/>
                </a:solidFill>
                <a:effectLst/>
                <a:latin typeface="Arial"/>
                <a:ea typeface="Arial"/>
                <a:cs typeface="Arial"/>
              </a:rPr>
              <a:t>neurosciences</a:t>
            </a:r>
            <a:r>
              <a:rPr lang="fr-FR" sz="1100" b="0" i="0" u="none" strike="noStrike" cap="none" dirty="0">
                <a:solidFill>
                  <a:srgbClr val="000000"/>
                </a:solidFill>
                <a:effectLst/>
                <a:latin typeface="Arial"/>
                <a:ea typeface="Arial"/>
                <a:cs typeface="Arial"/>
              </a:rPr>
              <a:t> sont présentent dans de nombreux domaines (neuroanatomie, neurophysiologie, neurobiologie, neurogénétique…) et si l’on en parle ici aujourd’hui c’est parce qu’elles ont un réel intérêt dans le domaine de </a:t>
            </a:r>
            <a:r>
              <a:rPr lang="fr-FR" sz="1100" b="1" i="0" u="none" strike="noStrike" cap="none" dirty="0">
                <a:solidFill>
                  <a:srgbClr val="000000"/>
                </a:solidFill>
                <a:effectLst/>
                <a:latin typeface="Arial"/>
                <a:ea typeface="Arial"/>
                <a:cs typeface="Arial"/>
              </a:rPr>
              <a:t>l’apprentissage</a:t>
            </a:r>
            <a:r>
              <a:rPr lang="fr-FR" sz="1100" b="0" i="0" u="none" strike="noStrike" cap="none" dirty="0">
                <a:solidFill>
                  <a:srgbClr val="000000"/>
                </a:solidFill>
                <a:effectLst/>
                <a:latin typeface="Arial"/>
                <a:ea typeface="Arial"/>
                <a:cs typeface="Arial"/>
              </a:rPr>
              <a:t>.</a:t>
            </a:r>
          </a:p>
          <a:p>
            <a:r>
              <a:rPr lang="fr-FR" sz="1100" b="0" i="0" u="none" strike="noStrike" cap="none" dirty="0">
                <a:solidFill>
                  <a:srgbClr val="000000"/>
                </a:solidFill>
                <a:effectLst/>
                <a:latin typeface="Arial"/>
                <a:ea typeface="Arial"/>
                <a:cs typeface="Arial"/>
              </a:rPr>
              <a:t>Les </a:t>
            </a:r>
            <a:r>
              <a:rPr lang="fr-FR" sz="1100" b="1" i="0" u="none" strike="noStrike" cap="none" dirty="0">
                <a:solidFill>
                  <a:srgbClr val="000000"/>
                </a:solidFill>
                <a:effectLst/>
                <a:latin typeface="Arial"/>
                <a:ea typeface="Arial"/>
                <a:cs typeface="Arial"/>
              </a:rPr>
              <a:t>neurosciences cognitives </a:t>
            </a:r>
            <a:r>
              <a:rPr lang="fr-FR" sz="1100" b="0" i="0" u="none" strike="noStrike" cap="none" dirty="0">
                <a:solidFill>
                  <a:srgbClr val="000000"/>
                </a:solidFill>
                <a:effectLst/>
                <a:latin typeface="Arial"/>
                <a:ea typeface="Arial"/>
                <a:cs typeface="Arial"/>
              </a:rPr>
              <a:t>sont les recherches qui s’intéressent plus particulièrement aux pistes pédagogiques sur l’attention, la mémorisation, la compréhension</a:t>
            </a:r>
          </a:p>
          <a:p>
            <a:pPr marL="139700" indent="0">
              <a:buNone/>
            </a:pPr>
            <a:endParaRPr lang="fr-FR" dirty="0"/>
          </a:p>
        </p:txBody>
      </p:sp>
    </p:spTree>
    <p:extLst>
      <p:ext uri="{BB962C8B-B14F-4D97-AF65-F5344CB8AC3E}">
        <p14:creationId xmlns:p14="http://schemas.microsoft.com/office/powerpoint/2010/main" val="374127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Une présentation rapide du travail de JP Lachaux sur l’attention présenté dans son ouvrage, les petites bulles de l’attention. Il s’agit d’accompagner les élèves pour une pleine conscience des grands principes de l’attention. Il s’agit aussi de faire prendre conscience que cette attention est fluctuante et qu’elle ne peut pas être pleinement focalisée pendant un temps trop important. D’où l’idée, lors de la construction d’une séquence de cours, d’avoir différents moments et différents types de tâches qui vont permettre aux élèves d’être parfois complètement focalisés sur une tâche ou un moment du cours qui va demandé une attention particulière et d’avoir à d’autres moments certaines tâches moins </a:t>
            </a:r>
            <a:r>
              <a:rPr lang="fr-FR" dirty="0" err="1"/>
              <a:t>sollicitantes</a:t>
            </a:r>
            <a:r>
              <a:rPr lang="fr-FR" dirty="0"/>
              <a:t> cognitivement pour permettre aux élèves de relâcher un peu leur attention, voire d’avoir certains moments comme la lecture offerte qui vont couper le déroulement de la séance afin de permettre aux élèves de s’évader et dans le but d’avoir ensuite un temps plus « fort » après, plus engageant cognitivement.</a:t>
            </a:r>
          </a:p>
          <a:p>
            <a:pPr marL="139698" indent="0">
              <a:buClr>
                <a:srgbClr val="000000"/>
              </a:buClr>
              <a:buSzPts val="1400"/>
              <a:buFont typeface="Arial"/>
              <a:buNone/>
              <a:defRPr/>
            </a:pPr>
            <a:endParaRPr lang="fr-FR" dirty="0"/>
          </a:p>
          <a:p>
            <a:pPr marL="139698" indent="0">
              <a:buClr>
                <a:srgbClr val="000000"/>
              </a:buClr>
              <a:buSzPts val="1400"/>
              <a:buFont typeface="Arial"/>
              <a:buNone/>
              <a:defRPr/>
            </a:pPr>
            <a:r>
              <a:rPr lang="fr-FR" dirty="0"/>
              <a:t>+ Idée des microcoupures d'Elena </a:t>
            </a:r>
            <a:r>
              <a:rPr lang="fr-FR" dirty="0" err="1"/>
              <a:t>Pasquinelli</a:t>
            </a:r>
            <a:r>
              <a:rPr lang="fr-FR" dirty="0"/>
              <a:t>.</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buNone/>
              <a:defRPr/>
            </a:pPr>
            <a:r>
              <a:rPr lang="fr-FR" sz="1100" b="0" i="0" u="none" strike="noStrike" cap="none">
                <a:solidFill>
                  <a:srgbClr val="000000"/>
                </a:solidFill>
                <a:latin typeface="Arial"/>
                <a:ea typeface="Arial"/>
                <a:cs typeface="Arial"/>
              </a:rPr>
              <a:t>P : perception / I : intention / M : manière d’agir</a:t>
            </a:r>
            <a:endParaRPr/>
          </a:p>
          <a:p>
            <a:pPr>
              <a:buNone/>
              <a:defRPr/>
            </a:pPr>
            <a:endParaRPr lang="fr-FR" sz="1100" b="0" i="0" u="none" strike="noStrike" cap="none">
              <a:solidFill>
                <a:srgbClr val="000000"/>
              </a:solidFill>
              <a:latin typeface="Arial"/>
              <a:ea typeface="Arial"/>
              <a:cs typeface="Arial"/>
            </a:endParaRPr>
          </a:p>
          <a:p>
            <a:pPr>
              <a:buNone/>
              <a:defRPr/>
            </a:pPr>
            <a:r>
              <a:rPr lang="fr-FR" sz="1100" b="0" i="0" u="none" strike="noStrike" cap="none">
                <a:solidFill>
                  <a:srgbClr val="000000"/>
                </a:solidFill>
                <a:latin typeface="Arial"/>
                <a:ea typeface="Arial"/>
                <a:cs typeface="Arial"/>
              </a:rPr>
              <a:t>Convoquer un PIM peut passer par trois questions à se poser dans les situations qui nécessitent attention et réflexion :</a:t>
            </a:r>
            <a:endParaRPr/>
          </a:p>
          <a:p>
            <a:pPr>
              <a:defRPr/>
            </a:pPr>
            <a:r>
              <a:rPr lang="fr-FR" sz="1100" b="0" i="0" u="none" strike="noStrike" cap="none">
                <a:solidFill>
                  <a:srgbClr val="000000"/>
                </a:solidFill>
                <a:latin typeface="Arial"/>
                <a:ea typeface="Arial"/>
                <a:cs typeface="Arial"/>
              </a:rPr>
              <a:t>Que dois-je regarder, écouter, ressentir en priorité ? (C’est le P du PIM)</a:t>
            </a:r>
            <a:endParaRPr/>
          </a:p>
          <a:p>
            <a:pPr>
              <a:defRPr/>
            </a:pPr>
            <a:r>
              <a:rPr lang="fr-FR" sz="1100" b="0" i="0" u="none" strike="noStrike" cap="none">
                <a:solidFill>
                  <a:srgbClr val="000000"/>
                </a:solidFill>
                <a:latin typeface="Arial"/>
                <a:ea typeface="Arial"/>
                <a:cs typeface="Arial"/>
              </a:rPr>
              <a:t>Qu’est-ce que je chercher à réussir ? Qu’est-ce qui me vient à l’esprit ? Sous quelles formes (images, films, mots, chanson, mouvements, sons…) ? (C’est le I de PIM)</a:t>
            </a:r>
            <a:endParaRPr/>
          </a:p>
          <a:p>
            <a:pPr>
              <a:defRPr/>
            </a:pPr>
            <a:r>
              <a:rPr lang="fr-FR" sz="1100" b="0" i="0" u="none" strike="noStrike" cap="none">
                <a:solidFill>
                  <a:srgbClr val="000000"/>
                </a:solidFill>
                <a:latin typeface="Arial"/>
                <a:ea typeface="Arial"/>
                <a:cs typeface="Arial"/>
              </a:rPr>
              <a:t>Comment vais-je réagir à ces perceptions pour réaliser mon intention ? Qu’est-ce que je vais faire et comment ?  (C’est le M de PIM)</a:t>
            </a:r>
            <a:endParaRPr/>
          </a:p>
          <a:p>
            <a:pPr>
              <a:buNone/>
              <a:defRPr/>
            </a:pPr>
            <a:endParaRPr lang="fr-FR" sz="1100" b="0" i="0" u="none" strike="noStrike" cap="none">
              <a:solidFill>
                <a:srgbClr val="000000"/>
              </a:solidFill>
              <a:latin typeface="Arial"/>
              <a:ea typeface="Arial"/>
              <a:cs typeface="Arial"/>
            </a:endParaRPr>
          </a:p>
          <a:p>
            <a:pPr>
              <a:buNone/>
              <a:defRPr/>
            </a:pPr>
            <a:r>
              <a:rPr lang="fr-FR" sz="1100" b="0" i="0" u="none" strike="noStrike" cap="none">
                <a:solidFill>
                  <a:srgbClr val="000000"/>
                </a:solidFill>
                <a:latin typeface="Arial"/>
                <a:ea typeface="Arial"/>
                <a:cs typeface="Arial"/>
              </a:rPr>
              <a:t>Les PIM aident à être</a:t>
            </a:r>
            <a:r>
              <a:rPr lang="fr-FR" sz="1100" b="1" i="0" u="none" strike="noStrike" cap="none">
                <a:solidFill>
                  <a:srgbClr val="000000"/>
                </a:solidFill>
                <a:latin typeface="Arial"/>
                <a:ea typeface="Arial"/>
                <a:cs typeface="Arial"/>
              </a:rPr>
              <a:t> bien concentré</a:t>
            </a:r>
            <a:r>
              <a:rPr lang="fr-FR" sz="1100" b="0" i="0" u="none" strike="noStrike" cap="none">
                <a:solidFill>
                  <a:srgbClr val="000000"/>
                </a:solidFill>
                <a:latin typeface="Arial"/>
                <a:ea typeface="Arial"/>
                <a:cs typeface="Arial"/>
              </a:rPr>
              <a:t> dans des situations complexes en nous rappelant :</a:t>
            </a:r>
            <a:endParaRPr/>
          </a:p>
          <a:p>
            <a:pPr lvl="0">
              <a:defRPr/>
            </a:pPr>
            <a:r>
              <a:rPr lang="fr-FR" sz="1100" b="0" i="0" u="none" strike="noStrike" cap="none">
                <a:solidFill>
                  <a:srgbClr val="000000"/>
                </a:solidFill>
                <a:latin typeface="Arial"/>
                <a:ea typeface="Arial"/>
                <a:cs typeface="Arial"/>
              </a:rPr>
              <a:t>ce que nous devons surveiller (Perception – Pouce),</a:t>
            </a:r>
            <a:endParaRPr/>
          </a:p>
          <a:p>
            <a:pPr lvl="0">
              <a:defRPr/>
            </a:pPr>
            <a:r>
              <a:rPr lang="fr-FR" sz="1100" b="0" i="0" u="none" strike="noStrike" cap="none">
                <a:solidFill>
                  <a:srgbClr val="000000"/>
                </a:solidFill>
                <a:latin typeface="Arial"/>
                <a:ea typeface="Arial"/>
                <a:cs typeface="Arial"/>
              </a:rPr>
              <a:t>pour quoi faire (Intention – Index),</a:t>
            </a:r>
            <a:endParaRPr/>
          </a:p>
          <a:p>
            <a:pPr>
              <a:defRPr/>
            </a:pPr>
            <a:r>
              <a:rPr lang="fr-FR" sz="1100" b="0" i="0" u="none" strike="noStrike" cap="none">
                <a:solidFill>
                  <a:srgbClr val="000000"/>
                </a:solidFill>
                <a:latin typeface="Arial"/>
                <a:ea typeface="Arial"/>
                <a:cs typeface="Arial"/>
              </a:rPr>
              <a:t>comment le contrôler (Manière de faire – Majeur).</a:t>
            </a:r>
            <a:endParaRPr lang="fr-F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buNone/>
              <a:defRPr/>
            </a:pPr>
            <a:endParaRPr lang="fr-FR"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extLst>
      <p:ext uri="{BB962C8B-B14F-4D97-AF65-F5344CB8AC3E}">
        <p14:creationId xmlns:p14="http://schemas.microsoft.com/office/powerpoint/2010/main" val="3770628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Toutes les connaissances ne se valent pas en terme d’effort à produire pour les apprendre.</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Selon André Tricot, les connaissances primaires demandent peu d’engagement cognitif car se faisant par immersion naturelle, elles s’acquièrent facilement contrairement aux connaissances secondaires qui sont beaucoup plus couteuses.</a:t>
            </a:r>
          </a:p>
          <a:p>
            <a:pPr marL="139698" indent="0">
              <a:buClr>
                <a:srgbClr val="000000"/>
              </a:buClr>
              <a:buSzPts val="1400"/>
              <a:buFont typeface="Arial"/>
              <a:buNone/>
              <a:defRPr/>
            </a:pPr>
            <a:r>
              <a:rPr sz="1100" b="0" i="0" u="none" dirty="0">
                <a:solidFill>
                  <a:srgbClr val="000000"/>
                </a:solidFill>
                <a:latin typeface="Arial"/>
                <a:ea typeface="Arial"/>
                <a:cs typeface="Arial"/>
              </a:rPr>
              <a:t>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primaires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acquises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naturellement</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facilement</a:t>
            </a:r>
            <a:r>
              <a:rPr sz="1100" b="0" i="0" u="none" dirty="0">
                <a:solidFill>
                  <a:srgbClr val="000000"/>
                </a:solidFill>
                <a:latin typeface="Arial"/>
                <a:ea typeface="Arial"/>
                <a:cs typeface="Arial"/>
              </a:rPr>
              <a:t> au </a:t>
            </a:r>
            <a:r>
              <a:rPr sz="1100" b="0" i="0" u="none" dirty="0" err="1">
                <a:solidFill>
                  <a:srgbClr val="000000"/>
                </a:solidFill>
                <a:latin typeface="Arial"/>
                <a:ea typeface="Arial"/>
                <a:cs typeface="Arial"/>
              </a:rPr>
              <a:t>cours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notre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évolution</a:t>
            </a:r>
            <a:r>
              <a:rPr sz="1100" b="0" i="0" u="none" dirty="0">
                <a:solidFill>
                  <a:srgbClr val="000000"/>
                </a:solidFill>
                <a:latin typeface="Arial"/>
                <a:ea typeface="Arial"/>
                <a:cs typeface="Arial"/>
              </a:rPr>
              <a:t> ; on les </a:t>
            </a:r>
            <a:r>
              <a:rPr sz="1100" b="0" i="0" u="none" dirty="0" err="1">
                <a:solidFill>
                  <a:srgbClr val="000000"/>
                </a:solidFill>
                <a:latin typeface="Arial"/>
                <a:ea typeface="Arial"/>
                <a:cs typeface="Arial"/>
              </a:rPr>
              <a:t>acquiert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inconsciemment</a:t>
            </a:r>
            <a:r>
              <a:rPr sz="1100" b="0" i="0" u="none" dirty="0">
                <a:solidFill>
                  <a:srgbClr val="000000"/>
                </a:solidFill>
                <a:latin typeface="Arial"/>
                <a:ea typeface="Arial"/>
                <a:cs typeface="Arial"/>
              </a:rPr>
              <a:t> par le simple fait d’être </a:t>
            </a:r>
            <a:r>
              <a:rPr sz="1100" b="0" i="0" u="none" dirty="0" err="1">
                <a:solidFill>
                  <a:srgbClr val="000000"/>
                </a:solidFill>
                <a:latin typeface="Arial"/>
                <a:ea typeface="Arial"/>
                <a:cs typeface="Arial"/>
              </a:rPr>
              <a:t>immergé</a:t>
            </a:r>
            <a:r>
              <a:rPr sz="1100" b="0" i="0" u="none" dirty="0">
                <a:solidFill>
                  <a:srgbClr val="000000"/>
                </a:solidFill>
                <a:latin typeface="Arial"/>
                <a:ea typeface="Arial"/>
                <a:cs typeface="Arial"/>
              </a:rPr>
              <a:t> dans la </a:t>
            </a:r>
            <a:r>
              <a:rPr sz="1100" b="0" i="0" u="none" dirty="0" err="1">
                <a:solidFill>
                  <a:srgbClr val="000000"/>
                </a:solidFill>
                <a:latin typeface="Arial"/>
                <a:ea typeface="Arial"/>
                <a:cs typeface="Arial"/>
              </a:rPr>
              <a:t>société</a:t>
            </a:r>
            <a:r>
              <a:rPr sz="1100" b="0" i="0" u="none" dirty="0">
                <a:solidFill>
                  <a:srgbClr val="000000"/>
                </a:solidFill>
                <a:latin typeface="Arial"/>
                <a:ea typeface="Arial"/>
                <a:cs typeface="Arial"/>
              </a:rPr>
              <a:t> (la langue </a:t>
            </a:r>
            <a:r>
              <a:rPr sz="1100" b="0" i="0" u="none" dirty="0" err="1">
                <a:solidFill>
                  <a:srgbClr val="000000"/>
                </a:solidFill>
                <a:latin typeface="Arial"/>
                <a:ea typeface="Arial"/>
                <a:cs typeface="Arial"/>
              </a:rPr>
              <a:t>maternelle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reconnaître</a:t>
            </a:r>
            <a:r>
              <a:rPr sz="1100" b="0" i="0" u="none" dirty="0">
                <a:solidFill>
                  <a:srgbClr val="000000"/>
                </a:solidFill>
                <a:latin typeface="Arial"/>
                <a:ea typeface="Arial"/>
                <a:cs typeface="Arial"/>
              </a:rPr>
              <a:t> un visage.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besoin</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l’on</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enseigne</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résoudre</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problème</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l’analyse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moyens</a:t>
            </a:r>
            <a:r>
              <a:rPr sz="1100" b="0" i="0" u="none" dirty="0">
                <a:solidFill>
                  <a:srgbClr val="000000"/>
                </a:solidFill>
                <a:latin typeface="Arial"/>
                <a:ea typeface="Arial"/>
                <a:cs typeface="Arial"/>
              </a:rPr>
              <a:t>-fins. Tout </a:t>
            </a:r>
            <a:r>
              <a:rPr sz="1100" b="0" i="0" u="none" dirty="0" err="1">
                <a:solidFill>
                  <a:srgbClr val="000000"/>
                </a:solidFill>
                <a:latin typeface="Arial"/>
                <a:ea typeface="Arial"/>
                <a:cs typeface="Arial"/>
              </a:rPr>
              <a:t>être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humain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acquiert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type </a:t>
            </a:r>
            <a:r>
              <a:rPr sz="1100" b="0" i="0" u="none" dirty="0" err="1">
                <a:solidFill>
                  <a:srgbClr val="000000"/>
                </a:solidFill>
                <a:latin typeface="Arial"/>
                <a:ea typeface="Arial"/>
                <a:cs typeface="Arial"/>
              </a:rPr>
              <a:t>d’habileté</a:t>
            </a:r>
            <a:r>
              <a:rPr sz="1100" b="0" i="0" u="none" dirty="0">
                <a:solidFill>
                  <a:srgbClr val="000000"/>
                </a:solidFill>
                <a:latin typeface="Arial"/>
                <a:ea typeface="Arial"/>
                <a:cs typeface="Arial"/>
              </a:rPr>
              <a:t> sans </a:t>
            </a:r>
            <a:r>
              <a:rPr sz="1100" b="0" i="0" u="none" dirty="0" err="1">
                <a:solidFill>
                  <a:srgbClr val="000000"/>
                </a:solidFill>
                <a:latin typeface="Arial"/>
                <a:ea typeface="Arial"/>
                <a:cs typeface="Arial"/>
              </a:rPr>
              <a:t>problème</a:t>
            </a:r>
            <a:r>
              <a:rPr sz="1100" b="0" i="0" u="none" dirty="0">
                <a:solidFill>
                  <a:srgbClr val="000000"/>
                </a:solidFill>
                <a:latin typeface="Arial"/>
                <a:ea typeface="Arial"/>
                <a:cs typeface="Arial"/>
              </a:rPr>
              <a:t>.</a:t>
            </a:r>
          </a:p>
          <a:p>
            <a:pPr marL="139698" indent="0">
              <a:buClr>
                <a:srgbClr val="000000"/>
              </a:buClr>
              <a:buSzPts val="1400"/>
              <a:buFont typeface="Arial"/>
              <a:buNone/>
              <a:defRPr/>
            </a:pPr>
            <a:endParaRPr sz="1400" b="0" i="0" u="none" dirty="0">
              <a:solidFill>
                <a:srgbClr val="000000"/>
              </a:solidFill>
              <a:latin typeface="Arial"/>
              <a:ea typeface="Arial"/>
              <a:cs typeface="Arial"/>
            </a:endParaRPr>
          </a:p>
          <a:p>
            <a:pPr marL="139698" indent="0">
              <a:buClr>
                <a:srgbClr val="000000"/>
              </a:buClr>
              <a:buSzPts val="1400"/>
              <a:buFont typeface="Arial"/>
              <a:buNone/>
              <a:defRPr/>
            </a:pPr>
            <a:r>
              <a:rPr sz="1100" b="0" i="0" u="none" dirty="0">
                <a:solidFill>
                  <a:srgbClr val="000000"/>
                </a:solidFill>
                <a:latin typeface="Arial"/>
                <a:ea typeface="Arial"/>
                <a:cs typeface="Arial"/>
              </a:rPr>
              <a:t>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secondaires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concernent</a:t>
            </a:r>
            <a:r>
              <a:rPr sz="1100" b="0" i="0" u="none" dirty="0">
                <a:solidFill>
                  <a:srgbClr val="000000"/>
                </a:solidFill>
                <a:latin typeface="Arial"/>
                <a:ea typeface="Arial"/>
                <a:cs typeface="Arial"/>
              </a:rPr>
              <a:t> tout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culturel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-à-dire </a:t>
            </a:r>
            <a:r>
              <a:rPr sz="1100" b="0" i="0" u="none" dirty="0" err="1">
                <a:solidFill>
                  <a:srgbClr val="000000"/>
                </a:solidFill>
                <a:latin typeface="Arial"/>
                <a:ea typeface="Arial"/>
                <a:cs typeface="Arial"/>
              </a:rPr>
              <a:t>apporté</a:t>
            </a:r>
            <a:r>
              <a:rPr sz="1100" b="0" i="0" u="none" dirty="0">
                <a:solidFill>
                  <a:srgbClr val="000000"/>
                </a:solidFill>
                <a:latin typeface="Arial"/>
                <a:ea typeface="Arial"/>
                <a:cs typeface="Arial"/>
              </a:rPr>
              <a:t> par les </a:t>
            </a:r>
            <a:r>
              <a:rPr sz="1100" b="0" i="0" u="none" dirty="0" err="1">
                <a:solidFill>
                  <a:srgbClr val="000000"/>
                </a:solidFill>
                <a:latin typeface="Arial"/>
                <a:ea typeface="Arial"/>
                <a:cs typeface="Arial"/>
              </a:rPr>
              <a:t>sociétés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relativement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avancées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reposent</a:t>
            </a:r>
            <a:r>
              <a:rPr sz="1100" b="0" i="0" u="none" dirty="0">
                <a:solidFill>
                  <a:srgbClr val="000000"/>
                </a:solidFill>
                <a:latin typeface="Arial"/>
                <a:ea typeface="Arial"/>
                <a:cs typeface="Arial"/>
              </a:rPr>
              <a:t> sur 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primaires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diffèrent</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celles</a:t>
            </a:r>
            <a:r>
              <a:rPr sz="1100" b="0" i="0" u="none" dirty="0">
                <a:solidFill>
                  <a:srgbClr val="000000"/>
                </a:solidFill>
                <a:latin typeface="Arial"/>
                <a:ea typeface="Arial"/>
                <a:cs typeface="Arial"/>
              </a:rPr>
              <a:t>-ci.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 de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qui à </a:t>
            </a:r>
            <a:r>
              <a:rPr sz="1100" b="0" i="0" u="none" dirty="0" err="1">
                <a:solidFill>
                  <a:srgbClr val="000000"/>
                </a:solidFill>
                <a:latin typeface="Arial"/>
                <a:ea typeface="Arial"/>
                <a:cs typeface="Arial"/>
              </a:rPr>
              <a:t>l’échelle</a:t>
            </a:r>
            <a:r>
              <a:rPr sz="1100" b="0" i="0" u="none" dirty="0">
                <a:solidFill>
                  <a:srgbClr val="000000"/>
                </a:solidFill>
                <a:latin typeface="Arial"/>
                <a:ea typeface="Arial"/>
                <a:cs typeface="Arial"/>
              </a:rPr>
              <a:t> du temps,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invention </a:t>
            </a:r>
            <a:r>
              <a:rPr sz="1100" b="0" i="0" u="none" dirty="0" err="1">
                <a:solidFill>
                  <a:srgbClr val="000000"/>
                </a:solidFill>
                <a:latin typeface="Arial"/>
                <a:ea typeface="Arial"/>
                <a:cs typeface="Arial"/>
              </a:rPr>
              <a:t>relativement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récente</a:t>
            </a:r>
            <a:r>
              <a:rPr sz="1100" b="0" i="0" u="none" dirty="0">
                <a:solidFill>
                  <a:srgbClr val="000000"/>
                </a:solidFill>
                <a:latin typeface="Arial"/>
                <a:ea typeface="Arial"/>
                <a:cs typeface="Arial"/>
              </a:rPr>
              <a:t> ;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vers</a:t>
            </a:r>
            <a:r>
              <a:rPr sz="1100" b="0" i="0" u="none" dirty="0">
                <a:solidFill>
                  <a:srgbClr val="000000"/>
                </a:solidFill>
                <a:latin typeface="Arial"/>
                <a:ea typeface="Arial"/>
                <a:cs typeface="Arial"/>
              </a:rPr>
              <a:t>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façon</a:t>
            </a:r>
            <a:r>
              <a:rPr sz="1100" b="0" i="0" u="none" dirty="0">
                <a:solidFill>
                  <a:srgbClr val="000000"/>
                </a:solidFill>
                <a:latin typeface="Arial"/>
                <a:ea typeface="Arial"/>
                <a:cs typeface="Arial"/>
              </a:rPr>
              <a:t> que nous </a:t>
            </a:r>
            <a:r>
              <a:rPr sz="1100" b="0" i="0" u="none" dirty="0" err="1">
                <a:solidFill>
                  <a:srgbClr val="000000"/>
                </a:solidFill>
                <a:latin typeface="Arial"/>
                <a:ea typeface="Arial"/>
                <a:cs typeface="Arial"/>
              </a:rPr>
              <a:t>avons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l’écoute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la langue </a:t>
            </a:r>
            <a:r>
              <a:rPr sz="1100" b="0" i="0" u="none" dirty="0" err="1">
                <a:solidFill>
                  <a:srgbClr val="000000"/>
                </a:solidFill>
                <a:latin typeface="Arial"/>
                <a:ea typeface="Arial"/>
                <a:cs typeface="Arial"/>
              </a:rPr>
              <a:t>parlée</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relève</a:t>
            </a:r>
            <a:r>
              <a:rPr sz="1100" b="0" i="0" u="none" dirty="0">
                <a:solidFill>
                  <a:srgbClr val="000000"/>
                </a:solidFill>
                <a:latin typeface="Arial"/>
                <a:ea typeface="Arial"/>
                <a:cs typeface="Arial"/>
              </a:rPr>
              <a:t> de la langue </a:t>
            </a:r>
            <a:r>
              <a:rPr sz="1100" b="0" i="0" u="none" dirty="0" err="1">
                <a:solidFill>
                  <a:srgbClr val="000000"/>
                </a:solidFill>
                <a:latin typeface="Arial"/>
                <a:ea typeface="Arial"/>
                <a:cs typeface="Arial"/>
              </a:rPr>
              <a:t>orale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personne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n’imaginerait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l’enseigner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expliquant</a:t>
            </a:r>
            <a:r>
              <a:rPr sz="1100" b="0" i="0" u="none" dirty="0">
                <a:solidFill>
                  <a:srgbClr val="000000"/>
                </a:solidFill>
                <a:latin typeface="Arial"/>
                <a:ea typeface="Arial"/>
                <a:cs typeface="Arial"/>
              </a:rPr>
              <a:t> comment placer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lèvres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langue,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respiration. </a:t>
            </a:r>
            <a:r>
              <a:rPr sz="1100" b="0" i="0" u="none" dirty="0" err="1">
                <a:solidFill>
                  <a:srgbClr val="000000"/>
                </a:solidFill>
                <a:latin typeface="Arial"/>
                <a:ea typeface="Arial"/>
                <a:cs typeface="Arial"/>
              </a:rPr>
              <a:t>Cela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serait</a:t>
            </a:r>
            <a:r>
              <a:rPr sz="1100" b="0" i="0" u="none" dirty="0">
                <a:solidFill>
                  <a:srgbClr val="000000"/>
                </a:solidFill>
                <a:latin typeface="Arial"/>
                <a:ea typeface="Arial"/>
                <a:cs typeface="Arial"/>
              </a:rPr>
              <a:t> inutile car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a:t>
            </a:r>
            <a:r>
              <a:rPr sz="1100" b="0" i="0" u="none" dirty="0">
                <a:solidFill>
                  <a:srgbClr val="000000"/>
                </a:solidFill>
                <a:latin typeface="Arial"/>
                <a:ea typeface="Arial"/>
                <a:cs typeface="Arial"/>
              </a:rPr>
              <a:t> que nous </a:t>
            </a:r>
            <a:r>
              <a:rPr sz="1100" b="0" i="0" u="none" dirty="0" err="1">
                <a:solidFill>
                  <a:srgbClr val="000000"/>
                </a:solidFill>
                <a:latin typeface="Arial"/>
                <a:ea typeface="Arial"/>
                <a:cs typeface="Arial"/>
              </a:rPr>
              <a:t>possédons</a:t>
            </a:r>
            <a:r>
              <a:rPr sz="1100" b="0" i="0" u="none" dirty="0">
                <a:solidFill>
                  <a:srgbClr val="000000"/>
                </a:solidFill>
                <a:latin typeface="Arial"/>
                <a:ea typeface="Arial"/>
                <a:cs typeface="Arial"/>
              </a:rPr>
              <a:t> suite à </a:t>
            </a:r>
            <a:r>
              <a:rPr sz="1100" b="0" i="0" u="none" dirty="0" err="1">
                <a:solidFill>
                  <a:srgbClr val="000000"/>
                </a:solidFill>
                <a:latin typeface="Arial"/>
                <a:ea typeface="Arial"/>
                <a:cs typeface="Arial"/>
              </a:rPr>
              <a:t>l’évolution</a:t>
            </a:r>
            <a:r>
              <a:rPr sz="1100" b="0" i="0" u="none" dirty="0">
                <a:solidFill>
                  <a:srgbClr val="000000"/>
                </a:solidFill>
                <a:latin typeface="Arial"/>
                <a:ea typeface="Arial"/>
                <a:cs typeface="Arial"/>
              </a:rPr>
              <a:t> par immersion dans le </a:t>
            </a:r>
            <a:r>
              <a:rPr sz="1100" b="0" i="0" u="none" dirty="0" err="1">
                <a:solidFill>
                  <a:srgbClr val="000000"/>
                </a:solidFill>
                <a:latin typeface="Arial"/>
                <a:ea typeface="Arial"/>
                <a:cs typeface="Arial"/>
              </a:rPr>
              <a:t>groupe</a:t>
            </a:r>
            <a:r>
              <a:rPr sz="1100" b="0" i="0" u="none" dirty="0">
                <a:solidFill>
                  <a:srgbClr val="000000"/>
                </a:solidFill>
                <a:latin typeface="Arial"/>
                <a:ea typeface="Arial"/>
                <a:cs typeface="Arial"/>
              </a:rPr>
              <a:t> social qui </a:t>
            </a:r>
            <a:r>
              <a:rPr sz="1100" b="0" i="0" u="none" dirty="0" err="1">
                <a:solidFill>
                  <a:srgbClr val="000000"/>
                </a:solidFill>
                <a:latin typeface="Arial"/>
                <a:ea typeface="Arial"/>
                <a:cs typeface="Arial"/>
              </a:rPr>
              <a:t>parle</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écoute</a:t>
            </a:r>
            <a:r>
              <a:rPr sz="1100" b="0" i="0" u="none" dirty="0">
                <a:solidFill>
                  <a:srgbClr val="000000"/>
                </a:solidFill>
                <a:latin typeface="Arial"/>
                <a:ea typeface="Arial"/>
                <a:cs typeface="Arial"/>
              </a:rPr>
              <a:t>. Il </a:t>
            </a:r>
            <a:r>
              <a:rPr sz="1100" b="0" i="0" u="none" dirty="0" err="1">
                <a:solidFill>
                  <a:srgbClr val="000000"/>
                </a:solidFill>
                <a:latin typeface="Arial"/>
                <a:ea typeface="Arial"/>
                <a:cs typeface="Arial"/>
              </a:rPr>
              <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différemment</a:t>
            </a:r>
            <a:r>
              <a:rPr sz="1100" b="0" i="0" u="none" dirty="0">
                <a:solidFill>
                  <a:srgbClr val="000000"/>
                </a:solidFill>
                <a:latin typeface="Arial"/>
                <a:ea typeface="Arial"/>
                <a:cs typeface="Arial"/>
              </a:rPr>
              <a:t> de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car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acquérir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spontanément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L’immersion</a:t>
            </a:r>
            <a:r>
              <a:rPr sz="1100" b="0" i="0" u="none" dirty="0">
                <a:solidFill>
                  <a:srgbClr val="000000"/>
                </a:solidFill>
                <a:latin typeface="Arial"/>
                <a:ea typeface="Arial"/>
                <a:cs typeface="Arial"/>
              </a:rPr>
              <a:t> dans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société</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écrit</a:t>
            </a:r>
            <a:r>
              <a:rPr sz="1100" b="0" i="0" u="none" dirty="0">
                <a:solidFill>
                  <a:srgbClr val="000000"/>
                </a:solidFill>
                <a:latin typeface="Arial"/>
                <a:ea typeface="Arial"/>
                <a:cs typeface="Arial"/>
              </a:rPr>
              <a:t> et qui lit ne </a:t>
            </a:r>
            <a:r>
              <a:rPr sz="1100" b="0" i="0" u="none" dirty="0" err="1">
                <a:solidFill>
                  <a:srgbClr val="000000"/>
                </a:solidFill>
                <a:latin typeface="Arial"/>
                <a:ea typeface="Arial"/>
                <a:cs typeface="Arial"/>
              </a:rPr>
              <a:t>garantit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rien</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avons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besoin</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maîtriser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qu’elles</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soient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enseignées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explicitement</a:t>
            </a:r>
            <a:r>
              <a:rPr sz="1100" b="0" i="0" u="none" dirty="0">
                <a:solidFill>
                  <a:srgbClr val="000000"/>
                </a:solidFill>
                <a:latin typeface="Arial"/>
                <a:ea typeface="Arial"/>
                <a:cs typeface="Arial"/>
              </a:rPr>
              <a:t>.</a:t>
            </a:r>
            <a:endParaRPr sz="1100"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La courbe de l’oubli mise en évidence par Ebbinghaus confirme que sans une réactivation expansée, c’est-à-dire régulière et de plus en plus espacée de connaissances, celles-ci ne perdurent pas et on oublie, faute de réactiver les connexions neuronales crées lors d’un apprentissage.</a:t>
            </a:r>
          </a:p>
          <a:p>
            <a:pPr marL="139698" indent="0">
              <a:buClr>
                <a:srgbClr val="000000"/>
              </a:buClr>
              <a:buSzPts val="1400"/>
              <a:buFont typeface="Arial"/>
              <a:buNone/>
              <a:defRPr/>
            </a:pPr>
            <a:endParaRPr lang="fr-FR" dirty="0"/>
          </a:p>
          <a:p>
            <a:pPr marL="139698" indent="0">
              <a:buClr>
                <a:srgbClr val="000000"/>
              </a:buClr>
              <a:buSzPts val="1400"/>
              <a:buFont typeface="Arial"/>
              <a:buNone/>
              <a:defRPr/>
            </a:pPr>
            <a:r>
              <a:rPr lang="fr-FR" dirty="0"/>
              <a:t>Il y a d'abord une distinction à faire entre les types d'informations : vitales ou anecdotiques.</a:t>
            </a:r>
          </a:p>
          <a:p>
            <a:pPr marL="139698" indent="0">
              <a:buClr>
                <a:srgbClr val="000000"/>
              </a:buClr>
              <a:buSzPts val="1400"/>
              <a:buFont typeface="Arial"/>
              <a:buNone/>
              <a:defRPr/>
            </a:pPr>
            <a:r>
              <a:rPr lang="fr-FR" dirty="0"/>
              <a:t>Notre cerveau n'a aucun mal à retenir les informations vitales (le chien du voisin mord) mais beaucoup plus pour retenir les connaissances anecdotiques (le nom du voisin). Or, les connaissances scolaires sont des connaissances secondaires et il faut donc contrecarrer les effets de la courbe de l'oubli pour les mémoriser sur le long terme. D'où le recours aux </a:t>
            </a:r>
            <a:r>
              <a:rPr lang="fr-FR" dirty="0" err="1"/>
              <a:t>procèdés</a:t>
            </a:r>
            <a:r>
              <a:rPr lang="fr-FR" dirty="0"/>
              <a:t> de mémorisation expansée et la nécessité de transmettre ces connaissances de manière claire et explicite (leur apprentissage ne peut pas être inné ni implicite). </a:t>
            </a:r>
          </a:p>
          <a:p>
            <a:pPr marL="139698" indent="0">
              <a:buClr>
                <a:srgbClr val="000000"/>
              </a:buClr>
              <a:buSzPts val="1400"/>
              <a:buFont typeface="Arial"/>
              <a:buNone/>
              <a:defRPr/>
            </a:pPr>
            <a:endParaRPr lang="fr-FR" dirty="0"/>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Courbe d’Ebbinghaus est une technique destinée à améliorer la rétention d’informations. Elle consiste à se remémorer une information donnée (un cours, un livre, un mots, du vocabulaire…) grâce à des rappels réguliers. Elle part du principe que plus une information est répétée dans le temps, plus elle s’ancre dans notre mémoire. </a:t>
            </a:r>
          </a:p>
          <a:p>
            <a:pPr marL="139698"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Si on cherche à mémoriser efficacement un cours par exemple, on le relira plusieurs fois. Une 1er fois dans les 10 min qui suivent le cours, une 2eme fois à J+1, une 3eme fois à J+7, une 4ème fois à J+30 et une 5ème fois à J+180. </a:t>
            </a:r>
            <a:br>
              <a:rPr lang="fr-FR" sz="1100" b="0" i="0" u="none" strike="noStrike" cap="none" spc="0" dirty="0">
                <a:solidFill>
                  <a:srgbClr val="000000"/>
                </a:solidFill>
                <a:latin typeface="Arial"/>
                <a:ea typeface="Arial"/>
                <a:cs typeface="Arial"/>
              </a:rPr>
            </a:br>
            <a:endParaRPr lang="fr-F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 En faisant ces relectures fréquentes, on gardera 80% du contenu du cours en mémoire après 6 mois alors qu’en temps normal on en aurait retenu moins de 20%.</a:t>
            </a:r>
          </a:p>
          <a:p>
            <a:pPr marL="139698"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Alors comment fait-on pour appliquer la courbe d’Ebbinghaus concrètement ?</a:t>
            </a:r>
          </a:p>
          <a:p>
            <a:pPr marL="139698"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dirty="0">
                <a:solidFill>
                  <a:srgbClr val="000000"/>
                </a:solidFill>
                <a:latin typeface="Arial"/>
                <a:ea typeface="Arial"/>
                <a:cs typeface="Arial"/>
              </a:rPr>
              <a:t>1- Encoder l’information</a:t>
            </a:r>
            <a:endParaRPr sz="1100" b="1" i="0" u="sng" strike="noStrike" cap="none" spc="0" dirty="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Quand on souhaite mémoriser une information, on doit d’abord l’encoder : la convertir en une construction mentale.</a:t>
            </a: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Cette étape est indispensable pour stocker une information en mémoire. Plus une information est comprise, plus elle est facilement mémorisée. </a:t>
            </a:r>
            <a:br>
              <a:rPr lang="fr-FR" sz="1100" b="0" i="0" u="none" strike="noStrike" cap="none" spc="0" dirty="0">
                <a:solidFill>
                  <a:srgbClr val="000000"/>
                </a:solidFill>
                <a:latin typeface="Arial"/>
                <a:ea typeface="Arial"/>
                <a:cs typeface="Arial"/>
              </a:rPr>
            </a:br>
            <a:r>
              <a:rPr lang="fr-FR" sz="1100" b="0" i="0" u="none" strike="noStrike" cap="none" spc="0" dirty="0">
                <a:solidFill>
                  <a:srgbClr val="000000"/>
                </a:solidFill>
                <a:latin typeface="Arial"/>
                <a:ea typeface="Arial"/>
                <a:cs typeface="Arial"/>
              </a:rPr>
              <a:t>Quand on apprend quelque chose de nouveau, on doit donc faire tout notre possible pour que ce soit extrêmement clair. </a:t>
            </a: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 faciliter la rétention d’information par la suite.</a:t>
            </a: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dirty="0">
                <a:solidFill>
                  <a:srgbClr val="000000"/>
                </a:solidFill>
                <a:latin typeface="Arial"/>
                <a:ea typeface="Arial"/>
                <a:cs typeface="Arial"/>
              </a:rPr>
              <a:t>2- Adapter les rappels à la courbe de l’oubli</a:t>
            </a:r>
            <a:endParaRPr sz="1100" b="1" i="0" u="sng" strike="noStrike" cap="none" spc="0" dirty="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Quand on observe la courbe de l’oubli, on constate que plus de la moitié de ce que l’on apprend est oublié dès les premiers jours. Puis les mois qui suivent, on continue d’oublier mais à un rythme moins soutenu.</a:t>
            </a:r>
            <a:br>
              <a:rPr lang="fr-FR" sz="1100" b="0" i="0" u="none" strike="noStrike" cap="none" spc="0" dirty="0">
                <a:solidFill>
                  <a:srgbClr val="000000"/>
                </a:solidFill>
                <a:latin typeface="Arial"/>
                <a:ea typeface="Arial"/>
                <a:cs typeface="Arial"/>
              </a:rPr>
            </a:br>
            <a:r>
              <a:rPr lang="fr-FR" sz="1100" b="0" i="0" u="none" strike="noStrike" cap="none" spc="0" dirty="0">
                <a:solidFill>
                  <a:srgbClr val="000000"/>
                </a:solidFill>
                <a:latin typeface="Arial"/>
                <a:ea typeface="Arial"/>
                <a:cs typeface="Arial"/>
              </a:rPr>
              <a:t>Pour contrer ce phénomène, on doit créer des rappels qui s’adaptent à l’amplitude de cette déperdition. Au début, quand la rétention d’information chute brutalement, on doit faire des rappels fréquents pour la garder en mémoire. Peut être que l’on passera en revue ce que l’on a appris tous les 2, 3 jours pour bien le mémoriser. En gardant cette fréquence de rappel, on évite ainsi d’oublier plus de la moitié de ce que l’on a appris. </a:t>
            </a:r>
            <a:br>
              <a:rPr lang="fr-FR" sz="1100" b="0" i="0" u="none" strike="noStrike" cap="none" spc="0" dirty="0">
                <a:solidFill>
                  <a:srgbClr val="000000"/>
                </a:solidFill>
                <a:latin typeface="Arial"/>
                <a:ea typeface="Arial"/>
                <a:cs typeface="Arial"/>
              </a:rPr>
            </a:br>
            <a:r>
              <a:rPr lang="fr-FR" sz="1100" b="0" i="0" u="none" strike="noStrike" cap="none" spc="0" dirty="0">
                <a:solidFill>
                  <a:srgbClr val="000000"/>
                </a:solidFill>
                <a:latin typeface="Arial"/>
                <a:ea typeface="Arial"/>
                <a:cs typeface="Arial"/>
              </a:rPr>
              <a:t>Puis à mesure que la déperdition ralentit, on espace progressivement nos rappels dans le temps. Au lieu de faire ces rappels tous les 2 jours, on les fait toutes les 2 semaines, puis tous les mois, tous les trimestres… jusqu’à ce que l’on ait complètement mémorisé l’information et que ces rappels deviennent inutiles.  </a:t>
            </a:r>
          </a:p>
          <a:p>
            <a:pPr marL="139698"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dirty="0">
                <a:solidFill>
                  <a:srgbClr val="000000"/>
                </a:solidFill>
                <a:latin typeface="Arial"/>
                <a:ea typeface="Arial"/>
                <a:cs typeface="Arial"/>
              </a:rPr>
              <a:t>3- Mise en </a:t>
            </a:r>
            <a:r>
              <a:rPr lang="fr-FR" sz="1100" b="1" i="0" u="sng" strike="noStrike" cap="none" spc="0" dirty="0" err="1">
                <a:solidFill>
                  <a:srgbClr val="000000"/>
                </a:solidFill>
                <a:latin typeface="Arial"/>
                <a:ea typeface="Arial"/>
                <a:cs typeface="Arial"/>
              </a:rPr>
              <a:t>oeuvre</a:t>
            </a:r>
            <a:r>
              <a:rPr lang="fr-FR" sz="1100" b="1" i="0" u="sng" strike="noStrike" cap="none" spc="0" dirty="0">
                <a:solidFill>
                  <a:srgbClr val="000000"/>
                </a:solidFill>
                <a:latin typeface="Arial"/>
                <a:ea typeface="Arial"/>
                <a:cs typeface="Arial"/>
              </a:rPr>
              <a:t> :</a:t>
            </a:r>
          </a:p>
          <a:p>
            <a:pPr marL="139698"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fréquence des rappels pourrait ressembler à ça par exemple :</a:t>
            </a: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Jour 0 : Rappel après 10 min</a:t>
            </a: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Jour 1 : Rappel</a:t>
            </a: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Jour 7 : Rappel</a:t>
            </a: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Jour 30 : Rappel</a:t>
            </a: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Jour 180 : Rappel</a:t>
            </a: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Bien sûr, ce n’est qu’un exemple. On peut très bien se créer des rappels tous les 2 jours au début si on le souhaite puis tous les 2 mois. Il n’y a pas de règle absolue concernant les fréquences. Tout ce qu’il faut retenir c’est que l’on doit se faire des rappels réguliers au début puis les espacer ensuite.</a:t>
            </a:r>
          </a:p>
          <a:p>
            <a:pPr marL="139698"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8" indent="0">
              <a:buClr>
                <a:srgbClr val="000000"/>
              </a:buClr>
              <a:buSzPts val="1400"/>
              <a:buFont typeface="Arial"/>
              <a:buNone/>
              <a:defRPr/>
            </a:pPr>
            <a:r>
              <a:rPr lang="fr-FR" dirty="0"/>
              <a:t>On distingue différents types de mémoires à long terme :</a:t>
            </a:r>
          </a:p>
          <a:p>
            <a:pPr marL="139698" indent="0">
              <a:buClr>
                <a:srgbClr val="000000"/>
              </a:buClr>
              <a:buSzPts val="1400"/>
              <a:buFont typeface="Arial"/>
              <a:buNone/>
              <a:defRPr/>
            </a:pPr>
            <a:r>
              <a:rPr lang="fr-FR" dirty="0"/>
              <a:t>—&gt; la mémoire explicite : dite aussi mémoire déclarative, elle regroupe la mémoire sémantique (mémoire liée aux connaissances générales sur soi et le monde qui nous entoure) et épisodique (mémoire où est stocké les informations concernant les événement vécus et leur contexte)</a:t>
            </a:r>
          </a:p>
          <a:p>
            <a:pPr marL="139698" indent="0">
              <a:buClr>
                <a:srgbClr val="000000"/>
              </a:buClr>
              <a:buSzPts val="1400"/>
              <a:buFont typeface="Arial"/>
              <a:buNone/>
              <a:defRPr/>
            </a:pPr>
            <a:r>
              <a:rPr lang="fr-FR" dirty="0"/>
              <a:t>—&gt; la mémoire implicite : dite aussi mémoire non-déclarative, c’est la mémoire procédurale (mémoire des automatismes)</a:t>
            </a:r>
          </a:p>
          <a:p>
            <a:pPr marL="139698" indent="0">
              <a:buClr>
                <a:srgbClr val="000000"/>
              </a:buClr>
              <a:buSzPts val="1400"/>
              <a:buFont typeface="Arial"/>
              <a:buNone/>
              <a:defRPr/>
            </a:pPr>
            <a:r>
              <a:rPr lang="fr-FR" dirty="0"/>
              <a:t>—&gt; la mémoire perceptive : mémoire des sens </a:t>
            </a:r>
          </a:p>
          <a:p>
            <a:pPr marL="139698" indent="0">
              <a:buClr>
                <a:srgbClr val="000000"/>
              </a:buClr>
              <a:buSzPts val="1400"/>
              <a:buFont typeface="Arial"/>
              <a:buNone/>
              <a:defRPr/>
            </a:pPr>
            <a:endParaRPr lang="fr-FR" dirty="0"/>
          </a:p>
          <a:p>
            <a:pPr marL="139699" indent="0">
              <a:buClr>
                <a:srgbClr val="000000"/>
              </a:buClr>
              <a:buSzPts val="1400"/>
              <a:buFont typeface="Arial"/>
              <a:buNone/>
              <a:defRPr/>
            </a:pPr>
            <a:r>
              <a:rPr lang="fr-FR" dirty="0"/>
              <a:t>Il existe donc 5 types de mémoire, 1 à court terme, la mémoire de travail et 4 à long terme : la mémoire perceptive (ou sensorielle), la mémoire épisodique, la mémoire procédurale (ou implicite) et la mémoire sémantique (de la connaissance et des savoirs).</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On considère que la mémoire de travail peut contenir 7 environ d’informations plus ou moins 2. Elle s’efface régulièrement et d’anciennes informations sont remplacées par de nouvelles en permanence. </a:t>
            </a:r>
          </a:p>
          <a:p>
            <a:pPr marL="139699" indent="0">
              <a:buClr>
                <a:srgbClr val="000000"/>
              </a:buClr>
              <a:buSzPts val="1400"/>
              <a:buFont typeface="Arial"/>
              <a:buNone/>
              <a:defRPr/>
            </a:pPr>
            <a:r>
              <a:rPr lang="fr-FR" dirty="0"/>
              <a:t>Mémoire de travail limitée en durée, en volume et en précision.</a:t>
            </a:r>
          </a:p>
          <a:p>
            <a:pPr marL="139699" indent="0">
              <a:buClr>
                <a:srgbClr val="000000"/>
              </a:buClr>
              <a:buSzPts val="1400"/>
              <a:buFont typeface="Arial"/>
              <a:buNone/>
              <a:defRPr/>
            </a:pPr>
            <a:r>
              <a:rPr lang="fr-FR" dirty="0"/>
              <a:t>Tant que les informations à mémoriser n’ont pas basculé dans une des 4 mémoires à long terme, les apprentissages ne perdurent pas. Une fois basculés dans ces mémoires à long terme, il est indispensable de les solliciter pour maintenir ces connexions neuronales.</a:t>
            </a:r>
          </a:p>
          <a:p>
            <a:pPr marL="139698" indent="0">
              <a:buClr>
                <a:srgbClr val="000000"/>
              </a:buClr>
              <a:buSzPts val="1400"/>
              <a:buFont typeface="Arial"/>
              <a:buNone/>
              <a:defRPr/>
            </a:pPr>
            <a:endParaRPr lang="fr-FR" dirty="0"/>
          </a:p>
          <a:p>
            <a:pPr marL="139698" indent="0">
              <a:buClr>
                <a:srgbClr val="000000"/>
              </a:buClr>
              <a:buSzPts val="1400"/>
              <a:buFont typeface="Arial"/>
              <a:buNone/>
              <a:defRPr/>
            </a:pPr>
            <a:r>
              <a:rPr lang="fr-FR" dirty="0"/>
              <a:t>Plus on sait de choses, plus on arrivera à établir des connexions, plus on mémorisera facilement</a:t>
            </a:r>
          </a:p>
          <a:p>
            <a:pPr marL="139698" indent="0">
              <a:buClr>
                <a:srgbClr val="000000"/>
              </a:buClr>
              <a:buSzPts val="1400"/>
              <a:buFont typeface="Arial"/>
              <a:buNone/>
              <a:defRPr/>
            </a:pPr>
            <a:endParaRPr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8" indent="0">
              <a:buClr>
                <a:srgbClr val="000000"/>
              </a:buClr>
              <a:buSzPts val="1400"/>
              <a:buFont typeface="Arial"/>
              <a:buNone/>
              <a:defRPr/>
            </a:pPr>
            <a:r>
              <a:rPr lang="fr-FR" dirty="0"/>
              <a:t>On distingue différents types de mémoires à long terme :</a:t>
            </a:r>
          </a:p>
          <a:p>
            <a:pPr marL="139698" indent="0">
              <a:buClr>
                <a:srgbClr val="000000"/>
              </a:buClr>
              <a:buSzPts val="1400"/>
              <a:buFont typeface="Arial"/>
              <a:buNone/>
              <a:defRPr/>
            </a:pPr>
            <a:r>
              <a:rPr lang="fr-FR" dirty="0"/>
              <a:t>—&gt; la mémoire sémantique (mémoire liée aux connaissances générales sur soi et le monde qui nous entoure) </a:t>
            </a:r>
          </a:p>
          <a:p>
            <a:pPr marL="139698" indent="0">
              <a:buClr>
                <a:srgbClr val="000000"/>
              </a:buClr>
              <a:buSzPts val="1400"/>
              <a:buFont typeface="Arial"/>
              <a:buNone/>
              <a:defRPr/>
            </a:pPr>
            <a:r>
              <a:rPr lang="fr-FR" dirty="0"/>
              <a:t>- La mémoire épisodique (mémoire où est stocké les informations concernant les événement vécus et leur contexte)</a:t>
            </a:r>
          </a:p>
          <a:p>
            <a:pPr marL="139698" indent="0">
              <a:buClr>
                <a:srgbClr val="000000"/>
              </a:buClr>
              <a:buSzPts val="1400"/>
              <a:buFont typeface="Arial"/>
              <a:buNone/>
              <a:defRPr/>
            </a:pPr>
            <a:r>
              <a:rPr lang="fr-FR" dirty="0"/>
              <a:t>—&gt; la mémoire procédurale (mémoire des automatismes)</a:t>
            </a:r>
          </a:p>
          <a:p>
            <a:pPr marL="139698" indent="0">
              <a:buClr>
                <a:srgbClr val="000000"/>
              </a:buClr>
              <a:buSzPts val="1400"/>
              <a:buFont typeface="Arial"/>
              <a:buNone/>
              <a:defRPr/>
            </a:pPr>
            <a:r>
              <a:rPr lang="fr-FR" dirty="0"/>
              <a:t>—&gt; la mémoire perceptive : mémoire des sens (stocke les images, les bruits)</a:t>
            </a:r>
          </a:p>
          <a:p>
            <a:pPr marL="139698" indent="0">
              <a:buClr>
                <a:srgbClr val="000000"/>
              </a:buClr>
              <a:buSzPts val="1400"/>
              <a:buFont typeface="Arial"/>
              <a:buNone/>
              <a:defRPr/>
            </a:pPr>
            <a:r>
              <a:rPr lang="fr-FR" dirty="0"/>
              <a:t>- La mémoire de travail </a:t>
            </a:r>
          </a:p>
          <a:p>
            <a:pPr marL="139698" indent="0">
              <a:buClr>
                <a:srgbClr val="000000"/>
              </a:buClr>
              <a:buSzPts val="1400"/>
              <a:buFont typeface="Arial"/>
              <a:buNone/>
              <a:defRPr/>
            </a:pPr>
            <a:endParaRPr lang="fr-FR" dirty="0"/>
          </a:p>
          <a:p>
            <a:pPr marL="139699" indent="0">
              <a:buClr>
                <a:srgbClr val="000000"/>
              </a:buClr>
              <a:buSzPts val="1400"/>
              <a:buFont typeface="Arial"/>
              <a:buNone/>
              <a:defRPr/>
            </a:pPr>
            <a:r>
              <a:rPr lang="fr-FR" dirty="0"/>
              <a:t>Il existe donc 5 types de mémoire, 1 à court terme, la mémoire de travail et 4 à long terme : la mémoire perceptive (ou sensorielle), la mémoire épisodique, la mémoire procédurale (ou implicite) et la mémoire sémantique (de la connaissance et des savoirs).</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On considère que la mémoire de travail peut contenir 7 environ d’informations plus ou moins 2. Elle s’efface régulièrement et d’anciennes informations sont remplacées par de nouvelles en permanence. </a:t>
            </a:r>
          </a:p>
          <a:p>
            <a:pPr marL="139699" indent="0">
              <a:buClr>
                <a:srgbClr val="000000"/>
              </a:buClr>
              <a:buSzPts val="1400"/>
              <a:buFont typeface="Arial"/>
              <a:buNone/>
              <a:defRPr/>
            </a:pPr>
            <a:r>
              <a:rPr lang="fr-FR" dirty="0"/>
              <a:t>Mémoire de travail limitée en durée, en volume et en précision.</a:t>
            </a:r>
          </a:p>
          <a:p>
            <a:pPr marL="139699" indent="0">
              <a:buClr>
                <a:srgbClr val="000000"/>
              </a:buClr>
              <a:buSzPts val="1400"/>
              <a:buFont typeface="Arial"/>
              <a:buNone/>
              <a:defRPr/>
            </a:pPr>
            <a:r>
              <a:rPr lang="fr-FR" dirty="0"/>
              <a:t>Tant que les informations à mémoriser n’ont pas basculé dans une des 4 mémoires à long terme, les apprentissages ne perdurent pas. Une fois basculés dans ces mémoires à long terme, il est indispensable de les solliciter pour maintenir ces connexions neuronales.</a:t>
            </a:r>
          </a:p>
          <a:p>
            <a:pPr marL="139698" indent="0">
              <a:buClr>
                <a:srgbClr val="000000"/>
              </a:buClr>
              <a:buSzPts val="1400"/>
              <a:buFont typeface="Arial"/>
              <a:buNone/>
              <a:defRPr/>
            </a:pPr>
            <a:endParaRPr lang="fr-FR" dirty="0"/>
          </a:p>
          <a:p>
            <a:pPr marL="139698" indent="0">
              <a:buClr>
                <a:srgbClr val="000000"/>
              </a:buClr>
              <a:buSzPts val="1400"/>
              <a:buFont typeface="Arial"/>
              <a:buNone/>
              <a:defRPr/>
            </a:pPr>
            <a:r>
              <a:rPr lang="fr-FR" dirty="0"/>
              <a:t>Plus on sait de choses, plus on arrivera à établir des connexions, plus on mémorisera facilement</a:t>
            </a:r>
          </a:p>
          <a:p>
            <a:pPr marL="139698" indent="0">
              <a:buClr>
                <a:srgbClr val="000000"/>
              </a:buClr>
              <a:buSzPts val="1400"/>
              <a:buFont typeface="Arial"/>
              <a:buNone/>
              <a:defRPr/>
            </a:pPr>
            <a:endParaRPr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extLst>
      <p:ext uri="{BB962C8B-B14F-4D97-AF65-F5344CB8AC3E}">
        <p14:creationId xmlns:p14="http://schemas.microsoft.com/office/powerpoint/2010/main" val="3782023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100" b="0" i="0" u="none" dirty="0">
                <a:solidFill>
                  <a:srgbClr val="000000"/>
                </a:solidFill>
                <a:latin typeface="Times New Roman"/>
                <a:ea typeface="Times New Roman"/>
                <a:cs typeface="Times New Roman"/>
              </a:rPr>
              <a:t>La capacité de mémorisation croît avec le stock des acquis : plus on sait, plus on est capable de mémoriser</a:t>
            </a:r>
          </a:p>
          <a:p>
            <a:pPr>
              <a:defRPr/>
            </a:pPr>
            <a:r>
              <a:rPr lang="fr-FR" sz="1100" b="0" i="0" u="none" dirty="0">
                <a:solidFill>
                  <a:srgbClr val="000000"/>
                </a:solidFill>
                <a:latin typeface="Times New Roman"/>
                <a:ea typeface="Times New Roman"/>
                <a:cs typeface="Times New Roman"/>
              </a:rPr>
              <a:t>Les stratégies de mémorisation ne sont pas innées chez les élèves, elles s’apprennent. Et surtout elles sont orchestrées par l’enseignant qui en explique le fonctionnement, construit les outils adaptés  et les met en œuvre dans sa pédagogie</a:t>
            </a:r>
          </a:p>
          <a:p>
            <a:pPr>
              <a:defRPr/>
            </a:pPr>
            <a:r>
              <a:rPr lang="fr-FR" sz="1100" b="0" i="0" u="none" strike="noStrike" cap="none" spc="0" dirty="0">
                <a:solidFill>
                  <a:srgbClr val="000000"/>
                </a:solidFill>
                <a:latin typeface="Arial"/>
                <a:ea typeface="Arial"/>
                <a:cs typeface="Arial"/>
              </a:rPr>
              <a:t>Stratégie 3 : </a:t>
            </a:r>
            <a:r>
              <a:rPr lang="fr-FR" sz="1100" b="1" i="0" u="none" strike="noStrike" cap="none" spc="0" dirty="0" err="1">
                <a:solidFill>
                  <a:srgbClr val="000000"/>
                </a:solidFill>
                <a:latin typeface="Arial"/>
                <a:ea typeface="Arial"/>
                <a:cs typeface="Arial"/>
              </a:rPr>
              <a:t>scuciter</a:t>
            </a:r>
            <a:r>
              <a:rPr lang="fr-FR" sz="1100" b="1" i="0" u="none" strike="noStrike" cap="none" spc="0" dirty="0">
                <a:solidFill>
                  <a:srgbClr val="000000"/>
                </a:solidFill>
                <a:latin typeface="Arial"/>
                <a:ea typeface="Arial"/>
                <a:cs typeface="Arial"/>
              </a:rPr>
              <a:t> l’attention, l’émotion et l’intérêt</a:t>
            </a:r>
            <a:r>
              <a:rPr lang="fr-FR" sz="1100" b="0" i="0" u="none" strike="noStrike" cap="none" spc="0" dirty="0">
                <a:solidFill>
                  <a:srgbClr val="000000"/>
                </a:solidFill>
                <a:latin typeface="Arial"/>
                <a:ea typeface="Arial"/>
                <a:cs typeface="Arial"/>
              </a:rPr>
              <a:t> pour que les liens entre l’acquis (dans la MLT) et l’apprentissage (MDT) se fassent</a:t>
            </a:r>
            <a:endParaRPr lang="fr-FR" sz="1100" dirty="0"/>
          </a:p>
          <a:p>
            <a:pPr>
              <a:defRPr/>
            </a:pPr>
            <a:r>
              <a:rPr lang="fr-FR" sz="1100" b="0" i="0" u="none" strike="noStrike" cap="none" spc="0" dirty="0">
                <a:solidFill>
                  <a:srgbClr val="000000"/>
                </a:solidFill>
                <a:latin typeface="Arial"/>
                <a:ea typeface="Arial"/>
                <a:cs typeface="Arial"/>
              </a:rPr>
              <a:t>Créer une anecdote, un moyen </a:t>
            </a:r>
            <a:r>
              <a:rPr lang="fr-FR" sz="1100" b="0" i="0" u="none" strike="noStrike" cap="none" spc="0" dirty="0" err="1">
                <a:solidFill>
                  <a:srgbClr val="000000"/>
                </a:solidFill>
                <a:latin typeface="Arial"/>
                <a:ea typeface="Arial"/>
                <a:cs typeface="Arial"/>
              </a:rPr>
              <a:t>mémotechnique</a:t>
            </a:r>
            <a:endParaRPr lang="fr-FR" sz="1100" dirty="0"/>
          </a:p>
          <a:p>
            <a:endParaRPr lang="fr-FR" dirty="0"/>
          </a:p>
        </p:txBody>
      </p:sp>
    </p:spTree>
    <p:extLst>
      <p:ext uri="{BB962C8B-B14F-4D97-AF65-F5344CB8AC3E}">
        <p14:creationId xmlns:p14="http://schemas.microsoft.com/office/powerpoint/2010/main" val="1893827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Montrer les différents outils </a:t>
            </a:r>
          </a:p>
        </p:txBody>
      </p:sp>
    </p:spTree>
    <p:extLst>
      <p:ext uri="{BB962C8B-B14F-4D97-AF65-F5344CB8AC3E}">
        <p14:creationId xmlns:p14="http://schemas.microsoft.com/office/powerpoint/2010/main" val="3602286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Montrer les différents outils </a:t>
            </a:r>
          </a:p>
        </p:txBody>
      </p:sp>
    </p:spTree>
    <p:extLst>
      <p:ext uri="{BB962C8B-B14F-4D97-AF65-F5344CB8AC3E}">
        <p14:creationId xmlns:p14="http://schemas.microsoft.com/office/powerpoint/2010/main" val="145951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Pour résumer, on retient que l’apprentissage consiste à créer de nouvelles connexions dans le cerveau.</a:t>
            </a:r>
          </a:p>
          <a:p>
            <a:r>
              <a:rPr lang="fr-FR" dirty="0"/>
              <a:t>L’idée de la neuroplasticité est importante car elle met en valeur le fait que tout le monde peut apprendre et à tout âge, quel que soit son patrimoine cérébral.</a:t>
            </a:r>
          </a:p>
          <a:p>
            <a:r>
              <a:rPr lang="fr-FR" dirty="0"/>
              <a:t>Il y a donc dans cette affirmation l’idée que chaque élève peut progresser et c’est important de leur faire savoir car cela va jouer sur la motivation.</a:t>
            </a:r>
          </a:p>
        </p:txBody>
      </p:sp>
    </p:spTree>
    <p:extLst>
      <p:ext uri="{BB962C8B-B14F-4D97-AF65-F5344CB8AC3E}">
        <p14:creationId xmlns:p14="http://schemas.microsoft.com/office/powerpoint/2010/main" val="1178899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Montrer les différents outils </a:t>
            </a:r>
          </a:p>
        </p:txBody>
      </p:sp>
    </p:spTree>
    <p:extLst>
      <p:ext uri="{BB962C8B-B14F-4D97-AF65-F5344CB8AC3E}">
        <p14:creationId xmlns:p14="http://schemas.microsoft.com/office/powerpoint/2010/main" val="1074559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Montrer les différents outils </a:t>
            </a:r>
          </a:p>
        </p:txBody>
      </p:sp>
    </p:spTree>
    <p:extLst>
      <p:ext uri="{BB962C8B-B14F-4D97-AF65-F5344CB8AC3E}">
        <p14:creationId xmlns:p14="http://schemas.microsoft.com/office/powerpoint/2010/main" val="1960354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defRPr/>
            </a:pPr>
            <a:r>
              <a:rPr u="sng">
                <a:hlinkClick r:id="rId3" tooltip="https://view.genial.ly/5ef7655a203fa90d851eabc8/horizontal-infographic-review-15-strategies-pedagogiques"/>
              </a:rPr>
              <a:t>https://view.genial.ly/5ef7655a203fa90d851eabc8/horizontal-infographic-review-15-strategies-pedagogiques</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a:t>
            </a:r>
            <a:r>
              <a:rPr lang="fr-FR" sz="1100" b="1" i="0" u="none" strike="noStrike" cap="none" spc="0" dirty="0">
                <a:solidFill>
                  <a:srgbClr val="000000"/>
                </a:solidFill>
                <a:latin typeface="Arial"/>
                <a:ea typeface="Arial"/>
                <a:cs typeface="Arial"/>
              </a:rPr>
              <a:t>cognition </a:t>
            </a:r>
            <a:r>
              <a:rPr lang="fr-FR" sz="1100" b="0" i="0" u="none" strike="noStrike" cap="none" spc="0" dirty="0">
                <a:solidFill>
                  <a:srgbClr val="000000"/>
                </a:solidFill>
                <a:latin typeface="Arial"/>
                <a:ea typeface="Arial"/>
                <a:cs typeface="Arial"/>
              </a:rPr>
              <a:t>désigne l’ensemble des traitements de l’information effectués par le cerveau, notamment ceux qui sont mis en jeu dans les apprentissages scolaires. </a:t>
            </a:r>
          </a:p>
          <a:p>
            <a:pPr marL="139699"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a:t>
            </a:r>
            <a:r>
              <a:rPr lang="fr-FR" sz="1100" b="1" i="0" u="none" strike="noStrike" cap="none" spc="0" dirty="0">
                <a:solidFill>
                  <a:srgbClr val="000000"/>
                </a:solidFill>
                <a:latin typeface="Arial"/>
                <a:ea typeface="Arial"/>
                <a:cs typeface="Arial"/>
              </a:rPr>
              <a:t>métacognition </a:t>
            </a:r>
            <a:r>
              <a:rPr lang="fr-FR" sz="1100" b="0" i="0" u="none" strike="noStrike" cap="none" spc="0" dirty="0">
                <a:solidFill>
                  <a:srgbClr val="000000"/>
                </a:solidFill>
                <a:latin typeface="Arial"/>
                <a:ea typeface="Arial"/>
                <a:cs typeface="Arial"/>
              </a:rPr>
              <a:t>désigne les processus cognitifs qui contrôlent et évaluent la cognition elle-même, soit l’ensemble des processus par lesquels chacun d’entre nous régule son attention, choisit de s’informer, de planifier, de résoudre un problème, repère ses erreurs et les corrige. </a:t>
            </a:r>
          </a:p>
          <a:p>
            <a:pPr marL="139699"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 À l’école, cet ensemble de capacités joue un rôle central. Une « bonne régulation » conduit l’élève à s’engager dans l’apprentissage avec confiance et enthousiasme. La « mauvaise régulation » de la métacognition se solde par le dégoût d’apprendre, l’évitement de l’école, le décrochage, et par ce que l’on nomme « la spirale de l’échec.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buNone/>
              <a:defRPr/>
            </a:pPr>
            <a:r>
              <a:rPr lang="fr-FR" sz="1100" b="0" i="0" u="none" strike="noStrike" cap="none">
                <a:solidFill>
                  <a:srgbClr val="000000"/>
                </a:solidFill>
                <a:latin typeface="Arial"/>
                <a:ea typeface="Arial"/>
                <a:cs typeface="Arial"/>
              </a:rPr>
              <a:t>Chi et Wyle, deux chercheurs, ont récemment proposé de distinguer les tâches scolaires et les niveaux d'engagement des apprenants dans la  tâche. Elles définissent quatre de ces niveaux :</a:t>
            </a:r>
            <a:endParaRPr/>
          </a:p>
          <a:p>
            <a:pPr>
              <a:buNone/>
              <a:defRPr/>
            </a:pPr>
            <a:r>
              <a:rPr lang="fr-FR" sz="1100" b="0" i="0" u="none" strike="noStrike" cap="none">
                <a:solidFill>
                  <a:srgbClr val="000000"/>
                </a:solidFill>
                <a:latin typeface="Arial"/>
                <a:ea typeface="Arial"/>
                <a:cs typeface="Arial"/>
              </a:rPr>
              <a:t>- Passif : lorsque les élèves sont focalisés sur et reçoivent des explications, ils leur</a:t>
            </a:r>
            <a:endParaRPr/>
          </a:p>
          <a:p>
            <a:pPr>
              <a:buNone/>
              <a:defRPr/>
            </a:pPr>
            <a:r>
              <a:rPr lang="fr-FR" sz="1100" b="0" i="0" u="none" strike="noStrike" cap="none">
                <a:solidFill>
                  <a:srgbClr val="000000"/>
                </a:solidFill>
                <a:latin typeface="Arial"/>
                <a:ea typeface="Arial"/>
                <a:cs typeface="Arial"/>
              </a:rPr>
              <a:t>accordent de l’attention.</a:t>
            </a:r>
          </a:p>
          <a:p>
            <a:pPr>
              <a:buNone/>
              <a:defRPr/>
            </a:pPr>
            <a:r>
              <a:rPr lang="fr-FR" sz="1100" b="0" i="0" u="none" strike="noStrike" cap="none">
                <a:solidFill>
                  <a:srgbClr val="000000"/>
                </a:solidFill>
                <a:latin typeface="Arial"/>
                <a:ea typeface="Arial"/>
                <a:cs typeface="Arial"/>
              </a:rPr>
              <a:t>= ils se contentent de recevoir des explications</a:t>
            </a:r>
            <a:endParaRPr/>
          </a:p>
          <a:p>
            <a:pPr>
              <a:buNone/>
              <a:defRPr/>
            </a:pPr>
            <a:r>
              <a:rPr lang="fr-FR" sz="1100" b="0" i="0" u="none" strike="noStrike" cap="none">
                <a:solidFill>
                  <a:srgbClr val="000000"/>
                </a:solidFill>
                <a:latin typeface="Arial"/>
                <a:ea typeface="Arial"/>
                <a:cs typeface="Arial"/>
              </a:rPr>
              <a:t>- Actif : lorsque les élèves manipulent sélectivement et physiquement les supports</a:t>
            </a:r>
            <a:endParaRPr/>
          </a:p>
          <a:p>
            <a:pPr>
              <a:buNone/>
              <a:defRPr/>
            </a:pPr>
            <a:r>
              <a:rPr lang="fr-FR" sz="1100" b="0" i="0" u="none" strike="noStrike" cap="none">
                <a:solidFill>
                  <a:srgbClr val="000000"/>
                </a:solidFill>
                <a:latin typeface="Arial"/>
                <a:ea typeface="Arial"/>
                <a:cs typeface="Arial"/>
              </a:rPr>
              <a:t>d'apprentissage.</a:t>
            </a:r>
            <a:endParaRPr/>
          </a:p>
          <a:p>
            <a:pPr>
              <a:buNone/>
              <a:defRPr/>
            </a:pPr>
            <a:r>
              <a:rPr lang="fr-FR" sz="1100" b="0" i="0" u="none" strike="noStrike" cap="none">
                <a:solidFill>
                  <a:srgbClr val="000000"/>
                </a:solidFill>
                <a:latin typeface="Arial"/>
                <a:ea typeface="Arial"/>
                <a:cs typeface="Arial"/>
              </a:rPr>
              <a:t>- Constructif : lorsque les élèves génèrent de l'information au-delà de ce qui a été</a:t>
            </a:r>
            <a:endParaRPr/>
          </a:p>
          <a:p>
            <a:pPr>
              <a:buNone/>
              <a:defRPr/>
            </a:pPr>
            <a:r>
              <a:rPr lang="fr-FR" sz="1100" b="0" i="0" u="none" strike="noStrike" cap="none">
                <a:solidFill>
                  <a:srgbClr val="000000"/>
                </a:solidFill>
                <a:latin typeface="Arial"/>
                <a:ea typeface="Arial"/>
                <a:cs typeface="Arial"/>
              </a:rPr>
              <a:t>présenté (ils comprennent plus que ce qu’on leur explique par exemple).</a:t>
            </a:r>
            <a:endParaRPr/>
          </a:p>
          <a:p>
            <a:pPr>
              <a:buNone/>
              <a:defRPr/>
            </a:pPr>
            <a:r>
              <a:rPr lang="fr-FR" sz="1100" b="0" i="0" u="none" strike="noStrike" cap="none">
                <a:solidFill>
                  <a:srgbClr val="000000"/>
                </a:solidFill>
                <a:latin typeface="Arial"/>
                <a:ea typeface="Arial"/>
                <a:cs typeface="Arial"/>
              </a:rPr>
              <a:t>- Interactif : lorsque deux (ou plus) élèves collaborent à travers un dialogue à une coconstruction.</a:t>
            </a:r>
            <a:endParaRPr lang="fr-F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La métacogniton est indispensable pour l’élève, à la fois pour faire des liens entre les connaissances qu’il apprend, mais aussi pour analyser les processus qui lui ont permis de mobiliser ces connaissances dans différentes tâches en lien avec les stratégies qu’il a utilisées pour résoudre cette tâche.</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La métacogniton est indispensable pour l’élève, à la fois pour faire des liens entre les connaissances qu’il apprend, mais aussi pour analyser les processus qui lui ont permis de mobiliser ces connaissances dans différentes tâches en lien avec les stratégies qu’il a utilisées pour résoudre cette tâche.</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extLst>
      <p:ext uri="{BB962C8B-B14F-4D97-AF65-F5344CB8AC3E}">
        <p14:creationId xmlns:p14="http://schemas.microsoft.com/office/powerpoint/2010/main" val="403406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Pour amorcer la réflexion, on vous propose aujourd’hui d’essayer de comprendre comment le cerveau fonctionne et en particulier comment les systèmes de motivation fonctionnent au niveau cérébral pour voir si cela peut nous donner des indices sur la façon de motiver les élèves et de favoriser leur réussite.</a:t>
            </a:r>
          </a:p>
          <a:p>
            <a:r>
              <a:rPr lang="fr-FR" dirty="0"/>
              <a:t>En fait, on vous propose de mettre en parallèle le fonctionnement du cerveau et le concept de la motivation pour essayer d’en tirer des stratégies pédagogiques qui puissent permettre à tous de progresser.</a:t>
            </a:r>
          </a:p>
          <a:p>
            <a:r>
              <a:rPr lang="fr-FR" dirty="0"/>
              <a:t>Le cerveau pour être motivé, pour faire des effort, fait toujours une évaluation du rapport coût bénéfice : il essaie d’examiner ce que ça va couter en terme </a:t>
            </a:r>
            <a:r>
              <a:rPr lang="fr-FR" dirty="0" err="1"/>
              <a:t>d’energie</a:t>
            </a:r>
            <a:r>
              <a:rPr lang="fr-FR" dirty="0"/>
              <a:t> pour faire un effort. Donc on voit assez rapidement le lien entre motivation et fonctionnement du cerveau</a:t>
            </a:r>
          </a:p>
        </p:txBody>
      </p:sp>
    </p:spTree>
    <p:extLst>
      <p:ext uri="{BB962C8B-B14F-4D97-AF65-F5344CB8AC3E}">
        <p14:creationId xmlns:p14="http://schemas.microsoft.com/office/powerpoint/2010/main" val="95520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Que se passe-</a:t>
            </a:r>
            <a:r>
              <a:rPr lang="fr-FR" dirty="0" err="1"/>
              <a:t>til</a:t>
            </a:r>
            <a:r>
              <a:rPr lang="fr-FR" dirty="0"/>
              <a:t> du côté cérébral  quand on fourni un effort : on entend par effort, le fait de devoir comprendre un texte, faire attention, analyser une information…</a:t>
            </a:r>
          </a:p>
          <a:p>
            <a:r>
              <a:rPr lang="fr-FR" dirty="0"/>
              <a:t>Dès qu’on fournit un effort, cela active deux régions du cortex préfrontal (partie avant du cerveau) </a:t>
            </a:r>
          </a:p>
          <a:p>
            <a:r>
              <a:rPr lang="fr-FR" dirty="0"/>
              <a:t>On peut se demander qu’est ce qui va activer ces deux régions là, qu’est-ce qui va faire qu’on va s’engager à faire des efforts ?</a:t>
            </a:r>
          </a:p>
          <a:p>
            <a:endParaRPr lang="fr-FR" dirty="0"/>
          </a:p>
        </p:txBody>
      </p:sp>
    </p:spTree>
    <p:extLst>
      <p:ext uri="{BB962C8B-B14F-4D97-AF65-F5344CB8AC3E}">
        <p14:creationId xmlns:p14="http://schemas.microsoft.com/office/powerpoint/2010/main" val="26780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Si on s’engage dans un effort en croyant dès le départ qu’on ne pourra pas s’améliorer, cela nous donne une analyse rapport coût/bénéfice nettement moins favorable à l’engagement dans l’effort. Pourquoi faire des efforts si ces efforts n’apporteront rien ?</a:t>
            </a:r>
          </a:p>
          <a:p>
            <a:endParaRPr lang="fr-FR" dirty="0"/>
          </a:p>
          <a:p>
            <a:r>
              <a:rPr lang="fr-FR" dirty="0"/>
              <a:t>On en réfère souvent à l’état d’esprit quand on parle de la capacité à croire à la possibilité de s’améliorer.</a:t>
            </a:r>
          </a:p>
          <a:p>
            <a:r>
              <a:rPr lang="fr-FR" dirty="0"/>
              <a:t>Certaines personnes ont un état d’esprit qu’on appelle dynamique : ils croient en leur capacité à s’améliorer. Donc quand elles rencontrent des obstacles, des difficultés, elles considèrent qu’elles ont encore du chemin à faire pour y arriver. </a:t>
            </a:r>
          </a:p>
          <a:p>
            <a:r>
              <a:rPr lang="fr-FR" dirty="0"/>
              <a:t>D’autres ont plutôt un état d’esprit fixe : elles ne croient pas en leur capacité à s’améliorer (ex : les maths c’est pas pour moi, je n’y arriverai jamais). Elle sont persuadés que leur réussite dans ce domaine découle de variables intrinsèques prédéfinies qu’elles ne possèdent pas et non pas de travail et d’entrainement et donc pensent qu’elles ne pourront pas changer.</a:t>
            </a:r>
          </a:p>
          <a:p>
            <a:r>
              <a:rPr lang="fr-FR" dirty="0"/>
              <a:t>Etude de Moser et Al qui s’est intéressée à l’effet des activités sur le cerveau : conclusion : plus les gens avaient un état d’esprit dynamique, plus ils avaient tendance à corriger leurs erreurs. Donc plus les gens ont un état d’esprit dynamique, plus ils portent attention à leurs erreurs, et plus ils cherchent à la corriger. Donc plus ils apprennent. </a:t>
            </a:r>
          </a:p>
          <a:p>
            <a:r>
              <a:rPr lang="fr-FR" dirty="0"/>
              <a:t>L’étude démontre que les gens qui ont un état d’esprit fixe, activent moins leur cerveau que ceux qui ont un état d’esprit dynamique. </a:t>
            </a:r>
          </a:p>
          <a:p>
            <a:pPr marL="139700" indent="0">
              <a:buNone/>
            </a:pPr>
            <a:r>
              <a:rPr lang="fr-FR" dirty="0"/>
              <a:t>Alors est-ce qu’on peut influencer un état d’esprit ? </a:t>
            </a:r>
          </a:p>
          <a:p>
            <a:pPr marL="139700" indent="0">
              <a:buNone/>
            </a:pPr>
            <a:r>
              <a:rPr lang="fr-FR" dirty="0"/>
              <a:t>Est-ce qu'on peut changer un état d’esprit fixe en état d’esprit dynamique ? </a:t>
            </a:r>
          </a:p>
          <a:p>
            <a:pPr marL="139700" indent="0">
              <a:buNone/>
            </a:pPr>
            <a:r>
              <a:rPr lang="fr-FR" dirty="0"/>
              <a:t>Il semblerait que oui et que ce n’est pas si difficile que ça. </a:t>
            </a:r>
          </a:p>
        </p:txBody>
      </p:sp>
    </p:spTree>
    <p:extLst>
      <p:ext uri="{BB962C8B-B14F-4D97-AF65-F5344CB8AC3E}">
        <p14:creationId xmlns:p14="http://schemas.microsoft.com/office/powerpoint/2010/main" val="424429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On donne avant une activité, un texte à lire sur le fonctionnement du cerveau : un qui indique que l’on peut toujours progresser et un autre qui affirme que le cerveau n’est pas modulable et que l’on peut difficilement s’améliorer. On constate que le groupe qui a lu le texte 1 en lien avec un état d’esprit dynamique ont activé davantage de neurones.</a:t>
            </a:r>
          </a:p>
          <a:p>
            <a:r>
              <a:rPr lang="fr-FR" dirty="0"/>
              <a:t>Donc il y a bien des façons d’impacter cette motivation à fournir un effort d’apprentissage et nous enseignant, en sommes les principaux leviers par nos choix pédagogiques et notre posture.</a:t>
            </a:r>
          </a:p>
          <a:p>
            <a:r>
              <a:rPr lang="fr-FR" dirty="0"/>
              <a:t>Les études montrent qu’on peut assez rapidement changer d’état d’esprit, que cela dure un certain temps mais n’est pas éternel. Et donc ce qu’on fait lire à l’élève, ce qu’on lui dit, cela a un vrai impact sur leur apprentissage. </a:t>
            </a:r>
          </a:p>
          <a:p>
            <a:r>
              <a:rPr lang="fr-FR" dirty="0"/>
              <a:t>C’est donc important d’informer les élèves sur cette neuroplasticité du cerveau : on devrait parler du fonctionnement du cerveau aux élèves pour qu’ils aient conscience de ce qui se passe en interne à chaque fois qu’ils lisent, qu’ils sont en activité, qu’il révisent. A chaque instant, le cerveau est entrain de changer. </a:t>
            </a:r>
          </a:p>
          <a:p>
            <a:r>
              <a:rPr lang="fr-FR" dirty="0"/>
              <a:t>On peut le faire via des activités pédagogiques, ou simplement en leur en parlant régulièrement durant les cours. </a:t>
            </a:r>
          </a:p>
          <a:p>
            <a:r>
              <a:rPr lang="fr-FR" dirty="0"/>
              <a:t>Et évidemment fournir aux élèves des feed-back compatibles avec un état d’esprit dynamique : nous allons revenir plus en détail sur ces </a:t>
            </a:r>
            <a:r>
              <a:rPr lang="fr-FR" dirty="0" err="1"/>
              <a:t>feed</a:t>
            </a:r>
            <a:r>
              <a:rPr lang="fr-FR" dirty="0"/>
              <a:t> back.</a:t>
            </a:r>
          </a:p>
        </p:txBody>
      </p:sp>
    </p:spTree>
    <p:extLst>
      <p:ext uri="{BB962C8B-B14F-4D97-AF65-F5344CB8AC3E}">
        <p14:creationId xmlns:p14="http://schemas.microsoft.com/office/powerpoint/2010/main" val="279196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8212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On peut constater que parmi les stratégies peu coûteuses les plus efficaces figurent les feedbacks immédiats mais aussi la métacognition ainsi que le travail entre pairs, sous forme de tutorat et de travaux collaboratifs.</a:t>
            </a:r>
          </a:p>
          <a:p>
            <a:pPr marL="139699" indent="0">
              <a:buClr>
                <a:srgbClr val="000000"/>
              </a:buClr>
              <a:buSzPts val="1400"/>
              <a:buFont typeface="Arial"/>
              <a:buNone/>
              <a:defRPr/>
            </a:pPr>
            <a:endParaRPr lang="fr-FR" dirty="0"/>
          </a:p>
          <a:p>
            <a:pPr marL="139699" indent="0">
              <a:buClr>
                <a:srgbClr val="000000"/>
              </a:buClr>
              <a:buSzPts val="1400"/>
              <a:buFont typeface="Arial"/>
              <a:buNone/>
              <a:defRPr/>
            </a:pPr>
            <a:r>
              <a:rPr lang="fr-FR" dirty="0"/>
              <a:t>Le feed-back a pour objectif de confirmer une information, de permettre une meilleure compréhension de l’élève, d’ajouter ou rappeler une information e</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cxnSp>
        <p:nvCxnSpPr>
          <p:cNvPr id="4" name="Google Shape;10;p2"/>
          <p:cNvCxnSpPr>
            <a:cxnSpLocks/>
          </p:cNvCxnSpPr>
          <p:nvPr/>
        </p:nvCxnSpPr>
        <p:spPr bwMode="auto">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 name="Google Shape;11;p2"/>
          <p:cNvSpPr>
            <a:spLocks noGrp="1"/>
          </p:cNvSpPr>
          <p:nvPr>
            <p:ph type="ctrTitle"/>
          </p:nvPr>
        </p:nvSpPr>
        <p:spPr bwMode="auto">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pPr>
              <a:defRPr/>
            </a:pPr>
            <a:endParaRPr/>
          </a:p>
        </p:txBody>
      </p:sp>
      <p:sp>
        <p:nvSpPr>
          <p:cNvPr id="6" name="Google Shape;12;p2"/>
          <p:cNvSpPr>
            <a:spLocks noGrp="1"/>
          </p:cNvSpPr>
          <p:nvPr>
            <p:ph type="subTitle" idx="1"/>
          </p:nvPr>
        </p:nvSpPr>
        <p:spPr bwMode="auto">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pPr>
              <a:defRPr/>
            </a:pPr>
            <a:endParaRPr/>
          </a:p>
        </p:txBody>
      </p:sp>
      <p:sp>
        <p:nvSpPr>
          <p:cNvPr id="7" name="Google Shape;13;p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bg>
      <p:bgPr>
        <a:solidFill>
          <a:schemeClr val="dk1"/>
        </a:solidFill>
        <a:effectLst/>
      </p:bgPr>
    </p:bg>
    <p:spTree>
      <p:nvGrpSpPr>
        <p:cNvPr id="1" name=""/>
        <p:cNvGrpSpPr/>
        <p:nvPr/>
      </p:nvGrpSpPr>
      <p:grpSpPr bwMode="auto">
        <a:xfrm>
          <a:off x="0" y="0"/>
          <a:ext cx="0" cy="0"/>
          <a:chOff x="0" y="0"/>
          <a:chExt cx="0" cy="0"/>
        </a:xfrm>
      </p:grpSpPr>
      <p:sp>
        <p:nvSpPr>
          <p:cNvPr id="4" name="Google Shape;15;p3"/>
          <p:cNvSpPr>
            <a:spLocks noGrp="1"/>
          </p:cNvSpPr>
          <p:nvPr>
            <p:ph type="title"/>
          </p:nvPr>
        </p:nvSpPr>
        <p:spPr bwMode="auto">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pPr>
              <a:defRPr/>
            </a:pPr>
            <a:endParaRPr/>
          </a:p>
        </p:txBody>
      </p:sp>
      <p:sp>
        <p:nvSpPr>
          <p:cNvPr id="5" name="Google Shape;16;p3"/>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4" name="Google Shape;18;p4"/>
          <p:cNvSpPr>
            <a:spLocks noGrp="1"/>
          </p:cNvSpPr>
          <p:nvPr>
            <p:ph type="title"/>
          </p:nvPr>
        </p:nvSpPr>
        <p:spPr bwMode="auto">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pPr>
              <a:defRPr/>
            </a:pPr>
            <a:endParaRPr/>
          </a:p>
        </p:txBody>
      </p:sp>
      <p:sp>
        <p:nvSpPr>
          <p:cNvPr id="5" name="Google Shape;19;p4"/>
          <p:cNvSpPr>
            <a:spLocks noGrp="1"/>
          </p:cNvSpPr>
          <p:nvPr>
            <p:ph type="body" idx="1"/>
          </p:nvPr>
        </p:nvSpPr>
        <p:spPr bwMode="auto">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4999"/>
              </a:lnSpc>
              <a:spcBef>
                <a:spcPts val="0"/>
              </a:spcBef>
              <a:spcAft>
                <a:spcPts val="0"/>
              </a:spcAft>
              <a:buSzPts val="1200"/>
              <a:buChar char="●"/>
              <a:defRPr sz="12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6" name="Google Shape;20;p4"/>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bg>
      <p:bgPr>
        <a:solidFill>
          <a:schemeClr val="accent3"/>
        </a:solidFill>
        <a:effectLst/>
      </p:bgPr>
    </p:bg>
    <p:spTree>
      <p:nvGrpSpPr>
        <p:cNvPr id="1" name=""/>
        <p:cNvGrpSpPr/>
        <p:nvPr/>
      </p:nvGrpSpPr>
      <p:grpSpPr bwMode="auto">
        <a:xfrm>
          <a:off x="0" y="0"/>
          <a:ext cx="0" cy="0"/>
          <a:chOff x="0" y="0"/>
          <a:chExt cx="0" cy="0"/>
        </a:xfrm>
      </p:grpSpPr>
      <p:sp>
        <p:nvSpPr>
          <p:cNvPr id="4" name="Google Shape;31;p7"/>
          <p:cNvSpPr>
            <a:spLocks noGrp="1"/>
          </p:cNvSpPr>
          <p:nvPr>
            <p:ph type="title"/>
          </p:nvPr>
        </p:nvSpPr>
        <p:spPr bwMode="auto">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pPr>
              <a:defRPr/>
            </a:pPr>
            <a:endParaRPr/>
          </a:p>
        </p:txBody>
      </p:sp>
      <p:sp>
        <p:nvSpPr>
          <p:cNvPr id="5" name="Google Shape;32;p7"/>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4" name="Google Shape;34;p8"/>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5;p8"/>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4999"/>
              </a:lnSpc>
              <a:spcBef>
                <a:spcPts val="0"/>
              </a:spcBef>
              <a:spcAft>
                <a:spcPts val="0"/>
              </a:spcAft>
              <a:buSzPts val="1800"/>
              <a:buChar char="●"/>
              <a:defRPr/>
            </a:lvl1pPr>
            <a:lvl2pPr marL="914400" lvl="1" indent="-317500" algn="l">
              <a:lnSpc>
                <a:spcPct val="114999"/>
              </a:lnSpc>
              <a:spcBef>
                <a:spcPts val="1600"/>
              </a:spcBef>
              <a:spcAft>
                <a:spcPts val="0"/>
              </a:spcAft>
              <a:buSzPts val="1400"/>
              <a:buChar char="○"/>
              <a:defRPr/>
            </a:lvl2pPr>
            <a:lvl3pPr marL="1371600" lvl="2" indent="-317500" algn="l">
              <a:lnSpc>
                <a:spcPct val="114999"/>
              </a:lnSpc>
              <a:spcBef>
                <a:spcPts val="1600"/>
              </a:spcBef>
              <a:spcAft>
                <a:spcPts val="0"/>
              </a:spcAft>
              <a:buSzPts val="1400"/>
              <a:buChar char="■"/>
              <a:defRPr/>
            </a:lvl3pPr>
            <a:lvl4pPr marL="1828800" lvl="3" indent="-317500" algn="l">
              <a:lnSpc>
                <a:spcPct val="114999"/>
              </a:lnSpc>
              <a:spcBef>
                <a:spcPts val="1600"/>
              </a:spcBef>
              <a:spcAft>
                <a:spcPts val="0"/>
              </a:spcAft>
              <a:buSzPts val="1400"/>
              <a:buChar char="●"/>
              <a:defRPr/>
            </a:lvl4pPr>
            <a:lvl5pPr marL="2286000" lvl="4" indent="-317500" algn="l">
              <a:lnSpc>
                <a:spcPct val="114999"/>
              </a:lnSpc>
              <a:spcBef>
                <a:spcPts val="1600"/>
              </a:spcBef>
              <a:spcAft>
                <a:spcPts val="0"/>
              </a:spcAft>
              <a:buSzPts val="1400"/>
              <a:buChar char="○"/>
              <a:defRPr/>
            </a:lvl5pPr>
            <a:lvl6pPr marL="2743200" lvl="5" indent="-317500" algn="l">
              <a:lnSpc>
                <a:spcPct val="114999"/>
              </a:lnSpc>
              <a:spcBef>
                <a:spcPts val="1600"/>
              </a:spcBef>
              <a:spcAft>
                <a:spcPts val="0"/>
              </a:spcAft>
              <a:buSzPts val="1400"/>
              <a:buChar char="■"/>
              <a:defRPr/>
            </a:lvl6pPr>
            <a:lvl7pPr marL="3200400" lvl="6" indent="-317500" algn="l">
              <a:lnSpc>
                <a:spcPct val="114999"/>
              </a:lnSpc>
              <a:spcBef>
                <a:spcPts val="1600"/>
              </a:spcBef>
              <a:spcAft>
                <a:spcPts val="0"/>
              </a:spcAft>
              <a:buSzPts val="1400"/>
              <a:buChar char="●"/>
              <a:defRPr/>
            </a:lvl7pPr>
            <a:lvl8pPr marL="3657600" lvl="7" indent="-317500" algn="l">
              <a:lnSpc>
                <a:spcPct val="114999"/>
              </a:lnSpc>
              <a:spcBef>
                <a:spcPts val="1600"/>
              </a:spcBef>
              <a:spcAft>
                <a:spcPts val="0"/>
              </a:spcAft>
              <a:buSzPts val="1400"/>
              <a:buChar char="○"/>
              <a:defRPr/>
            </a:lvl8pPr>
            <a:lvl9pPr marL="4114800" lvl="8" indent="-317500" algn="l">
              <a:lnSpc>
                <a:spcPct val="114999"/>
              </a:lnSpc>
              <a:spcBef>
                <a:spcPts val="1600"/>
              </a:spcBef>
              <a:spcAft>
                <a:spcPts val="1600"/>
              </a:spcAft>
              <a:buSzPts val="1400"/>
              <a:buChar char="■"/>
              <a:defRPr/>
            </a:lvl9pPr>
          </a:lstStyle>
          <a:p>
            <a:pPr>
              <a:defRPr/>
            </a:pPr>
            <a:endParaRPr/>
          </a:p>
        </p:txBody>
      </p:sp>
      <p:sp>
        <p:nvSpPr>
          <p:cNvPr id="6" name="Google Shape;36;p8"/>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4" name="Google Shape;38;p9"/>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9;p9"/>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4" name="Google Shape;41;p10"/>
          <p:cNvSpPr/>
          <p:nvPr/>
        </p:nvSpPr>
        <p:spPr bwMode="auto">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cxnSp>
        <p:nvCxnSpPr>
          <p:cNvPr id="5" name="Google Shape;42;p10"/>
          <p:cNvCxnSpPr>
            <a:cxnSpLocks/>
          </p:cNvCxnSpPr>
          <p:nvPr/>
        </p:nvCxnSpPr>
        <p:spPr bwMode="auto">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 name="Google Shape;43;p10"/>
          <p:cNvSpPr>
            <a:spLocks noGrp="1"/>
          </p:cNvSpPr>
          <p:nvPr>
            <p:ph type="title"/>
          </p:nvPr>
        </p:nvSpPr>
        <p:spPr bwMode="auto">
          <a:xfrm>
            <a:off x="265500" y="1375599"/>
            <a:ext cx="4045199"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pPr>
              <a:defRPr/>
            </a:pPr>
            <a:endParaRPr/>
          </a:p>
        </p:txBody>
      </p:sp>
      <p:sp>
        <p:nvSpPr>
          <p:cNvPr id="7" name="Google Shape;44;p10"/>
          <p:cNvSpPr>
            <a:spLocks noGrp="1"/>
          </p:cNvSpPr>
          <p:nvPr>
            <p:ph type="subTitle" idx="1"/>
          </p:nvPr>
        </p:nvSpPr>
        <p:spPr bwMode="auto">
          <a:xfrm>
            <a:off x="265500" y="2981125"/>
            <a:ext cx="4045199"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pPr>
              <a:defRPr/>
            </a:pPr>
            <a:endParaRPr/>
          </a:p>
        </p:txBody>
      </p:sp>
      <p:sp>
        <p:nvSpPr>
          <p:cNvPr id="8" name="Google Shape;45;p10"/>
          <p:cNvSpPr>
            <a:spLocks noGrp="1"/>
          </p:cNvSpPr>
          <p:nvPr>
            <p:ph type="body" idx="2"/>
          </p:nvPr>
        </p:nvSpPr>
        <p:spPr bwMode="auto">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4999"/>
              </a:lnSpc>
              <a:spcBef>
                <a:spcPts val="0"/>
              </a:spcBef>
              <a:spcAft>
                <a:spcPts val="0"/>
              </a:spcAft>
              <a:buClr>
                <a:schemeClr val="lt1"/>
              </a:buClr>
              <a:buSzPts val="1800"/>
              <a:buChar char="●"/>
              <a:defRPr>
                <a:solidFill>
                  <a:schemeClr val="lt1"/>
                </a:solidFill>
              </a:defRPr>
            </a:lvl1pPr>
            <a:lvl2pPr marL="914400" lvl="1" indent="-317500" algn="l">
              <a:lnSpc>
                <a:spcPct val="114999"/>
              </a:lnSpc>
              <a:spcBef>
                <a:spcPts val="1600"/>
              </a:spcBef>
              <a:spcAft>
                <a:spcPts val="0"/>
              </a:spcAft>
              <a:buClr>
                <a:schemeClr val="lt1"/>
              </a:buClr>
              <a:buSzPts val="1400"/>
              <a:buChar char="○"/>
              <a:defRPr>
                <a:solidFill>
                  <a:schemeClr val="lt1"/>
                </a:solidFill>
              </a:defRPr>
            </a:lvl2pPr>
            <a:lvl3pPr marL="1371600" lvl="2" indent="-317500" algn="l">
              <a:lnSpc>
                <a:spcPct val="114999"/>
              </a:lnSpc>
              <a:spcBef>
                <a:spcPts val="1600"/>
              </a:spcBef>
              <a:spcAft>
                <a:spcPts val="0"/>
              </a:spcAft>
              <a:buClr>
                <a:schemeClr val="lt1"/>
              </a:buClr>
              <a:buSzPts val="1400"/>
              <a:buChar char="■"/>
              <a:defRPr>
                <a:solidFill>
                  <a:schemeClr val="lt1"/>
                </a:solidFill>
              </a:defRPr>
            </a:lvl3pPr>
            <a:lvl4pPr marL="1828800" lvl="3" indent="-317500" algn="l">
              <a:lnSpc>
                <a:spcPct val="114999"/>
              </a:lnSpc>
              <a:spcBef>
                <a:spcPts val="1600"/>
              </a:spcBef>
              <a:spcAft>
                <a:spcPts val="0"/>
              </a:spcAft>
              <a:buClr>
                <a:schemeClr val="lt1"/>
              </a:buClr>
              <a:buSzPts val="1400"/>
              <a:buChar char="●"/>
              <a:defRPr>
                <a:solidFill>
                  <a:schemeClr val="lt1"/>
                </a:solidFill>
              </a:defRPr>
            </a:lvl4pPr>
            <a:lvl5pPr marL="2286000" lvl="4" indent="-317500" algn="l">
              <a:lnSpc>
                <a:spcPct val="114999"/>
              </a:lnSpc>
              <a:spcBef>
                <a:spcPts val="1600"/>
              </a:spcBef>
              <a:spcAft>
                <a:spcPts val="0"/>
              </a:spcAft>
              <a:buClr>
                <a:schemeClr val="lt1"/>
              </a:buClr>
              <a:buSzPts val="1400"/>
              <a:buChar char="○"/>
              <a:defRPr>
                <a:solidFill>
                  <a:schemeClr val="lt1"/>
                </a:solidFill>
              </a:defRPr>
            </a:lvl5pPr>
            <a:lvl6pPr marL="2743200" lvl="5" indent="-317500" algn="l">
              <a:lnSpc>
                <a:spcPct val="114999"/>
              </a:lnSpc>
              <a:spcBef>
                <a:spcPts val="1600"/>
              </a:spcBef>
              <a:spcAft>
                <a:spcPts val="0"/>
              </a:spcAft>
              <a:buClr>
                <a:schemeClr val="lt1"/>
              </a:buClr>
              <a:buSzPts val="1400"/>
              <a:buChar char="■"/>
              <a:defRPr>
                <a:solidFill>
                  <a:schemeClr val="lt1"/>
                </a:solidFill>
              </a:defRPr>
            </a:lvl6pPr>
            <a:lvl7pPr marL="3200400" lvl="6" indent="-317500" algn="l">
              <a:lnSpc>
                <a:spcPct val="114999"/>
              </a:lnSpc>
              <a:spcBef>
                <a:spcPts val="1600"/>
              </a:spcBef>
              <a:spcAft>
                <a:spcPts val="0"/>
              </a:spcAft>
              <a:buClr>
                <a:schemeClr val="lt1"/>
              </a:buClr>
              <a:buSzPts val="1400"/>
              <a:buChar char="●"/>
              <a:defRPr>
                <a:solidFill>
                  <a:schemeClr val="lt1"/>
                </a:solidFill>
              </a:defRPr>
            </a:lvl7pPr>
            <a:lvl8pPr marL="3657600" lvl="7" indent="-317500" algn="l">
              <a:lnSpc>
                <a:spcPct val="114999"/>
              </a:lnSpc>
              <a:spcBef>
                <a:spcPts val="1600"/>
              </a:spcBef>
              <a:spcAft>
                <a:spcPts val="0"/>
              </a:spcAft>
              <a:buClr>
                <a:schemeClr val="lt1"/>
              </a:buClr>
              <a:buSzPts val="1400"/>
              <a:buChar char="○"/>
              <a:defRPr>
                <a:solidFill>
                  <a:schemeClr val="lt1"/>
                </a:solidFill>
              </a:defRPr>
            </a:lvl8pPr>
            <a:lvl9pPr marL="4114800" lvl="8" indent="-317500" algn="l">
              <a:lnSpc>
                <a:spcPct val="114999"/>
              </a:lnSpc>
              <a:spcBef>
                <a:spcPts val="1600"/>
              </a:spcBef>
              <a:spcAft>
                <a:spcPts val="1600"/>
              </a:spcAft>
              <a:buClr>
                <a:schemeClr val="lt1"/>
              </a:buClr>
              <a:buSzPts val="1400"/>
              <a:buChar char="■"/>
              <a:defRPr>
                <a:solidFill>
                  <a:schemeClr val="lt1"/>
                </a:solidFill>
              </a:defRPr>
            </a:lvl9pPr>
          </a:lstStyle>
          <a:p>
            <a:pPr>
              <a:defRPr/>
            </a:pPr>
            <a:endParaRPr/>
          </a:p>
        </p:txBody>
      </p:sp>
      <p:sp>
        <p:nvSpPr>
          <p:cNvPr id="9" name="Google Shape;46;p10"/>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Caption" userDrawn="1">
  <p:cSld name="CAPTION_ONLY">
    <p:spTree>
      <p:nvGrpSpPr>
        <p:cNvPr id="1" name=""/>
        <p:cNvGrpSpPr/>
        <p:nvPr/>
      </p:nvGrpSpPr>
      <p:grpSpPr bwMode="auto">
        <a:xfrm>
          <a:off x="0" y="0"/>
          <a:ext cx="0" cy="0"/>
          <a:chOff x="0" y="0"/>
          <a:chExt cx="0" cy="0"/>
        </a:xfrm>
      </p:grpSpPr>
      <p:sp>
        <p:nvSpPr>
          <p:cNvPr id="4" name="Google Shape;48;p11"/>
          <p:cNvSpPr>
            <a:spLocks noGrp="1"/>
          </p:cNvSpPr>
          <p:nvPr>
            <p:ph type="body" idx="1"/>
          </p:nvPr>
        </p:nvSpPr>
        <p:spPr bwMode="auto">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defRPr>
            </a:lvl1pPr>
          </a:lstStyle>
          <a:p>
            <a:pPr>
              <a:defRPr/>
            </a:pPr>
            <a:endParaRPr/>
          </a:p>
        </p:txBody>
      </p:sp>
      <p:sp>
        <p:nvSpPr>
          <p:cNvPr id="5" name="Google Shape;49;p1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
        <p:cNvGrpSpPr/>
        <p:nvPr/>
      </p:nvGrpSpPr>
      <p:grpSpPr bwMode="auto">
        <a:xfrm>
          <a:off x="0" y="0"/>
          <a:ext cx="0" cy="0"/>
          <a:chOff x="0" y="0"/>
          <a:chExt cx="0" cy="0"/>
        </a:xfrm>
      </p:grpSpPr>
      <p:sp>
        <p:nvSpPr>
          <p:cNvPr id="4" name="Google Shape;6;p1"/>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endParaRPr/>
          </a:p>
        </p:txBody>
      </p:sp>
      <p:sp>
        <p:nvSpPr>
          <p:cNvPr id="5" name="Google Shape;7;p1"/>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4999"/>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defRPr>
            </a:lvl1pPr>
            <a:lvl2pPr marL="914400" marR="0" lvl="1"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2pPr>
            <a:lvl3pPr marL="1371600" marR="0" lvl="2"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3pPr>
            <a:lvl4pPr marL="1828800" marR="0" lvl="3"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4pPr>
            <a:lvl5pPr marL="2286000" marR="0" lvl="4"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5pPr>
            <a:lvl6pPr marL="2743200" marR="0" lvl="5"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6pPr>
            <a:lvl7pPr marL="3200400" marR="0" lvl="6"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7pPr>
            <a:lvl8pPr marL="3657600" marR="0" lvl="7"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8pPr>
            <a:lvl9pPr marL="4114800" marR="0" lvl="8" indent="-317500" algn="l">
              <a:lnSpc>
                <a:spcPct val="114999"/>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9pPr>
          </a:lstStyle>
          <a:p>
            <a:pPr>
              <a:defRPr/>
            </a:pPr>
            <a:endParaRPr/>
          </a:p>
        </p:txBody>
      </p:sp>
      <p:sp>
        <p:nvSpPr>
          <p:cNvPr id="6" name="Google Shape;8;p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hyperlink" Target="https://www.franceculture.fr/societe/sommes-nous-plus-betes-quavant" TargetMode="External"/><Relationship Id="rId3" Type="http://schemas.openxmlformats.org/officeDocument/2006/relationships/hyperlink" Target="http://ressources-ecole-inclusive.org/posters-pedagogiques/" TargetMode="External"/><Relationship Id="rId7" Type="http://schemas.openxmlformats.org/officeDocument/2006/relationships/hyperlink" Target="https://view.genial.ly/5d18d16ccbeb880f61ef00e0" TargetMode="External"/><Relationship Id="rId2" Type="http://schemas.openxmlformats.org/officeDocument/2006/relationships/hyperlink" Target="https://sciences-cognitives.fr/" TargetMode="External"/><Relationship Id="rId1" Type="http://schemas.openxmlformats.org/officeDocument/2006/relationships/slideLayout" Target="../slideLayouts/slideLayout3.xml"/><Relationship Id="rId6" Type="http://schemas.openxmlformats.org/officeDocument/2006/relationships/hyperlink" Target="https://view.genial.ly/5ef7655a203fa90d851eabc8/horizontal-infographic-review-15-strategies-pedagogiques" TargetMode="External"/><Relationship Id="rId5" Type="http://schemas.openxmlformats.org/officeDocument/2006/relationships/hyperlink" Target="http://4cvalgelon.eklablog.com/" TargetMode="External"/><Relationship Id="rId10" Type="http://schemas.openxmlformats.org/officeDocument/2006/relationships/hyperlink" Target="https://padlet.com/stephanesalamacaffa/b0p2rbs66k9ymzqg" TargetMode="External"/><Relationship Id="rId4" Type="http://schemas.openxmlformats.org/officeDocument/2006/relationships/hyperlink" Target="https://project.crnl.fr/atole/" TargetMode="External"/><Relationship Id="rId9" Type="http://schemas.openxmlformats.org/officeDocument/2006/relationships/hyperlink" Target="https://view.genial.ly/603aba6229f9910d297d1dec/presentation-genially-carte-memorisation-active?fbclid=IwAR23TeSYLUkBj9k50OAbv7xjp1UDcna9Q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dane.web.ac-grenoble.fr/article/couper-et-distribuer-des-videos-sans-distracteur#36IA8Y8mRg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52" name="Picture 4">
            <a:extLst>
              <a:ext uri="{FF2B5EF4-FFF2-40B4-BE49-F238E27FC236}">
                <a16:creationId xmlns:a16="http://schemas.microsoft.com/office/drawing/2014/main" id="{1BC62120-BBEA-41F9-89E5-E4B0B7B3A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8916"/>
            <a:ext cx="9252522" cy="51724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C2905FC-500D-4FAE-85CB-FF5741B16A24}"/>
              </a:ext>
            </a:extLst>
          </p:cNvPr>
          <p:cNvSpPr txBox="1"/>
          <p:nvPr/>
        </p:nvSpPr>
        <p:spPr>
          <a:xfrm rot="20635506">
            <a:off x="830297" y="448109"/>
            <a:ext cx="1408877" cy="738664"/>
          </a:xfrm>
          <a:prstGeom prst="rect">
            <a:avLst/>
          </a:prstGeom>
          <a:noFill/>
        </p:spPr>
        <p:txBody>
          <a:bodyPr wrap="square" rtlCol="0">
            <a:spAutoFit/>
          </a:bodyPr>
          <a:lstStyle/>
          <a:p>
            <a:pPr algn="ctr"/>
            <a:r>
              <a:rPr lang="fr-FR" b="1" dirty="0"/>
              <a:t>Olivier Ponson et Cynthia Willig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E11D5-D637-4D34-9ACF-05885ECDF16C}"/>
              </a:ext>
            </a:extLst>
          </p:cNvPr>
          <p:cNvSpPr>
            <a:spLocks noGrp="1"/>
          </p:cNvSpPr>
          <p:nvPr>
            <p:ph type="title"/>
          </p:nvPr>
        </p:nvSpPr>
        <p:spPr>
          <a:xfrm>
            <a:off x="311700" y="361722"/>
            <a:ext cx="8520600" cy="572700"/>
          </a:xfrm>
        </p:spPr>
        <p:txBody>
          <a:bodyPr/>
          <a:lstStyle/>
          <a:p>
            <a:r>
              <a:rPr lang="fr-FR" b="1" dirty="0">
                <a:latin typeface="+mj-lt"/>
              </a:rPr>
              <a:t>Pourquoi cette formation ?</a:t>
            </a:r>
          </a:p>
        </p:txBody>
      </p:sp>
      <p:sp>
        <p:nvSpPr>
          <p:cNvPr id="3" name="Espace réservé du texte 2">
            <a:extLst>
              <a:ext uri="{FF2B5EF4-FFF2-40B4-BE49-F238E27FC236}">
                <a16:creationId xmlns:a16="http://schemas.microsoft.com/office/drawing/2014/main" id="{76E317EE-495A-45C6-938F-E75B21B6BE71}"/>
              </a:ext>
            </a:extLst>
          </p:cNvPr>
          <p:cNvSpPr>
            <a:spLocks noGrp="1"/>
          </p:cNvSpPr>
          <p:nvPr>
            <p:ph type="body" idx="1"/>
          </p:nvPr>
        </p:nvSpPr>
        <p:spPr/>
        <p:txBody>
          <a:bodyPr/>
          <a:lstStyle/>
          <a:p>
            <a:r>
              <a:rPr lang="fr-FR" dirty="0">
                <a:latin typeface="+mj-lt"/>
              </a:rPr>
              <a:t>« Les enseignants doivent devenir des experts de la dynamique cérébrale de leurs élèves. Personne ne devrait connaître mieux qu’eux les lois de la pensée en développement, les principes de l’attention et de la mémoire.» </a:t>
            </a:r>
          </a:p>
          <a:p>
            <a:pPr marL="114300" indent="0">
              <a:buNone/>
            </a:pPr>
            <a:endParaRPr lang="fr-FR" i="1" dirty="0">
              <a:latin typeface="+mj-lt"/>
            </a:endParaRPr>
          </a:p>
          <a:p>
            <a:pPr marL="114300" indent="0" algn="r">
              <a:buNone/>
            </a:pPr>
            <a:r>
              <a:rPr lang="fr-FR" i="1" dirty="0">
                <a:latin typeface="+mj-lt"/>
              </a:rPr>
              <a:t>Stanislas Dehaene</a:t>
            </a:r>
            <a:endParaRPr lang="fr-FR" dirty="0">
              <a:latin typeface="+mj-lt"/>
            </a:endParaRPr>
          </a:p>
          <a:p>
            <a:endParaRPr lang="fr-FR" dirty="0">
              <a:latin typeface="+mj-lt"/>
            </a:endParaRPr>
          </a:p>
          <a:p>
            <a:pPr marL="114300" indent="0">
              <a:buNone/>
            </a:pPr>
            <a:r>
              <a:rPr lang="fr-FR" dirty="0">
                <a:latin typeface="+mj-lt"/>
                <a:sym typeface="Wingdings" panose="05000000000000000000" pitchFamily="2" charset="2"/>
              </a:rPr>
              <a:t>  </a:t>
            </a:r>
            <a:r>
              <a:rPr lang="fr-FR" dirty="0">
                <a:latin typeface="+mj-lt"/>
              </a:rPr>
              <a:t>Rôle majeur de l’enseignant </a:t>
            </a:r>
          </a:p>
          <a:p>
            <a:pPr marL="114300" indent="0">
              <a:buNone/>
            </a:pPr>
            <a:r>
              <a:rPr lang="fr-FR" dirty="0">
                <a:latin typeface="+mj-lt"/>
              </a:rPr>
              <a:t>     dans l’apprentissage des élèves</a:t>
            </a:r>
          </a:p>
          <a:p>
            <a:pPr marL="114300" indent="0">
              <a:buNone/>
            </a:pPr>
            <a:endParaRPr lang="fr-FR" dirty="0">
              <a:latin typeface="+mj-lt"/>
            </a:endParaRPr>
          </a:p>
        </p:txBody>
      </p:sp>
      <p:pic>
        <p:nvPicPr>
          <p:cNvPr id="5" name="Image 4">
            <a:extLst>
              <a:ext uri="{FF2B5EF4-FFF2-40B4-BE49-F238E27FC236}">
                <a16:creationId xmlns:a16="http://schemas.microsoft.com/office/drawing/2014/main" id="{A25556D3-9DD7-4625-B904-15101909D66C}"/>
              </a:ext>
            </a:extLst>
          </p:cNvPr>
          <p:cNvPicPr>
            <a:picLocks noChangeAspect="1"/>
          </p:cNvPicPr>
          <p:nvPr/>
        </p:nvPicPr>
        <p:blipFill>
          <a:blip r:embed="rId3"/>
          <a:stretch>
            <a:fillRect/>
          </a:stretch>
        </p:blipFill>
        <p:spPr>
          <a:xfrm>
            <a:off x="4427984" y="2578596"/>
            <a:ext cx="2058820" cy="1916832"/>
          </a:xfrm>
          <a:prstGeom prst="rect">
            <a:avLst/>
          </a:prstGeom>
        </p:spPr>
      </p:pic>
    </p:spTree>
    <p:extLst>
      <p:ext uri="{BB962C8B-B14F-4D97-AF65-F5344CB8AC3E}">
        <p14:creationId xmlns:p14="http://schemas.microsoft.com/office/powerpoint/2010/main" val="169621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123478"/>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b="1" dirty="0">
                <a:latin typeface="+mj-lt"/>
                <a:ea typeface="Open Sans Extrabold"/>
                <a:cs typeface="Open Sans Extrabold"/>
              </a:rPr>
              <a:t>Le feed-back : la stratégie</a:t>
            </a:r>
          </a:p>
          <a:p>
            <a:pPr marL="0" lvl="0" indent="0" algn="l">
              <a:lnSpc>
                <a:spcPct val="100000"/>
              </a:lnSpc>
              <a:spcBef>
                <a:spcPts val="0"/>
              </a:spcBef>
              <a:spcAft>
                <a:spcPts val="0"/>
              </a:spcAft>
              <a:buSzPts val="3000"/>
              <a:buNone/>
              <a:defRPr/>
            </a:pPr>
            <a:r>
              <a:rPr lang="fr-FR" sz="2800" b="1" dirty="0">
                <a:latin typeface="+mj-lt"/>
                <a:ea typeface="Open Sans Extrabold"/>
                <a:cs typeface="Open Sans Extrabold"/>
              </a:rPr>
              <a:t>l</a:t>
            </a:r>
            <a:r>
              <a:rPr lang="fr" sz="2800" b="1" dirty="0">
                <a:latin typeface="+mj-lt"/>
                <a:ea typeface="Open Sans Extrabold"/>
                <a:cs typeface="Open Sans Extrabold"/>
              </a:rPr>
              <a:t>a plus efficace</a:t>
            </a:r>
            <a:endParaRPr sz="28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stratégies éducatives et coût.jpg"/>
          <p:cNvPicPr>
            <a:picLocks noChangeAspect="1" noChangeArrowheads="1"/>
          </p:cNvPicPr>
          <p:nvPr/>
        </p:nvPicPr>
        <p:blipFill>
          <a:blip r:embed="rId3"/>
          <a:stretch/>
        </p:blipFill>
        <p:spPr bwMode="auto">
          <a:xfrm>
            <a:off x="5013895" y="0"/>
            <a:ext cx="3799576" cy="5143500"/>
          </a:xfrm>
          <a:prstGeom prst="rect">
            <a:avLst/>
          </a:prstGeom>
          <a:noFill/>
        </p:spPr>
      </p:pic>
      <p:sp>
        <p:nvSpPr>
          <p:cNvPr id="3" name="Rectangle 2">
            <a:extLst>
              <a:ext uri="{FF2B5EF4-FFF2-40B4-BE49-F238E27FC236}">
                <a16:creationId xmlns:a16="http://schemas.microsoft.com/office/drawing/2014/main" id="{975D1ED3-6C41-4D22-AC66-7BFF1CF20BD7}"/>
              </a:ext>
            </a:extLst>
          </p:cNvPr>
          <p:cNvSpPr/>
          <p:nvPr/>
        </p:nvSpPr>
        <p:spPr>
          <a:xfrm>
            <a:off x="330529" y="2067694"/>
            <a:ext cx="4572000" cy="1569660"/>
          </a:xfrm>
          <a:prstGeom prst="rect">
            <a:avLst/>
          </a:prstGeom>
        </p:spPr>
        <p:txBody>
          <a:bodyPr>
            <a:spAutoFit/>
          </a:bodyPr>
          <a:lstStyle/>
          <a:p>
            <a:pPr marL="285750" indent="-285750" algn="just">
              <a:buFont typeface="Wingdings" panose="05000000000000000000" pitchFamily="2" charset="2"/>
              <a:buChar char="ü"/>
            </a:pPr>
            <a:r>
              <a:rPr lang="fr-FR" sz="1600" dirty="0"/>
              <a:t>Confirmer  - en la justifiant - une réponse adéquate.</a:t>
            </a:r>
          </a:p>
          <a:p>
            <a:pPr marL="285750" indent="-285750" algn="just">
              <a:buFont typeface="Wingdings" panose="05000000000000000000" pitchFamily="2" charset="2"/>
              <a:buChar char="ü"/>
            </a:pPr>
            <a:r>
              <a:rPr lang="fr-FR" sz="1600" dirty="0"/>
              <a:t>Ajuster la compréhension de l’élève si sa réponse est confuse. </a:t>
            </a:r>
          </a:p>
          <a:p>
            <a:pPr marL="285750" indent="-285750" algn="just">
              <a:buFont typeface="Wingdings" panose="05000000000000000000" pitchFamily="2" charset="2"/>
              <a:buChar char="ü"/>
            </a:pPr>
            <a:r>
              <a:rPr lang="fr-FR" sz="1600" dirty="0"/>
              <a:t>Ajouter/Rappeler une information manquante si elle est nécessaire.  </a:t>
            </a:r>
          </a:p>
        </p:txBody>
      </p:sp>
      <p:sp>
        <p:nvSpPr>
          <p:cNvPr id="7" name="ZoneTexte 6">
            <a:extLst>
              <a:ext uri="{FF2B5EF4-FFF2-40B4-BE49-F238E27FC236}">
                <a16:creationId xmlns:a16="http://schemas.microsoft.com/office/drawing/2014/main" id="{8E7506D5-7BBF-4554-B737-6C13BF2DBB02}"/>
              </a:ext>
            </a:extLst>
          </p:cNvPr>
          <p:cNvSpPr txBox="1"/>
          <p:nvPr/>
        </p:nvSpPr>
        <p:spPr>
          <a:xfrm>
            <a:off x="539551" y="1419622"/>
            <a:ext cx="4362977" cy="369332"/>
          </a:xfrm>
          <a:prstGeom prst="rect">
            <a:avLst/>
          </a:prstGeom>
          <a:noFill/>
        </p:spPr>
        <p:txBody>
          <a:bodyPr wrap="square" rtlCol="0">
            <a:spAutoFit/>
          </a:bodyPr>
          <a:lstStyle/>
          <a:p>
            <a:r>
              <a:rPr lang="fr-FR" sz="1800" b="1" dirty="0"/>
              <a:t>Fonctions du feed-back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123478"/>
            <a:ext cx="8442684"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b="1" dirty="0">
                <a:latin typeface="+mj-lt"/>
                <a:ea typeface="Open Sans Extrabold"/>
                <a:cs typeface="Open Sans Extrabold"/>
              </a:rPr>
              <a:t>Le</a:t>
            </a:r>
            <a:r>
              <a:rPr lang="fr-FR" sz="2800" b="1" dirty="0">
                <a:latin typeface="+mj-lt"/>
                <a:ea typeface="Open Sans Extrabold"/>
                <a:cs typeface="Open Sans Extrabold"/>
              </a:rPr>
              <a:t>s 5 niveaux de</a:t>
            </a:r>
            <a:r>
              <a:rPr lang="fr" sz="2800" b="1" dirty="0">
                <a:latin typeface="+mj-lt"/>
                <a:ea typeface="Open Sans Extrabold"/>
                <a:cs typeface="Open Sans Extrabold"/>
              </a:rPr>
              <a:t> feed-back</a:t>
            </a:r>
            <a:endParaRPr sz="2800" b="1" dirty="0">
              <a:latin typeface="+mj-lt"/>
              <a:ea typeface="Open Sans Extrabold"/>
              <a:cs typeface="Open Sans Extrabold"/>
            </a:endParaRPr>
          </a:p>
        </p:txBody>
      </p:sp>
      <p:pic>
        <p:nvPicPr>
          <p:cNvPr id="2" name="Image 1">
            <a:extLst>
              <a:ext uri="{FF2B5EF4-FFF2-40B4-BE49-F238E27FC236}">
                <a16:creationId xmlns:a16="http://schemas.microsoft.com/office/drawing/2014/main" id="{120158F1-7B55-4F5D-94EC-23A0007C6041}"/>
              </a:ext>
            </a:extLst>
          </p:cNvPr>
          <p:cNvPicPr>
            <a:picLocks noChangeAspect="1"/>
          </p:cNvPicPr>
          <p:nvPr/>
        </p:nvPicPr>
        <p:blipFill>
          <a:blip r:embed="rId3"/>
          <a:stretch>
            <a:fillRect/>
          </a:stretch>
        </p:blipFill>
        <p:spPr>
          <a:xfrm>
            <a:off x="521804" y="1491630"/>
            <a:ext cx="7938628" cy="3051231"/>
          </a:xfrm>
          <a:prstGeom prst="rect">
            <a:avLst/>
          </a:prstGeom>
        </p:spPr>
      </p:pic>
      <p:sp>
        <p:nvSpPr>
          <p:cNvPr id="3" name="Flèche : droite 2">
            <a:extLst>
              <a:ext uri="{FF2B5EF4-FFF2-40B4-BE49-F238E27FC236}">
                <a16:creationId xmlns:a16="http://schemas.microsoft.com/office/drawing/2014/main" id="{AC7C438C-F673-4F5E-8D45-B320AED335F9}"/>
              </a:ext>
            </a:extLst>
          </p:cNvPr>
          <p:cNvSpPr/>
          <p:nvPr/>
        </p:nvSpPr>
        <p:spPr>
          <a:xfrm rot="10800000">
            <a:off x="8028384" y="2077444"/>
            <a:ext cx="5938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71D15F8B-5793-4E04-BFD4-A91AA834A279}"/>
              </a:ext>
            </a:extLst>
          </p:cNvPr>
          <p:cNvSpPr/>
          <p:nvPr/>
        </p:nvSpPr>
        <p:spPr bwMode="auto">
          <a:xfrm rot="10800000">
            <a:off x="8028384" y="3167314"/>
            <a:ext cx="5938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354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123478"/>
            <a:ext cx="8442684"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b="1" dirty="0">
                <a:latin typeface="+mj-lt"/>
                <a:ea typeface="Open Sans Extrabold"/>
                <a:cs typeface="Open Sans Extrabold"/>
              </a:rPr>
              <a:t>Le</a:t>
            </a:r>
            <a:r>
              <a:rPr lang="fr-FR" sz="2800" b="1" dirty="0">
                <a:latin typeface="+mj-lt"/>
                <a:ea typeface="Open Sans Extrabold"/>
                <a:cs typeface="Open Sans Extrabold"/>
              </a:rPr>
              <a:t>s effets attendus</a:t>
            </a:r>
            <a:endParaRPr sz="2800" b="1" dirty="0">
              <a:latin typeface="+mj-lt"/>
              <a:ea typeface="Open Sans Extrabold"/>
              <a:cs typeface="Open Sans Extrabold"/>
            </a:endParaRPr>
          </a:p>
        </p:txBody>
      </p:sp>
      <p:pic>
        <p:nvPicPr>
          <p:cNvPr id="5" name="Image 4">
            <a:extLst>
              <a:ext uri="{FF2B5EF4-FFF2-40B4-BE49-F238E27FC236}">
                <a16:creationId xmlns:a16="http://schemas.microsoft.com/office/drawing/2014/main" id="{E8D43612-E0BC-4246-9283-CE61B68E9FE3}"/>
              </a:ext>
            </a:extLst>
          </p:cNvPr>
          <p:cNvPicPr>
            <a:picLocks noChangeAspect="1"/>
          </p:cNvPicPr>
          <p:nvPr/>
        </p:nvPicPr>
        <p:blipFill>
          <a:blip r:embed="rId3"/>
          <a:stretch>
            <a:fillRect/>
          </a:stretch>
        </p:blipFill>
        <p:spPr>
          <a:xfrm>
            <a:off x="0" y="915566"/>
            <a:ext cx="9036496" cy="3822204"/>
          </a:xfrm>
          <a:prstGeom prst="rect">
            <a:avLst/>
          </a:prstGeom>
        </p:spPr>
      </p:pic>
    </p:spTree>
    <p:extLst>
      <p:ext uri="{BB962C8B-B14F-4D97-AF65-F5344CB8AC3E}">
        <p14:creationId xmlns:p14="http://schemas.microsoft.com/office/powerpoint/2010/main" val="207651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bwMode="auto">
          <a:xfrm>
            <a:off x="467544" y="363111"/>
            <a:ext cx="7920880" cy="40843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800" b="1" dirty="0">
                <a:solidFill>
                  <a:schemeClr val="accent3"/>
                </a:solidFill>
                <a:latin typeface="+mj-lt"/>
                <a:ea typeface="Ubuntu"/>
                <a:cs typeface="Ubuntu"/>
              </a:rPr>
              <a:t>Les </a:t>
            </a:r>
            <a:r>
              <a:rPr sz="2800" b="1" dirty="0" err="1">
                <a:solidFill>
                  <a:schemeClr val="accent3"/>
                </a:solidFill>
                <a:latin typeface="+mj-lt"/>
                <a:ea typeface="Ubuntu"/>
                <a:cs typeface="Ubuntu"/>
              </a:rPr>
              <a:t>émotions</a:t>
            </a:r>
            <a:r>
              <a:rPr sz="2800" b="1" dirty="0">
                <a:solidFill>
                  <a:schemeClr val="accent3"/>
                </a:solidFill>
                <a:latin typeface="+mj-lt"/>
                <a:ea typeface="Ubuntu"/>
                <a:cs typeface="Ubuntu"/>
              </a:rPr>
              <a:t> : un </a:t>
            </a:r>
            <a:r>
              <a:rPr sz="2800" b="1" dirty="0" err="1">
                <a:solidFill>
                  <a:schemeClr val="accent3"/>
                </a:solidFill>
                <a:latin typeface="+mj-lt"/>
                <a:ea typeface="Ubuntu"/>
                <a:cs typeface="Ubuntu"/>
              </a:rPr>
              <a:t>rôle</a:t>
            </a:r>
            <a:r>
              <a:rPr sz="2800" b="1" dirty="0">
                <a:solidFill>
                  <a:schemeClr val="accent3"/>
                </a:solidFill>
                <a:latin typeface="+mj-lt"/>
                <a:ea typeface="Ubuntu"/>
                <a:cs typeface="Ubuntu"/>
              </a:rPr>
              <a:t> dans les </a:t>
            </a:r>
            <a:r>
              <a:rPr sz="2800" b="1" dirty="0" err="1">
                <a:solidFill>
                  <a:schemeClr val="accent3"/>
                </a:solidFill>
                <a:latin typeface="+mj-lt"/>
                <a:ea typeface="Ubuntu"/>
                <a:cs typeface="Ubuntu"/>
              </a:rPr>
              <a:t>apprentissages</a:t>
            </a:r>
            <a:r>
              <a:rPr sz="2800" b="1" dirty="0">
                <a:solidFill>
                  <a:schemeClr val="accent3"/>
                </a:solidFill>
                <a:latin typeface="+mj-lt"/>
                <a:ea typeface="Ubuntu"/>
                <a:cs typeface="Ubuntu"/>
              </a:rPr>
              <a:t> ?</a:t>
            </a:r>
          </a:p>
        </p:txBody>
      </p:sp>
      <p:grpSp>
        <p:nvGrpSpPr>
          <p:cNvPr id="3" name="Groupe 2">
            <a:extLst>
              <a:ext uri="{FF2B5EF4-FFF2-40B4-BE49-F238E27FC236}">
                <a16:creationId xmlns:a16="http://schemas.microsoft.com/office/drawing/2014/main" id="{7FF3D576-9AC2-4B61-8215-A00D3121B8AF}"/>
              </a:ext>
            </a:extLst>
          </p:cNvPr>
          <p:cNvGrpSpPr/>
          <p:nvPr/>
        </p:nvGrpSpPr>
        <p:grpSpPr>
          <a:xfrm>
            <a:off x="1691680" y="1240586"/>
            <a:ext cx="6264696" cy="3707428"/>
            <a:chOff x="456420" y="1534703"/>
            <a:chExt cx="6131804" cy="3604882"/>
          </a:xfrm>
        </p:grpSpPr>
        <p:pic>
          <p:nvPicPr>
            <p:cNvPr id="9" name="Image 8">
              <a:extLst>
                <a:ext uri="{FF2B5EF4-FFF2-40B4-BE49-F238E27FC236}">
                  <a16:creationId xmlns:a16="http://schemas.microsoft.com/office/drawing/2014/main" id="{46968605-CA40-413B-8D80-38D738E7A8BE}"/>
                </a:ext>
              </a:extLst>
            </p:cNvPr>
            <p:cNvPicPr>
              <a:picLocks noChangeAspect="1"/>
            </p:cNvPicPr>
            <p:nvPr/>
          </p:nvPicPr>
          <p:blipFill rotWithShape="1">
            <a:blip r:embed="rId3"/>
            <a:srcRect t="11993" b="6667"/>
            <a:stretch/>
          </p:blipFill>
          <p:spPr bwMode="auto">
            <a:xfrm>
              <a:off x="456420" y="1625332"/>
              <a:ext cx="6106889" cy="3514253"/>
            </a:xfrm>
            <a:prstGeom prst="rect">
              <a:avLst/>
            </a:prstGeom>
          </p:spPr>
        </p:pic>
        <p:sp>
          <p:nvSpPr>
            <p:cNvPr id="2" name="Rectangle 1">
              <a:extLst>
                <a:ext uri="{FF2B5EF4-FFF2-40B4-BE49-F238E27FC236}">
                  <a16:creationId xmlns:a16="http://schemas.microsoft.com/office/drawing/2014/main" id="{A33F4227-5C92-413A-93DD-613EF4559607}"/>
                </a:ext>
              </a:extLst>
            </p:cNvPr>
            <p:cNvSpPr/>
            <p:nvPr/>
          </p:nvSpPr>
          <p:spPr>
            <a:xfrm>
              <a:off x="4932040" y="1534703"/>
              <a:ext cx="1656184" cy="965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7" name="Rectangle 6"/>
          <p:cNvSpPr/>
          <p:nvPr/>
        </p:nvSpPr>
        <p:spPr bwMode="auto">
          <a:xfrm>
            <a:off x="5508104" y="1170149"/>
            <a:ext cx="3242552" cy="5181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dirty="0">
                <a:solidFill>
                  <a:schemeClr val="tx2">
                    <a:lumMod val="50000"/>
                  </a:schemeClr>
                </a:solidFill>
                <a:latin typeface="+mj-lt"/>
                <a:ea typeface="Ubuntu"/>
                <a:cs typeface="Ubuntu"/>
              </a:rPr>
              <a:t>Les 4 phases de </a:t>
            </a:r>
            <a:r>
              <a:rPr sz="1600" dirty="0" err="1">
                <a:solidFill>
                  <a:schemeClr val="tx2">
                    <a:lumMod val="50000"/>
                  </a:schemeClr>
                </a:solidFill>
                <a:latin typeface="+mj-lt"/>
                <a:ea typeface="Ubuntu"/>
                <a:cs typeface="Ubuntu"/>
              </a:rPr>
              <a:t>l'apprentissage</a:t>
            </a:r>
            <a:endParaRPr sz="1600" dirty="0">
              <a:solidFill>
                <a:schemeClr val="tx2">
                  <a:lumMod val="50000"/>
                </a:schemeClr>
              </a:solidFill>
              <a:latin typeface="+mj-lt"/>
              <a:ea typeface="Ubuntu"/>
              <a:cs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395536" y="339502"/>
            <a:ext cx="661201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800" b="1" dirty="0">
                <a:solidFill>
                  <a:schemeClr val="accent3"/>
                </a:solidFill>
                <a:latin typeface="+mj-lt"/>
                <a:ea typeface="Ubuntu"/>
                <a:cs typeface="Ubuntu"/>
              </a:rPr>
              <a:t>Atelier </a:t>
            </a:r>
            <a:r>
              <a:rPr lang="fr-FR" sz="2800" b="1" dirty="0">
                <a:solidFill>
                  <a:schemeClr val="accent3"/>
                </a:solidFill>
                <a:latin typeface="+mj-lt"/>
                <a:ea typeface="Ubuntu"/>
                <a:cs typeface="Ubuntu"/>
              </a:rPr>
              <a:t>1</a:t>
            </a:r>
            <a:r>
              <a:rPr sz="2800" b="1" dirty="0">
                <a:solidFill>
                  <a:schemeClr val="accent3"/>
                </a:solidFill>
                <a:latin typeface="+mj-lt"/>
                <a:ea typeface="Ubuntu"/>
                <a:cs typeface="Ubuntu"/>
              </a:rPr>
              <a:t> : </a:t>
            </a:r>
            <a:r>
              <a:rPr lang="fr-FR" sz="2800" b="1" dirty="0">
                <a:solidFill>
                  <a:schemeClr val="accent3"/>
                </a:solidFill>
                <a:latin typeface="+mj-lt"/>
                <a:ea typeface="Ubuntu"/>
                <a:cs typeface="Ubuntu"/>
              </a:rPr>
              <a:t>Les </a:t>
            </a:r>
            <a:r>
              <a:rPr lang="fr-FR" sz="2800" b="1" dirty="0" err="1">
                <a:solidFill>
                  <a:schemeClr val="accent3"/>
                </a:solidFill>
                <a:latin typeface="+mj-lt"/>
                <a:ea typeface="Ubuntu"/>
                <a:cs typeface="Ubuntu"/>
              </a:rPr>
              <a:t>neuromythes</a:t>
            </a:r>
            <a:r>
              <a:rPr lang="fr-FR" sz="2800" b="1" dirty="0">
                <a:solidFill>
                  <a:schemeClr val="accent3"/>
                </a:solidFill>
                <a:latin typeface="+mj-lt"/>
                <a:ea typeface="Ubuntu"/>
                <a:cs typeface="Ubuntu"/>
              </a:rPr>
              <a:t> ou pas ? (Vrai ou Faux)</a:t>
            </a:r>
            <a:endParaRPr sz="2800" b="1" dirty="0">
              <a:solidFill>
                <a:schemeClr val="accent3"/>
              </a:solidFill>
              <a:latin typeface="+mj-lt"/>
              <a:ea typeface="Ubuntu"/>
              <a:cs typeface="Ubuntu"/>
            </a:endParaRPr>
          </a:p>
        </p:txBody>
      </p:sp>
      <p:sp>
        <p:nvSpPr>
          <p:cNvPr id="5" name="Rectangle 4"/>
          <p:cNvSpPr/>
          <p:nvPr/>
        </p:nvSpPr>
        <p:spPr bwMode="auto">
          <a:xfrm>
            <a:off x="395536" y="1530185"/>
            <a:ext cx="8132054" cy="360226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dirty="0">
                <a:latin typeface="+mj-lt"/>
              </a:rPr>
              <a:t>1- </a:t>
            </a:r>
            <a:r>
              <a:rPr lang="fr-FR" dirty="0">
                <a:latin typeface="+mj-lt"/>
              </a:rPr>
              <a:t>Nous n’utilisons que 10% de notre cerveau ?</a:t>
            </a:r>
          </a:p>
          <a:p>
            <a:pPr>
              <a:defRPr/>
            </a:pPr>
            <a:endParaRPr dirty="0">
              <a:latin typeface="+mj-lt"/>
            </a:endParaRPr>
          </a:p>
          <a:p>
            <a:pPr>
              <a:defRPr/>
            </a:pPr>
            <a:r>
              <a:rPr dirty="0">
                <a:latin typeface="+mj-lt"/>
              </a:rPr>
              <a:t>2- </a:t>
            </a:r>
            <a:r>
              <a:rPr lang="fr-FR" dirty="0">
                <a:latin typeface="+mj-lt"/>
              </a:rPr>
              <a:t>Certains élèves sont davantage cerveau droit (créatif) ou cerveau gauche (logique) ?</a:t>
            </a:r>
          </a:p>
          <a:p>
            <a:pPr>
              <a:defRPr/>
            </a:pPr>
            <a:endParaRPr dirty="0">
              <a:latin typeface="+mj-lt"/>
            </a:endParaRPr>
          </a:p>
          <a:p>
            <a:pPr>
              <a:defRPr/>
            </a:pPr>
            <a:r>
              <a:rPr dirty="0">
                <a:latin typeface="+mj-lt"/>
              </a:rPr>
              <a:t>3- </a:t>
            </a:r>
            <a:r>
              <a:rPr lang="fr-FR" dirty="0">
                <a:latin typeface="+mj-lt"/>
              </a:rPr>
              <a:t>Relire mes notes de cours et surligner les passages clés sont des stratégies efficaces ?</a:t>
            </a:r>
          </a:p>
          <a:p>
            <a:pPr>
              <a:defRPr/>
            </a:pPr>
            <a:endParaRPr dirty="0">
              <a:latin typeface="+mj-lt"/>
            </a:endParaRPr>
          </a:p>
          <a:p>
            <a:pPr>
              <a:defRPr/>
            </a:pPr>
            <a:r>
              <a:rPr dirty="0">
                <a:latin typeface="+mj-lt"/>
              </a:rPr>
              <a:t>4- </a:t>
            </a:r>
            <a:r>
              <a:rPr lang="fr-FR" dirty="0">
                <a:latin typeface="+mj-lt"/>
              </a:rPr>
              <a:t>Nous apprenons mieux lorsque nous étudions chaque jour plutôt que plusieurs heures de suite ?</a:t>
            </a:r>
          </a:p>
          <a:p>
            <a:pPr>
              <a:defRPr/>
            </a:pPr>
            <a:endParaRPr dirty="0">
              <a:latin typeface="+mj-lt"/>
            </a:endParaRPr>
          </a:p>
          <a:p>
            <a:pPr>
              <a:defRPr/>
            </a:pPr>
            <a:r>
              <a:rPr dirty="0">
                <a:latin typeface="+mj-lt"/>
              </a:rPr>
              <a:t>5- </a:t>
            </a:r>
            <a:r>
              <a:rPr lang="fr-FR" dirty="0">
                <a:latin typeface="+mj-lt"/>
              </a:rPr>
              <a:t>L'activité physique peut améliorer l'attention et le contrôle cognitif ?</a:t>
            </a:r>
          </a:p>
          <a:p>
            <a:pPr>
              <a:defRPr/>
            </a:pPr>
            <a:endParaRPr dirty="0">
              <a:latin typeface="+mj-lt"/>
            </a:endParaRPr>
          </a:p>
          <a:p>
            <a:pPr>
              <a:defRPr/>
            </a:pPr>
            <a:r>
              <a:rPr dirty="0">
                <a:latin typeface="+mj-lt"/>
              </a:rPr>
              <a:t>6- </a:t>
            </a:r>
            <a:r>
              <a:rPr lang="fr-FR" dirty="0">
                <a:latin typeface="+mj-lt"/>
              </a:rPr>
              <a:t>En matière d'apprentissage, tout se joue avant 6 ans ?</a:t>
            </a:r>
          </a:p>
          <a:p>
            <a:pPr>
              <a:defRPr/>
            </a:pPr>
            <a:endParaRPr dirty="0">
              <a:latin typeface="+mj-lt"/>
            </a:endParaRPr>
          </a:p>
          <a:p>
            <a:pPr>
              <a:defRPr/>
            </a:pPr>
            <a:r>
              <a:rPr lang="fr-FR" dirty="0">
                <a:latin typeface="+mj-lt"/>
              </a:rPr>
              <a:t>7- Certains d’entre nous sont mono-tâches et d’autres multitâches ?</a:t>
            </a:r>
            <a:endParaRPr dirty="0">
              <a:latin typeface="+mj-lt"/>
            </a:endParaRPr>
          </a:p>
          <a:p>
            <a:pPr>
              <a:defRPr/>
            </a:pPr>
            <a:r>
              <a:rPr lang="fr-FR" dirty="0">
                <a:latin typeface="+mj-lt"/>
              </a:rPr>
              <a:t> </a:t>
            </a:r>
            <a:endParaRPr dirty="0">
              <a:latin typeface="+mj-lt"/>
            </a:endParaRPr>
          </a:p>
          <a:p>
            <a:pPr>
              <a:defRPr/>
            </a:pPr>
            <a:endParaRPr lang="fr-FR" dirty="0">
              <a:latin typeface="+mj-lt"/>
            </a:endParaRPr>
          </a:p>
          <a:p>
            <a:pPr>
              <a:defRPr/>
            </a:pPr>
            <a:endParaRPr dirty="0">
              <a:latin typeface="+mj-lt"/>
            </a:endParaRPr>
          </a:p>
          <a:p>
            <a:pPr>
              <a:defRPr/>
            </a:pPr>
            <a:endParaRPr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23528" y="21068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b="1" dirty="0">
                <a:latin typeface="Open Sans Extrabold"/>
                <a:ea typeface="Open Sans Extrabold"/>
                <a:cs typeface="Open Sans Extrabold"/>
              </a:rPr>
              <a:t>Les principaux neuromythes</a:t>
            </a:r>
            <a:endParaRPr sz="2800" b="1" dirty="0">
              <a:latin typeface="Open Sans Extrabold"/>
              <a:ea typeface="Open Sans Extrabold"/>
              <a:cs typeface="Open Sans Extrabold"/>
            </a:endParaRPr>
          </a:p>
        </p:txBody>
      </p:sp>
      <p:pic>
        <p:nvPicPr>
          <p:cNvPr id="5" name="Picture 3" descr="C:\Users\ringo\OneDrive\Bureau\EARA\Ressources formation EARA\Ressources Formation Flash\Les siences cognitives dans la classe\Ressources\neuromythes.png"/>
          <p:cNvPicPr>
            <a:picLocks noChangeAspect="1" noChangeArrowheads="1"/>
          </p:cNvPicPr>
          <p:nvPr/>
        </p:nvPicPr>
        <p:blipFill rotWithShape="1">
          <a:blip r:embed="rId3"/>
          <a:srcRect b="46770"/>
          <a:stretch/>
        </p:blipFill>
        <p:spPr bwMode="auto">
          <a:xfrm>
            <a:off x="350132" y="1030333"/>
            <a:ext cx="3944194" cy="3888432"/>
          </a:xfrm>
          <a:prstGeom prst="rect">
            <a:avLst/>
          </a:prstGeom>
          <a:noFill/>
        </p:spPr>
      </p:pic>
      <p:pic>
        <p:nvPicPr>
          <p:cNvPr id="7" name="Picture 3" descr="C:\Users\ringo\OneDrive\Bureau\EARA\Ressources formation EARA\Ressources Formation Flash\Les siences cognitives dans la classe\Ressources\neuromythes.png">
            <a:extLst>
              <a:ext uri="{FF2B5EF4-FFF2-40B4-BE49-F238E27FC236}">
                <a16:creationId xmlns:a16="http://schemas.microsoft.com/office/drawing/2014/main" id="{BAF57A75-9F27-426C-940D-32C2C6CB8DE6}"/>
              </a:ext>
            </a:extLst>
          </p:cNvPr>
          <p:cNvPicPr>
            <a:picLocks noChangeAspect="1" noChangeArrowheads="1"/>
          </p:cNvPicPr>
          <p:nvPr/>
        </p:nvPicPr>
        <p:blipFill rotWithShape="1">
          <a:blip r:embed="rId3"/>
          <a:srcRect t="52953"/>
          <a:stretch/>
        </p:blipFill>
        <p:spPr bwMode="auto">
          <a:xfrm>
            <a:off x="4348767" y="915566"/>
            <a:ext cx="4445101" cy="38732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25DBA7C4-2601-4781-B7A9-EDB482BEA6D4}"/>
              </a:ext>
            </a:extLst>
          </p:cNvPr>
          <p:cNvSpPr/>
          <p:nvPr/>
        </p:nvSpPr>
        <p:spPr>
          <a:xfrm>
            <a:off x="5064905" y="3143399"/>
            <a:ext cx="2227084" cy="101252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D72CCFB-4006-4BAE-BFB0-9B423E28E97E}"/>
              </a:ext>
            </a:extLst>
          </p:cNvPr>
          <p:cNvSpPr/>
          <p:nvPr/>
        </p:nvSpPr>
        <p:spPr>
          <a:xfrm>
            <a:off x="1367901" y="3105020"/>
            <a:ext cx="2227084" cy="101252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D5DDC64-52D1-4187-B996-D1E27F77530E}"/>
              </a:ext>
            </a:extLst>
          </p:cNvPr>
          <p:cNvSpPr/>
          <p:nvPr/>
        </p:nvSpPr>
        <p:spPr>
          <a:xfrm>
            <a:off x="6253767" y="1621883"/>
            <a:ext cx="2227084" cy="101252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DC2D67FE-0E44-4103-8799-9EC01A36091D}"/>
              </a:ext>
            </a:extLst>
          </p:cNvPr>
          <p:cNvSpPr/>
          <p:nvPr/>
        </p:nvSpPr>
        <p:spPr>
          <a:xfrm>
            <a:off x="254359" y="1621884"/>
            <a:ext cx="2227084" cy="101252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5D24BF55-DFC4-4E37-8E87-7B7900B76B37}"/>
              </a:ext>
            </a:extLst>
          </p:cNvPr>
          <p:cNvSpPr/>
          <p:nvPr/>
        </p:nvSpPr>
        <p:spPr>
          <a:xfrm>
            <a:off x="3254063" y="1621884"/>
            <a:ext cx="2227084" cy="101252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E6BA3AF-4AA9-4AD1-8B93-6D416D2228FC}"/>
              </a:ext>
            </a:extLst>
          </p:cNvPr>
          <p:cNvSpPr>
            <a:spLocks noGrp="1"/>
          </p:cNvSpPr>
          <p:nvPr>
            <p:ph type="title"/>
          </p:nvPr>
        </p:nvSpPr>
        <p:spPr>
          <a:xfrm>
            <a:off x="311700" y="411510"/>
            <a:ext cx="8520600" cy="572700"/>
          </a:xfrm>
        </p:spPr>
        <p:txBody>
          <a:bodyPr/>
          <a:lstStyle/>
          <a:p>
            <a:r>
              <a:rPr lang="fr-FR" b="1" dirty="0">
                <a:latin typeface="+mj-lt"/>
              </a:rPr>
              <a:t>Les mécanismes de l’activité cognitive</a:t>
            </a:r>
          </a:p>
        </p:txBody>
      </p:sp>
      <p:sp>
        <p:nvSpPr>
          <p:cNvPr id="3" name="ZoneTexte 2">
            <a:extLst>
              <a:ext uri="{FF2B5EF4-FFF2-40B4-BE49-F238E27FC236}">
                <a16:creationId xmlns:a16="http://schemas.microsoft.com/office/drawing/2014/main" id="{9C2854C4-3DC5-4A2C-AEEB-62BC9D53B966}"/>
              </a:ext>
            </a:extLst>
          </p:cNvPr>
          <p:cNvSpPr txBox="1"/>
          <p:nvPr/>
        </p:nvSpPr>
        <p:spPr>
          <a:xfrm>
            <a:off x="611560" y="1928093"/>
            <a:ext cx="1728192" cy="400110"/>
          </a:xfrm>
          <a:prstGeom prst="rect">
            <a:avLst/>
          </a:prstGeom>
          <a:noFill/>
        </p:spPr>
        <p:txBody>
          <a:bodyPr wrap="square" rtlCol="0">
            <a:spAutoFit/>
          </a:bodyPr>
          <a:lstStyle/>
          <a:p>
            <a:r>
              <a:rPr lang="fr-FR" sz="2000" dirty="0">
                <a:solidFill>
                  <a:schemeClr val="tx2">
                    <a:lumMod val="50000"/>
                  </a:schemeClr>
                </a:solidFill>
                <a:latin typeface="+mj-lt"/>
              </a:rPr>
              <a:t>L’attention </a:t>
            </a:r>
          </a:p>
        </p:txBody>
      </p:sp>
      <p:sp>
        <p:nvSpPr>
          <p:cNvPr id="4" name="ZoneTexte 3">
            <a:extLst>
              <a:ext uri="{FF2B5EF4-FFF2-40B4-BE49-F238E27FC236}">
                <a16:creationId xmlns:a16="http://schemas.microsoft.com/office/drawing/2014/main" id="{0870C024-E84F-4FA5-BF8B-A166895F6CD6}"/>
              </a:ext>
            </a:extLst>
          </p:cNvPr>
          <p:cNvSpPr txBox="1"/>
          <p:nvPr/>
        </p:nvSpPr>
        <p:spPr>
          <a:xfrm>
            <a:off x="3347864" y="1774205"/>
            <a:ext cx="2039483" cy="707886"/>
          </a:xfrm>
          <a:prstGeom prst="rect">
            <a:avLst/>
          </a:prstGeom>
          <a:noFill/>
        </p:spPr>
        <p:txBody>
          <a:bodyPr wrap="square" rtlCol="0">
            <a:spAutoFit/>
          </a:bodyPr>
          <a:lstStyle/>
          <a:p>
            <a:pPr algn="ctr"/>
            <a:r>
              <a:rPr lang="fr-FR" sz="2000" dirty="0">
                <a:solidFill>
                  <a:schemeClr val="tx2">
                    <a:lumMod val="50000"/>
                  </a:schemeClr>
                </a:solidFill>
                <a:latin typeface="+mj-lt"/>
              </a:rPr>
              <a:t>La mémoire et la mémorisation</a:t>
            </a:r>
          </a:p>
        </p:txBody>
      </p:sp>
      <p:sp>
        <p:nvSpPr>
          <p:cNvPr id="5" name="ZoneTexte 4">
            <a:extLst>
              <a:ext uri="{FF2B5EF4-FFF2-40B4-BE49-F238E27FC236}">
                <a16:creationId xmlns:a16="http://schemas.microsoft.com/office/drawing/2014/main" id="{B759E062-A2E8-4282-B39E-59EF362921A8}"/>
              </a:ext>
            </a:extLst>
          </p:cNvPr>
          <p:cNvSpPr txBox="1"/>
          <p:nvPr/>
        </p:nvSpPr>
        <p:spPr>
          <a:xfrm>
            <a:off x="6097569" y="1928093"/>
            <a:ext cx="2520280" cy="400110"/>
          </a:xfrm>
          <a:prstGeom prst="rect">
            <a:avLst/>
          </a:prstGeom>
          <a:noFill/>
        </p:spPr>
        <p:txBody>
          <a:bodyPr wrap="square" rtlCol="0">
            <a:spAutoFit/>
          </a:bodyPr>
          <a:lstStyle/>
          <a:p>
            <a:pPr algn="ctr"/>
            <a:r>
              <a:rPr lang="fr-FR" sz="2000" dirty="0">
                <a:solidFill>
                  <a:schemeClr val="tx2">
                    <a:lumMod val="50000"/>
                  </a:schemeClr>
                </a:solidFill>
                <a:latin typeface="+mj-lt"/>
              </a:rPr>
              <a:t>La compréhension </a:t>
            </a:r>
          </a:p>
        </p:txBody>
      </p:sp>
      <p:sp>
        <p:nvSpPr>
          <p:cNvPr id="6" name="ZoneTexte 5">
            <a:extLst>
              <a:ext uri="{FF2B5EF4-FFF2-40B4-BE49-F238E27FC236}">
                <a16:creationId xmlns:a16="http://schemas.microsoft.com/office/drawing/2014/main" id="{9F9E567E-8438-42F3-825E-22DF945F6579}"/>
              </a:ext>
            </a:extLst>
          </p:cNvPr>
          <p:cNvSpPr txBox="1"/>
          <p:nvPr/>
        </p:nvSpPr>
        <p:spPr>
          <a:xfrm>
            <a:off x="1619672" y="3411229"/>
            <a:ext cx="1728192" cy="400110"/>
          </a:xfrm>
          <a:prstGeom prst="rect">
            <a:avLst/>
          </a:prstGeom>
          <a:noFill/>
        </p:spPr>
        <p:txBody>
          <a:bodyPr wrap="square" rtlCol="0">
            <a:spAutoFit/>
          </a:bodyPr>
          <a:lstStyle/>
          <a:p>
            <a:r>
              <a:rPr lang="fr-FR" sz="2000" dirty="0">
                <a:solidFill>
                  <a:schemeClr val="tx2">
                    <a:lumMod val="50000"/>
                  </a:schemeClr>
                </a:solidFill>
                <a:latin typeface="+mj-lt"/>
              </a:rPr>
              <a:t>La motivation</a:t>
            </a:r>
          </a:p>
        </p:txBody>
      </p:sp>
      <p:sp>
        <p:nvSpPr>
          <p:cNvPr id="7" name="ZoneTexte 6">
            <a:extLst>
              <a:ext uri="{FF2B5EF4-FFF2-40B4-BE49-F238E27FC236}">
                <a16:creationId xmlns:a16="http://schemas.microsoft.com/office/drawing/2014/main" id="{5F2FD3DD-A86C-49B1-9612-20E8F2C4E562}"/>
              </a:ext>
            </a:extLst>
          </p:cNvPr>
          <p:cNvSpPr txBox="1"/>
          <p:nvPr/>
        </p:nvSpPr>
        <p:spPr>
          <a:xfrm>
            <a:off x="5314351" y="3411229"/>
            <a:ext cx="1728192" cy="400110"/>
          </a:xfrm>
          <a:prstGeom prst="rect">
            <a:avLst/>
          </a:prstGeom>
          <a:noFill/>
        </p:spPr>
        <p:txBody>
          <a:bodyPr wrap="square" rtlCol="0">
            <a:spAutoFit/>
          </a:bodyPr>
          <a:lstStyle/>
          <a:p>
            <a:r>
              <a:rPr lang="fr-FR" sz="2000" dirty="0">
                <a:solidFill>
                  <a:schemeClr val="tx2">
                    <a:lumMod val="50000"/>
                  </a:schemeClr>
                </a:solidFill>
                <a:latin typeface="+mj-lt"/>
              </a:rPr>
              <a:t>Le feed-back </a:t>
            </a:r>
          </a:p>
        </p:txBody>
      </p:sp>
    </p:spTree>
    <p:extLst>
      <p:ext uri="{BB962C8B-B14F-4D97-AF65-F5344CB8AC3E}">
        <p14:creationId xmlns:p14="http://schemas.microsoft.com/office/powerpoint/2010/main" val="402232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07504" y="-1213"/>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b="1" dirty="0">
                <a:latin typeface="+mj-lt"/>
                <a:ea typeface="Open Sans Extrabold"/>
                <a:cs typeface="Open Sans Extrabold"/>
              </a:rPr>
              <a:t>Les piliers des appprentissages</a:t>
            </a:r>
            <a:endParaRPr sz="28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Neurosciences et piliers de l'apprentissage.jpg"/>
          <p:cNvPicPr>
            <a:picLocks noChangeAspect="1" noChangeArrowheads="1"/>
          </p:cNvPicPr>
          <p:nvPr/>
        </p:nvPicPr>
        <p:blipFill>
          <a:blip r:embed="rId3"/>
          <a:stretch/>
        </p:blipFill>
        <p:spPr bwMode="auto">
          <a:xfrm>
            <a:off x="1928794" y="571486"/>
            <a:ext cx="5508627" cy="44295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1120" y="267494"/>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800" b="1" dirty="0">
                <a:solidFill>
                  <a:schemeClr val="accent3"/>
                </a:solidFill>
                <a:latin typeface="+mj-lt"/>
                <a:ea typeface="Ubuntu"/>
                <a:cs typeface="Ubuntu"/>
              </a:rPr>
              <a:t>Atelier </a:t>
            </a:r>
            <a:r>
              <a:rPr lang="fr-FR" sz="2800" b="1" dirty="0">
                <a:solidFill>
                  <a:schemeClr val="accent3"/>
                </a:solidFill>
                <a:latin typeface="+mj-lt"/>
                <a:ea typeface="Ubuntu"/>
                <a:cs typeface="Ubuntu"/>
              </a:rPr>
              <a:t>3</a:t>
            </a:r>
            <a:r>
              <a:rPr sz="2800" b="1" dirty="0">
                <a:solidFill>
                  <a:schemeClr val="accent3"/>
                </a:solidFill>
                <a:latin typeface="+mj-lt"/>
                <a:ea typeface="Ubuntu"/>
                <a:cs typeface="Ubuntu"/>
              </a:rPr>
              <a:t> : </a:t>
            </a:r>
            <a:r>
              <a:rPr lang="fr-FR" sz="2800" b="1" dirty="0">
                <a:solidFill>
                  <a:schemeClr val="accent3"/>
                </a:solidFill>
                <a:latin typeface="+mj-lt"/>
                <a:ea typeface="Ubuntu"/>
                <a:cs typeface="Ubuntu"/>
              </a:rPr>
              <a:t>L’attention</a:t>
            </a:r>
            <a:endParaRPr sz="2800" b="1" dirty="0">
              <a:solidFill>
                <a:schemeClr val="accent3"/>
              </a:solidFill>
              <a:latin typeface="+mj-lt"/>
            </a:endParaRPr>
          </a:p>
        </p:txBody>
      </p:sp>
      <p:sp>
        <p:nvSpPr>
          <p:cNvPr id="5" name="Rectangle 5"/>
          <p:cNvSpPr/>
          <p:nvPr/>
        </p:nvSpPr>
        <p:spPr bwMode="auto">
          <a:xfrm rot="20793555">
            <a:off x="592282" y="1867503"/>
            <a:ext cx="8246854"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a:latin typeface="+mj-lt"/>
                <a:ea typeface="Ubuntu"/>
                <a:cs typeface="Ubuntu"/>
              </a:rPr>
              <a:t># TCHAT : Regardez la vidéo suivante et comptez le nombre de passes entre les joueurs blancs</a:t>
            </a:r>
            <a:endParaRPr lang="fr-FR" sz="2000">
              <a:solidFill>
                <a:schemeClr val="tx2">
                  <a:lumMod val="10000"/>
                </a:schemeClr>
              </a:solidFill>
              <a:latin typeface="+mj-lt"/>
              <a:ea typeface="Ubuntu"/>
              <a:cs typeface="Ubuntu"/>
            </a:endParaRPr>
          </a:p>
          <a:p>
            <a:pPr>
              <a:defRPr/>
            </a:pPr>
            <a:endParaRPr lang="fr-FR" sz="2000">
              <a:latin typeface="+mj-lt"/>
              <a:ea typeface="Ubuntu"/>
              <a:cs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611560" y="217126"/>
            <a:ext cx="3960440" cy="44756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dirty="0" err="1">
                <a:solidFill>
                  <a:schemeClr val="accent3"/>
                </a:solidFill>
                <a:latin typeface="+mj-lt"/>
                <a:ea typeface="Open Sans Extrabold"/>
                <a:cs typeface="Open Sans Extrabold"/>
              </a:rPr>
              <a:t>Objectifs</a:t>
            </a:r>
            <a:endParaRPr dirty="0">
              <a:solidFill>
                <a:schemeClr val="accent3"/>
              </a:solidFill>
              <a:latin typeface="+mj-lt"/>
            </a:endParaRPr>
          </a:p>
        </p:txBody>
      </p:sp>
      <p:sp>
        <p:nvSpPr>
          <p:cNvPr id="5" name=" 4"/>
          <p:cNvSpPr/>
          <p:nvPr/>
        </p:nvSpPr>
        <p:spPr bwMode="auto">
          <a:xfrm>
            <a:off x="647564" y="1059582"/>
            <a:ext cx="7848872" cy="2448272"/>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lvl="0" algn="just">
              <a:buFont typeface="Wingdings"/>
              <a:buChar char="ü"/>
              <a:defRPr/>
            </a:pPr>
            <a:r>
              <a:rPr lang="fr-FR" sz="2000" dirty="0">
                <a:latin typeface="+mj-lt"/>
                <a:ea typeface="Ubuntu"/>
                <a:cs typeface="Ubuntu"/>
              </a:rPr>
              <a:t>Définir les sciences cognitives</a:t>
            </a:r>
          </a:p>
          <a:p>
            <a:pPr lvl="0" algn="just">
              <a:buFont typeface="Wingdings"/>
              <a:buChar char="ü"/>
              <a:defRPr/>
            </a:pPr>
            <a:endParaRPr lang="fr-FR" sz="2000" dirty="0">
              <a:latin typeface="+mj-lt"/>
              <a:ea typeface="Ubuntu"/>
              <a:cs typeface="Ubuntu"/>
            </a:endParaRPr>
          </a:p>
          <a:p>
            <a:pPr lvl="0" algn="just">
              <a:buFont typeface="Wingdings"/>
              <a:buChar char="ü"/>
              <a:defRPr/>
            </a:pPr>
            <a:r>
              <a:rPr lang="fr-FR" sz="2000" dirty="0">
                <a:latin typeface="+mj-lt"/>
                <a:ea typeface="Ubuntu"/>
                <a:cs typeface="Ubuntu"/>
              </a:rPr>
              <a:t>Identifier le lien entre le fonctionnement cérébral et la motivation</a:t>
            </a:r>
          </a:p>
          <a:p>
            <a:pPr lvl="0" algn="just">
              <a:buFont typeface="Wingdings"/>
              <a:buChar char="ü"/>
              <a:defRPr/>
            </a:pPr>
            <a:endParaRPr lang="fr-FR" sz="2000" dirty="0">
              <a:latin typeface="+mj-lt"/>
              <a:ea typeface="Ubuntu"/>
              <a:cs typeface="Ubuntu"/>
            </a:endParaRPr>
          </a:p>
          <a:p>
            <a:pPr algn="just">
              <a:buFont typeface="Wingdings"/>
              <a:buChar char="ü"/>
              <a:defRPr/>
            </a:pPr>
            <a:r>
              <a:rPr lang="fr-FR" sz="2000" dirty="0">
                <a:ea typeface="Ubuntu"/>
                <a:cs typeface="Ubuntu"/>
              </a:rPr>
              <a:t>Déconstruire certaines croyances du monde de l’éducation via les </a:t>
            </a:r>
            <a:r>
              <a:rPr lang="fr-FR" sz="2000" dirty="0" err="1">
                <a:ea typeface="Ubuntu"/>
                <a:cs typeface="Ubuntu"/>
              </a:rPr>
              <a:t>neuromythes</a:t>
            </a:r>
            <a:endParaRPr lang="fr-FR" sz="2000" dirty="0">
              <a:ea typeface="Ubuntu"/>
              <a:cs typeface="Ubuntu"/>
            </a:endParaRPr>
          </a:p>
          <a:p>
            <a:pPr lvl="0" algn="just">
              <a:defRPr/>
            </a:pPr>
            <a:endParaRPr lang="fr-FR" sz="2000" dirty="0">
              <a:latin typeface="+mj-lt"/>
              <a:ea typeface="Ubuntu"/>
              <a:cs typeface="Ubuntu"/>
            </a:endParaRPr>
          </a:p>
          <a:p>
            <a:pPr lvl="0" algn="just">
              <a:buFont typeface="Wingdings"/>
              <a:buChar char="ü"/>
              <a:defRPr/>
            </a:pPr>
            <a:r>
              <a:rPr lang="fr-FR" sz="2000" dirty="0">
                <a:latin typeface="+mj-lt"/>
                <a:ea typeface="Ubuntu"/>
                <a:cs typeface="Ubuntu"/>
              </a:rPr>
              <a:t>Découvrir les principaux mécanismes de l’apprentissage  </a:t>
            </a:r>
            <a:endParaRPr sz="2000" dirty="0">
              <a:latin typeface="+mj-lt"/>
              <a:ea typeface="Ubuntu"/>
              <a:cs typeface="Ubuntu"/>
            </a:endParaRPr>
          </a:p>
          <a:p>
            <a:pPr lvl="0" algn="just">
              <a:defRPr/>
            </a:pPr>
            <a:endParaRPr sz="2000" dirty="0">
              <a:latin typeface="+mj-lt"/>
              <a:ea typeface="Ubuntu"/>
              <a:cs typeface="Ubuntu"/>
            </a:endParaRPr>
          </a:p>
          <a:p>
            <a:pPr lvl="0" algn="just">
              <a:buFont typeface="Wingdings"/>
              <a:buChar char="ü"/>
              <a:defRPr/>
            </a:pPr>
            <a:r>
              <a:rPr lang="fr-FR" sz="2000" dirty="0">
                <a:latin typeface="+mj-lt"/>
                <a:ea typeface="Ubuntu"/>
                <a:cs typeface="Ubuntu"/>
              </a:rPr>
              <a:t>Scénariser ses cours en tenant compte des apports des sciences cognitives</a:t>
            </a:r>
            <a:endParaRPr sz="2000" dirty="0">
              <a:latin typeface="+mj-lt"/>
              <a:ea typeface="Ubuntu"/>
              <a:cs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576204" y="267494"/>
            <a:ext cx="8262932"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800" b="1" dirty="0">
                <a:solidFill>
                  <a:schemeClr val="accent3"/>
                </a:solidFill>
                <a:latin typeface="+mj-lt"/>
                <a:ea typeface="Ubuntu"/>
                <a:cs typeface="Ubuntu"/>
              </a:rPr>
              <a:t>L’attention</a:t>
            </a:r>
            <a:endParaRPr sz="2800" b="1" dirty="0">
              <a:solidFill>
                <a:schemeClr val="accent3"/>
              </a:solidFill>
              <a:latin typeface="+mj-lt"/>
            </a:endParaRPr>
          </a:p>
        </p:txBody>
      </p:sp>
      <p:sp>
        <p:nvSpPr>
          <p:cNvPr id="5" name="Rectangle 5"/>
          <p:cNvSpPr/>
          <p:nvPr/>
        </p:nvSpPr>
        <p:spPr bwMode="auto">
          <a:xfrm>
            <a:off x="592282" y="1275606"/>
            <a:ext cx="8246854"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just">
              <a:defRPr/>
            </a:pPr>
            <a:r>
              <a:rPr lang="fr-FR" sz="2000" b="1" dirty="0">
                <a:solidFill>
                  <a:schemeClr val="tx2">
                    <a:lumMod val="50000"/>
                  </a:schemeClr>
                </a:solidFill>
                <a:latin typeface="+mj-lt"/>
                <a:ea typeface="Ubuntu"/>
                <a:cs typeface="Ubuntu"/>
              </a:rPr>
              <a:t>Définition de </a:t>
            </a:r>
            <a:r>
              <a:rPr lang="fr-FR" sz="2000" b="1" dirty="0" err="1">
                <a:solidFill>
                  <a:schemeClr val="tx2">
                    <a:lumMod val="50000"/>
                  </a:schemeClr>
                </a:solidFill>
                <a:latin typeface="+mj-lt"/>
                <a:ea typeface="Ubuntu"/>
                <a:cs typeface="Ubuntu"/>
              </a:rPr>
              <a:t>Wiliam</a:t>
            </a:r>
            <a:r>
              <a:rPr lang="fr-FR" sz="2000" b="1" dirty="0">
                <a:solidFill>
                  <a:schemeClr val="tx2">
                    <a:lumMod val="50000"/>
                  </a:schemeClr>
                </a:solidFill>
                <a:latin typeface="+mj-lt"/>
                <a:ea typeface="Ubuntu"/>
                <a:cs typeface="Ubuntu"/>
              </a:rPr>
              <a:t> James (1831-1920) : </a:t>
            </a:r>
          </a:p>
          <a:p>
            <a:pPr algn="just">
              <a:defRPr/>
            </a:pPr>
            <a:endParaRPr lang="fr-FR" sz="2000" dirty="0">
              <a:solidFill>
                <a:schemeClr val="tx2">
                  <a:lumMod val="50000"/>
                </a:schemeClr>
              </a:solidFill>
              <a:latin typeface="+mj-lt"/>
              <a:ea typeface="Ubuntu"/>
              <a:cs typeface="Ubuntu"/>
            </a:endParaRPr>
          </a:p>
          <a:p>
            <a:pPr algn="just">
              <a:defRPr/>
            </a:pPr>
            <a:r>
              <a:rPr lang="fr-FR" sz="2000" dirty="0">
                <a:solidFill>
                  <a:schemeClr val="tx2">
                    <a:lumMod val="50000"/>
                  </a:schemeClr>
                </a:solidFill>
                <a:latin typeface="+mj-lt"/>
                <a:ea typeface="Ubuntu"/>
                <a:cs typeface="Ubuntu"/>
              </a:rPr>
              <a:t>Prise de possession par l’esprit , sous forme claire et vive d’un objet ou d’une suite de pensées parmi plusieurs qui semblent simultanément possibles. </a:t>
            </a:r>
          </a:p>
          <a:p>
            <a:pPr algn="just">
              <a:defRPr/>
            </a:pPr>
            <a:endParaRPr lang="fr-FR" sz="2000" dirty="0">
              <a:solidFill>
                <a:schemeClr val="tx2">
                  <a:lumMod val="50000"/>
                </a:schemeClr>
              </a:solidFill>
              <a:latin typeface="+mj-lt"/>
              <a:ea typeface="Ubuntu"/>
              <a:cs typeface="Ubuntu"/>
            </a:endParaRPr>
          </a:p>
          <a:p>
            <a:pPr marL="342900" indent="-342900" algn="just">
              <a:buFont typeface="Arial" panose="020B0604020202020204" pitchFamily="34" charset="0"/>
              <a:buChar char="•"/>
              <a:defRPr/>
            </a:pPr>
            <a:r>
              <a:rPr lang="fr-FR" sz="2000" dirty="0">
                <a:solidFill>
                  <a:schemeClr val="tx2">
                    <a:lumMod val="50000"/>
                  </a:schemeClr>
                </a:solidFill>
                <a:latin typeface="+mj-lt"/>
                <a:ea typeface="Ubuntu"/>
                <a:cs typeface="Ubuntu"/>
              </a:rPr>
              <a:t>Fonction cérébrale au service des autres fonctions cognitives </a:t>
            </a:r>
          </a:p>
          <a:p>
            <a:pPr marL="342900" indent="-342900" algn="just">
              <a:buFont typeface="Arial" panose="020B0604020202020204" pitchFamily="34" charset="0"/>
              <a:buChar char="•"/>
              <a:defRPr/>
            </a:pPr>
            <a:r>
              <a:rPr lang="fr-FR" sz="2000" dirty="0">
                <a:solidFill>
                  <a:schemeClr val="tx2">
                    <a:lumMod val="50000"/>
                  </a:schemeClr>
                </a:solidFill>
                <a:latin typeface="+mj-lt"/>
                <a:ea typeface="Ubuntu"/>
                <a:cs typeface="Ubuntu"/>
              </a:rPr>
              <a:t>Fonction majeure dans tout acte de la vie</a:t>
            </a:r>
          </a:p>
          <a:p>
            <a:pPr marL="342900" indent="-342900" algn="just">
              <a:buFont typeface="Arial" panose="020B0604020202020204" pitchFamily="34" charset="0"/>
              <a:buChar char="•"/>
              <a:defRPr/>
            </a:pPr>
            <a:r>
              <a:rPr lang="fr-FR" sz="2000" dirty="0">
                <a:solidFill>
                  <a:schemeClr val="tx2">
                    <a:lumMod val="50000"/>
                  </a:schemeClr>
                </a:solidFill>
                <a:latin typeface="+mj-lt"/>
                <a:ea typeface="Ubuntu"/>
                <a:cs typeface="Ubuntu"/>
              </a:rPr>
              <a:t>Se développe essentiellement avant la maturité adulte</a:t>
            </a:r>
          </a:p>
          <a:p>
            <a:pPr marL="342900" indent="-342900" algn="just">
              <a:buFont typeface="Arial" panose="020B0604020202020204" pitchFamily="34" charset="0"/>
              <a:buChar char="•"/>
              <a:defRPr/>
            </a:pPr>
            <a:r>
              <a:rPr lang="fr-FR" sz="2000" dirty="0">
                <a:solidFill>
                  <a:schemeClr val="tx2">
                    <a:lumMod val="50000"/>
                  </a:schemeClr>
                </a:solidFill>
                <a:latin typeface="+mj-lt"/>
                <a:ea typeface="Ubuntu"/>
                <a:cs typeface="Ubuntu"/>
              </a:rPr>
              <a:t>Relève d’activations neuronales permettant de hisser la pensée au niveau de la conscience </a:t>
            </a:r>
          </a:p>
        </p:txBody>
      </p:sp>
    </p:spTree>
    <p:extLst>
      <p:ext uri="{BB962C8B-B14F-4D97-AF65-F5344CB8AC3E}">
        <p14:creationId xmlns:p14="http://schemas.microsoft.com/office/powerpoint/2010/main" val="187404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Types d’attention</a:t>
            </a:r>
            <a:endParaRPr sz="2400" b="1" dirty="0">
              <a:latin typeface="+mj-lt"/>
              <a:ea typeface="Open Sans Extrabold"/>
              <a:cs typeface="Open Sans Extrabold"/>
            </a:endParaRPr>
          </a:p>
        </p:txBody>
      </p:sp>
      <p:sp>
        <p:nvSpPr>
          <p:cNvPr id="5" name="Rectangle 4"/>
          <p:cNvSpPr/>
          <p:nvPr/>
        </p:nvSpPr>
        <p:spPr bwMode="auto">
          <a:xfrm>
            <a:off x="357158" y="683843"/>
            <a:ext cx="8133061" cy="56083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endParaRPr lang="fr-FR" sz="1800" dirty="0">
              <a:latin typeface="+mj-lt"/>
            </a:endParaRPr>
          </a:p>
          <a:p>
            <a:pPr lvl="0">
              <a:buFont typeface="Wingdings"/>
              <a:buChar char="ü"/>
              <a:defRPr/>
            </a:pPr>
            <a:r>
              <a:rPr lang="fr-FR" sz="1800" dirty="0">
                <a:latin typeface="+mj-lt"/>
              </a:rPr>
              <a:t>Attention focalisée : Fait référence à la capacité à centrer son attention sur un stimulus.</a:t>
            </a:r>
            <a:endParaRPr dirty="0">
              <a:latin typeface="+mj-lt"/>
            </a:endParaRPr>
          </a:p>
          <a:p>
            <a:pPr lvl="0">
              <a:buFont typeface="Wingdings"/>
              <a:buChar char="ü"/>
              <a:defRPr/>
            </a:pPr>
            <a:endParaRPr lang="fr-FR" sz="1800" dirty="0">
              <a:latin typeface="+mj-lt"/>
            </a:endParaRPr>
          </a:p>
          <a:p>
            <a:pPr lvl="0">
              <a:buFont typeface="Wingdings"/>
              <a:buChar char="ü"/>
              <a:defRPr/>
            </a:pPr>
            <a:r>
              <a:rPr lang="fr-FR" sz="1800" dirty="0">
                <a:latin typeface="+mj-lt"/>
              </a:rPr>
              <a:t>Attention soutenue : Fait référence à la capacité à prêter attention à un stimulus ou à une activité durant un long moment.</a:t>
            </a:r>
            <a:endParaRPr dirty="0">
              <a:latin typeface="+mj-lt"/>
            </a:endParaRPr>
          </a:p>
          <a:p>
            <a:pPr lvl="0">
              <a:defRPr/>
            </a:pPr>
            <a:endParaRPr lang="fr-FR" sz="1800" dirty="0">
              <a:latin typeface="+mj-lt"/>
            </a:endParaRPr>
          </a:p>
          <a:p>
            <a:pPr lvl="0">
              <a:buFont typeface="Wingdings"/>
              <a:buChar char="ü"/>
              <a:defRPr/>
            </a:pPr>
            <a:r>
              <a:rPr lang="fr-FR" sz="1800" dirty="0">
                <a:latin typeface="+mj-lt"/>
              </a:rPr>
              <a:t>Attention sélective : Fait référence à la capacité à prêter attention à un stimulus ou à une activité précise en présence d'autres stimuli distracteurs.</a:t>
            </a:r>
            <a:endParaRPr dirty="0">
              <a:latin typeface="+mj-lt"/>
            </a:endParaRPr>
          </a:p>
          <a:p>
            <a:pPr lvl="0">
              <a:buFont typeface="Wingdings"/>
              <a:buChar char="ü"/>
              <a:defRPr/>
            </a:pPr>
            <a:endParaRPr lang="fr-FR" sz="1800" dirty="0">
              <a:latin typeface="+mj-lt"/>
            </a:endParaRPr>
          </a:p>
          <a:p>
            <a:pPr lvl="0">
              <a:buFont typeface="Wingdings"/>
              <a:buChar char="ü"/>
              <a:defRPr/>
            </a:pPr>
            <a:r>
              <a:rPr lang="fr-FR" sz="1800" dirty="0">
                <a:latin typeface="+mj-lt"/>
              </a:rPr>
              <a:t>Attention alternée : Fait référence à la capacité à changer de centre d'attention entre deux (ou plus) stimuli.</a:t>
            </a:r>
            <a:endParaRPr dirty="0">
              <a:latin typeface="+mj-lt"/>
            </a:endParaRPr>
          </a:p>
          <a:p>
            <a:pPr lvl="0">
              <a:defRPr/>
            </a:pPr>
            <a:endParaRPr lang="fr-FR" sz="1800" dirty="0">
              <a:latin typeface="+mj-lt"/>
            </a:endParaRPr>
          </a:p>
          <a:p>
            <a:pPr lvl="0">
              <a:buFont typeface="Wingdings"/>
              <a:buChar char="ü"/>
              <a:defRPr/>
            </a:pPr>
            <a:r>
              <a:rPr lang="fr-FR" sz="1800" dirty="0">
                <a:latin typeface="+mj-lt"/>
              </a:rPr>
              <a:t>Attention partagée (ou divisée) : Peut être définie comme la capacité de notre cerveau à prêter attention à plusieurs stimuli ou activités à la fois. </a:t>
            </a:r>
            <a:endParaRPr dirty="0">
              <a:latin typeface="+mj-lt"/>
            </a:endParaRPr>
          </a:p>
          <a:p>
            <a:pPr>
              <a:buFont typeface="Arial"/>
              <a:buChar char="•"/>
              <a:defRPr/>
            </a:pPr>
            <a:endParaRPr lang="fr-FR" sz="1800" dirty="0">
              <a:latin typeface="+mj-lt"/>
            </a:endParaRPr>
          </a:p>
          <a:p>
            <a:pPr>
              <a:buFont typeface="Arial"/>
              <a:buChar char="•"/>
              <a:defRPr/>
            </a:pPr>
            <a:endParaRPr lang="fr-FR" sz="1800" dirty="0">
              <a:latin typeface="+mj-lt"/>
            </a:endParaRPr>
          </a:p>
          <a:p>
            <a:pPr>
              <a:defRPr/>
            </a:pPr>
            <a:r>
              <a:rPr lang="fr-FR" dirty="0">
                <a:latin typeface="+mj-lt"/>
              </a:rPr>
              <a:t> </a:t>
            </a:r>
            <a:endParaRPr dirty="0">
              <a:latin typeface="+mj-lt"/>
            </a:endParaRPr>
          </a:p>
          <a:p>
            <a:pPr>
              <a:defRPr/>
            </a:pPr>
            <a:endParaRPr lang="fr-FR" dirty="0">
              <a:latin typeface="+mj-lt"/>
            </a:endParaRPr>
          </a:p>
          <a:p>
            <a:pPr>
              <a:defRPr/>
            </a:pPr>
            <a:endParaRPr dirty="0">
              <a:latin typeface="+mj-lt"/>
            </a:endParaRPr>
          </a:p>
          <a:p>
            <a:pPr>
              <a:defRPr/>
            </a:pPr>
            <a:endParaRPr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Les petites bulles de l’attention</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Schéma attention.jpg"/>
          <p:cNvPicPr>
            <a:picLocks noChangeAspect="1" noChangeArrowheads="1"/>
          </p:cNvPicPr>
          <p:nvPr/>
        </p:nvPicPr>
        <p:blipFill>
          <a:blip r:embed="rId3"/>
          <a:stretch/>
        </p:blipFill>
        <p:spPr bwMode="auto">
          <a:xfrm>
            <a:off x="1571604" y="571486"/>
            <a:ext cx="6072230" cy="44124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Le PIM de Lachaux</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PIM Lachaux.jpg"/>
          <p:cNvPicPr>
            <a:picLocks noChangeAspect="1" noChangeArrowheads="1"/>
          </p:cNvPicPr>
          <p:nvPr/>
        </p:nvPicPr>
        <p:blipFill>
          <a:blip r:embed="rId3"/>
          <a:stretch/>
        </p:blipFill>
        <p:spPr bwMode="auto">
          <a:xfrm>
            <a:off x="1714480" y="571486"/>
            <a:ext cx="5786478" cy="431433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5595" y="267494"/>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FR" sz="2400" b="1" dirty="0">
                <a:latin typeface="+mj-lt"/>
                <a:ea typeface="Open Sans Extrabold"/>
                <a:cs typeface="Open Sans Extrabold"/>
              </a:rPr>
              <a:t>Aider les élèves à être attentif</a:t>
            </a:r>
            <a:endParaRPr sz="2400" b="1" dirty="0">
              <a:latin typeface="+mj-lt"/>
              <a:ea typeface="Open Sans Extrabold"/>
              <a:cs typeface="Open Sans Extrabold"/>
            </a:endParaRPr>
          </a:p>
        </p:txBody>
      </p:sp>
      <p:sp>
        <p:nvSpPr>
          <p:cNvPr id="6" name="ZoneTexte 5">
            <a:extLst>
              <a:ext uri="{FF2B5EF4-FFF2-40B4-BE49-F238E27FC236}">
                <a16:creationId xmlns:a16="http://schemas.microsoft.com/office/drawing/2014/main" id="{B2557713-AF08-45E0-9BC7-10209268CC3E}"/>
              </a:ext>
            </a:extLst>
          </p:cNvPr>
          <p:cNvSpPr txBox="1"/>
          <p:nvPr/>
        </p:nvSpPr>
        <p:spPr>
          <a:xfrm>
            <a:off x="4822773" y="4443958"/>
            <a:ext cx="4176464" cy="523220"/>
          </a:xfrm>
          <a:prstGeom prst="rect">
            <a:avLst/>
          </a:prstGeom>
          <a:noFill/>
        </p:spPr>
        <p:txBody>
          <a:bodyPr wrap="square" rtlCol="0">
            <a:spAutoFit/>
          </a:bodyPr>
          <a:lstStyle/>
          <a:p>
            <a:pPr algn="just"/>
            <a:r>
              <a:rPr lang="fr-FR" i="1" dirty="0"/>
              <a:t>Groupe éducation et sciences cognitives de l’académie de Versailles</a:t>
            </a:r>
          </a:p>
        </p:txBody>
      </p:sp>
      <p:sp>
        <p:nvSpPr>
          <p:cNvPr id="10" name="Rectangle 9">
            <a:extLst>
              <a:ext uri="{FF2B5EF4-FFF2-40B4-BE49-F238E27FC236}">
                <a16:creationId xmlns:a16="http://schemas.microsoft.com/office/drawing/2014/main" id="{1E71A9A5-D794-4E1C-B7D6-439C3B639D6F}"/>
              </a:ext>
            </a:extLst>
          </p:cNvPr>
          <p:cNvSpPr/>
          <p:nvPr/>
        </p:nvSpPr>
        <p:spPr>
          <a:xfrm>
            <a:off x="448798" y="1721548"/>
            <a:ext cx="4104456" cy="3539430"/>
          </a:xfrm>
          <a:prstGeom prst="rect">
            <a:avLst/>
          </a:prstGeom>
        </p:spPr>
        <p:txBody>
          <a:bodyPr wrap="square">
            <a:spAutoFit/>
          </a:bodyPr>
          <a:lstStyle/>
          <a:p>
            <a:pPr marL="285750" indent="-285750" algn="just">
              <a:buFont typeface="Wingdings" panose="05000000000000000000" pitchFamily="2" charset="2"/>
              <a:buChar char="ü"/>
            </a:pPr>
            <a:r>
              <a:rPr lang="fr-FR" dirty="0">
                <a:solidFill>
                  <a:schemeClr val="tx2">
                    <a:lumMod val="50000"/>
                  </a:schemeClr>
                </a:solidFill>
              </a:rPr>
              <a:t>Recentrage et mise au calme en début de séance</a:t>
            </a:r>
          </a:p>
          <a:p>
            <a:pPr marL="285750" indent="-285750" algn="just">
              <a:buFont typeface="Wingdings" panose="05000000000000000000" pitchFamily="2" charset="2"/>
              <a:buChar char="ü"/>
            </a:pPr>
            <a:r>
              <a:rPr lang="fr-FR" dirty="0">
                <a:solidFill>
                  <a:schemeClr val="tx2">
                    <a:lumMod val="50000"/>
                  </a:schemeClr>
                </a:solidFill>
              </a:rPr>
              <a:t>Ecoute collective des consignes puis répétition par un apprenant </a:t>
            </a:r>
          </a:p>
          <a:p>
            <a:pPr marL="285750" indent="-285750" algn="just">
              <a:buFont typeface="Wingdings" panose="05000000000000000000" pitchFamily="2" charset="2"/>
              <a:buChar char="ü"/>
            </a:pPr>
            <a:r>
              <a:rPr lang="fr-FR" dirty="0">
                <a:solidFill>
                  <a:schemeClr val="tx2">
                    <a:lumMod val="50000"/>
                  </a:schemeClr>
                </a:solidFill>
              </a:rPr>
              <a:t>Proposer une séance de durée adaptée au public </a:t>
            </a:r>
          </a:p>
          <a:p>
            <a:pPr marL="285750" indent="-285750" algn="just">
              <a:buFont typeface="Wingdings" panose="05000000000000000000" pitchFamily="2" charset="2"/>
              <a:buChar char="ü"/>
            </a:pPr>
            <a:r>
              <a:rPr lang="fr-FR" dirty="0">
                <a:solidFill>
                  <a:schemeClr val="tx2">
                    <a:lumMod val="50000"/>
                  </a:schemeClr>
                </a:solidFill>
              </a:rPr>
              <a:t>Donner du sens à chaque activité et en faire comprendre l’intérêt </a:t>
            </a:r>
          </a:p>
          <a:p>
            <a:pPr marL="285750" indent="-285750" algn="just">
              <a:buFont typeface="Wingdings" panose="05000000000000000000" pitchFamily="2" charset="2"/>
              <a:buChar char="ü"/>
            </a:pPr>
            <a:r>
              <a:rPr lang="fr-FR" dirty="0">
                <a:solidFill>
                  <a:schemeClr val="tx2">
                    <a:lumMod val="50000"/>
                  </a:schemeClr>
                </a:solidFill>
              </a:rPr>
              <a:t>Accompagner tout travail en autonomie sur un support de consignes précises  : questions, schématisation, récupération, etc.</a:t>
            </a:r>
          </a:p>
          <a:p>
            <a:pPr marL="285750" indent="-285750" algn="just">
              <a:buFont typeface="Wingdings" panose="05000000000000000000" pitchFamily="2" charset="2"/>
              <a:buChar char="ü"/>
            </a:pPr>
            <a:r>
              <a:rPr lang="fr-FR" dirty="0">
                <a:solidFill>
                  <a:schemeClr val="tx2">
                    <a:lumMod val="50000"/>
                  </a:schemeClr>
                </a:solidFill>
              </a:rPr>
              <a:t>Proposer des séances avec de la diversification</a:t>
            </a:r>
          </a:p>
          <a:p>
            <a:pPr marL="285750" indent="-285750">
              <a:buFont typeface="Wingdings" panose="05000000000000000000" pitchFamily="2" charset="2"/>
              <a:buChar char="ü"/>
            </a:pPr>
            <a:r>
              <a:rPr lang="fr-FR" dirty="0">
                <a:solidFill>
                  <a:schemeClr val="tx2">
                    <a:lumMod val="50000"/>
                  </a:schemeClr>
                </a:solidFill>
              </a:rPr>
              <a:t>Proposer un support personnalisé au public</a:t>
            </a:r>
          </a:p>
          <a:p>
            <a:pPr marL="285750" indent="-285750">
              <a:buFont typeface="Wingdings" panose="05000000000000000000" pitchFamily="2" charset="2"/>
              <a:buChar char="ü"/>
            </a:pPr>
            <a:r>
              <a:rPr lang="fr-FR" dirty="0">
                <a:solidFill>
                  <a:schemeClr val="tx2">
                    <a:lumMod val="50000"/>
                  </a:schemeClr>
                </a:solidFill>
              </a:rPr>
              <a:t>Maximiser l’usage d’un support visuel</a:t>
            </a:r>
          </a:p>
          <a:p>
            <a:pPr marL="285750" indent="-285750" algn="just">
              <a:buFont typeface="Wingdings" panose="05000000000000000000" pitchFamily="2" charset="2"/>
              <a:buChar char="ü"/>
            </a:pPr>
            <a:endParaRPr lang="fr-FR" dirty="0">
              <a:solidFill>
                <a:schemeClr val="tx2">
                  <a:lumMod val="50000"/>
                </a:schemeClr>
              </a:solidFill>
            </a:endParaRPr>
          </a:p>
        </p:txBody>
      </p:sp>
      <p:sp>
        <p:nvSpPr>
          <p:cNvPr id="12" name="Rectangle 11">
            <a:extLst>
              <a:ext uri="{FF2B5EF4-FFF2-40B4-BE49-F238E27FC236}">
                <a16:creationId xmlns:a16="http://schemas.microsoft.com/office/drawing/2014/main" id="{CF291CC5-F086-4835-9853-951FF165E625}"/>
              </a:ext>
            </a:extLst>
          </p:cNvPr>
          <p:cNvSpPr/>
          <p:nvPr/>
        </p:nvSpPr>
        <p:spPr>
          <a:xfrm>
            <a:off x="4932040" y="1711132"/>
            <a:ext cx="3706924" cy="2677656"/>
          </a:xfrm>
          <a:prstGeom prst="rect">
            <a:avLst/>
          </a:prstGeom>
        </p:spPr>
        <p:txBody>
          <a:bodyPr wrap="square">
            <a:spAutoFit/>
          </a:bodyPr>
          <a:lstStyle/>
          <a:p>
            <a:pPr marL="285750" indent="-285750">
              <a:buFont typeface="Wingdings" panose="05000000000000000000" pitchFamily="2" charset="2"/>
              <a:buChar char="ü"/>
            </a:pPr>
            <a:r>
              <a:rPr lang="fr-FR" dirty="0">
                <a:solidFill>
                  <a:schemeClr val="tx2">
                    <a:lumMod val="50000"/>
                  </a:schemeClr>
                </a:solidFill>
              </a:rPr>
              <a:t>Distribuer un document pendant qu’on le présente </a:t>
            </a:r>
          </a:p>
          <a:p>
            <a:pPr marL="285750" indent="-285750">
              <a:buFont typeface="Wingdings" panose="05000000000000000000" pitchFamily="2" charset="2"/>
              <a:buChar char="ü"/>
            </a:pPr>
            <a:r>
              <a:rPr lang="fr-FR" dirty="0">
                <a:solidFill>
                  <a:schemeClr val="tx2">
                    <a:lumMod val="50000"/>
                  </a:schemeClr>
                </a:solidFill>
              </a:rPr>
              <a:t>Ne pas prendre en compte les capacités attentionnelles des élèves et proposer des séances trop longues.</a:t>
            </a:r>
          </a:p>
          <a:p>
            <a:pPr marL="285750" indent="-285750">
              <a:buFont typeface="Wingdings" panose="05000000000000000000" pitchFamily="2" charset="2"/>
              <a:buChar char="ü"/>
            </a:pPr>
            <a:r>
              <a:rPr lang="fr-FR" dirty="0">
                <a:solidFill>
                  <a:schemeClr val="tx2">
                    <a:lumMod val="50000"/>
                  </a:schemeClr>
                </a:solidFill>
              </a:rPr>
              <a:t>Proposer des séances trop monotones</a:t>
            </a:r>
          </a:p>
          <a:p>
            <a:pPr marL="285750" indent="-285750">
              <a:buFont typeface="Wingdings" panose="05000000000000000000" pitchFamily="2" charset="2"/>
              <a:buChar char="ü"/>
            </a:pPr>
            <a:r>
              <a:rPr lang="fr-FR" dirty="0">
                <a:solidFill>
                  <a:schemeClr val="tx2">
                    <a:lumMod val="50000"/>
                  </a:schemeClr>
                </a:solidFill>
              </a:rPr>
              <a:t>Ne pas articuler les propositions pédagogiques avec celles des autres membres de l’équipe pédagogique</a:t>
            </a:r>
          </a:p>
          <a:p>
            <a:pPr marL="285750" indent="-285750">
              <a:buFont typeface="Wingdings" panose="05000000000000000000" pitchFamily="2" charset="2"/>
              <a:buChar char="ü"/>
            </a:pPr>
            <a:r>
              <a:rPr lang="fr-FR" dirty="0">
                <a:solidFill>
                  <a:schemeClr val="tx2">
                    <a:lumMod val="50000"/>
                  </a:schemeClr>
                </a:solidFill>
              </a:rPr>
              <a:t>Ne pas proposer aux élèves d’activités pour se « détendre » avant de se reconcentrer.</a:t>
            </a:r>
          </a:p>
        </p:txBody>
      </p:sp>
      <p:sp>
        <p:nvSpPr>
          <p:cNvPr id="13" name="Rectangle 12">
            <a:extLst>
              <a:ext uri="{FF2B5EF4-FFF2-40B4-BE49-F238E27FC236}">
                <a16:creationId xmlns:a16="http://schemas.microsoft.com/office/drawing/2014/main" id="{E99BEEFA-960C-4293-9D3C-90CBE284AC12}"/>
              </a:ext>
            </a:extLst>
          </p:cNvPr>
          <p:cNvSpPr/>
          <p:nvPr/>
        </p:nvSpPr>
        <p:spPr bwMode="auto">
          <a:xfrm>
            <a:off x="638190" y="1121774"/>
            <a:ext cx="3915063" cy="369332"/>
          </a:xfrm>
          <a:prstGeom prst="rect">
            <a:avLst/>
          </a:prstGeom>
        </p:spPr>
        <p:txBody>
          <a:bodyPr wrap="square">
            <a:spAutoFit/>
          </a:bodyPr>
          <a:lstStyle/>
          <a:p>
            <a:pPr algn="ctr"/>
            <a:r>
              <a:rPr lang="fr-FR" sz="1800" b="1" dirty="0"/>
              <a:t>Stratégies efficaces</a:t>
            </a:r>
          </a:p>
        </p:txBody>
      </p:sp>
      <p:sp>
        <p:nvSpPr>
          <p:cNvPr id="14" name="Rectangle 13">
            <a:extLst>
              <a:ext uri="{FF2B5EF4-FFF2-40B4-BE49-F238E27FC236}">
                <a16:creationId xmlns:a16="http://schemas.microsoft.com/office/drawing/2014/main" id="{8A5A4D78-9AF0-46A3-9CFF-AE9035D54051}"/>
              </a:ext>
            </a:extLst>
          </p:cNvPr>
          <p:cNvSpPr/>
          <p:nvPr/>
        </p:nvSpPr>
        <p:spPr bwMode="auto">
          <a:xfrm>
            <a:off x="4932040" y="1156695"/>
            <a:ext cx="3708557" cy="369332"/>
          </a:xfrm>
          <a:prstGeom prst="rect">
            <a:avLst/>
          </a:prstGeom>
        </p:spPr>
        <p:txBody>
          <a:bodyPr wrap="square">
            <a:spAutoFit/>
          </a:bodyPr>
          <a:lstStyle/>
          <a:p>
            <a:pPr algn="ctr"/>
            <a:r>
              <a:rPr lang="fr-FR" sz="1800" b="1" dirty="0"/>
              <a:t>Stratégies moins efficaces</a:t>
            </a:r>
          </a:p>
        </p:txBody>
      </p:sp>
    </p:spTree>
    <p:extLst>
      <p:ext uri="{BB962C8B-B14F-4D97-AF65-F5344CB8AC3E}">
        <p14:creationId xmlns:p14="http://schemas.microsoft.com/office/powerpoint/2010/main" val="70365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42490" y="186429"/>
            <a:ext cx="8901510"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b="1" dirty="0">
                <a:solidFill>
                  <a:schemeClr val="accent3"/>
                </a:solidFill>
                <a:latin typeface="+mj-lt"/>
                <a:ea typeface="Ubuntu"/>
                <a:cs typeface="Ubuntu"/>
              </a:rPr>
              <a:t>Atelier </a:t>
            </a:r>
            <a:r>
              <a:rPr lang="fr-FR" sz="2200" b="1" dirty="0">
                <a:solidFill>
                  <a:schemeClr val="accent3"/>
                </a:solidFill>
                <a:latin typeface="+mj-lt"/>
                <a:ea typeface="Ubuntu"/>
                <a:cs typeface="Ubuntu"/>
              </a:rPr>
              <a:t>3</a:t>
            </a:r>
            <a:r>
              <a:rPr sz="2200" b="1" dirty="0">
                <a:solidFill>
                  <a:schemeClr val="accent3"/>
                </a:solidFill>
                <a:latin typeface="+mj-lt"/>
                <a:ea typeface="Ubuntu"/>
                <a:cs typeface="Ubuntu"/>
              </a:rPr>
              <a:t> : </a:t>
            </a:r>
            <a:r>
              <a:rPr lang="fr-FR" sz="2200" b="1" dirty="0">
                <a:solidFill>
                  <a:schemeClr val="accent3"/>
                </a:solidFill>
                <a:latin typeface="+mj-lt"/>
                <a:ea typeface="Ubuntu"/>
                <a:cs typeface="Ubuntu"/>
              </a:rPr>
              <a:t>La mémorisation</a:t>
            </a:r>
            <a:endParaRPr b="1" dirty="0">
              <a:solidFill>
                <a:schemeClr val="accent3"/>
              </a:solidFill>
              <a:latin typeface="+mj-lt"/>
            </a:endParaRPr>
          </a:p>
        </p:txBody>
      </p:sp>
      <p:sp>
        <p:nvSpPr>
          <p:cNvPr id="5" name="Rectangle 5"/>
          <p:cNvSpPr/>
          <p:nvPr/>
        </p:nvSpPr>
        <p:spPr bwMode="auto">
          <a:xfrm rot="20793555">
            <a:off x="804433" y="1857616"/>
            <a:ext cx="7905293"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dirty="0">
                <a:solidFill>
                  <a:schemeClr val="tx2">
                    <a:lumMod val="50000"/>
                  </a:schemeClr>
                </a:solidFill>
                <a:latin typeface="+mj-lt"/>
                <a:ea typeface="Ubuntu"/>
                <a:cs typeface="Ubuntu"/>
              </a:rPr>
              <a:t># TABLEAU BLANC - Selon vous, quelle est la meilleure façon d’apprendre, de mémoriser ?</a:t>
            </a:r>
            <a:endParaRPr dirty="0">
              <a:solidFill>
                <a:schemeClr val="tx2">
                  <a:lumMod val="50000"/>
                </a:schemeClr>
              </a:solidFill>
              <a:latin typeface="+mj-lt"/>
              <a:ea typeface="Ubuntu"/>
              <a:cs typeface="Ubuntu"/>
            </a:endParaRPr>
          </a:p>
          <a:p>
            <a:pPr>
              <a:defRPr/>
            </a:pPr>
            <a:endParaRPr sz="2000" dirty="0">
              <a:solidFill>
                <a:schemeClr val="tx2">
                  <a:lumMod val="50000"/>
                </a:schemeClr>
              </a:solidFill>
              <a:latin typeface="+mj-lt"/>
              <a:ea typeface="Ubuntu"/>
              <a:cs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170092"/>
            <a:ext cx="8784976"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Open Sans Extrabold"/>
                <a:ea typeface="Open Sans Extrabold"/>
                <a:cs typeface="Open Sans Extrabold"/>
              </a:rPr>
              <a:t> </a:t>
            </a:r>
            <a:r>
              <a:rPr lang="fr-FR" sz="2400" b="1" dirty="0">
                <a:latin typeface="Open Sans Extrabold"/>
                <a:ea typeface="Open Sans Extrabold"/>
                <a:cs typeface="Open Sans Extrabold"/>
              </a:rPr>
              <a:t>Lien </a:t>
            </a:r>
            <a:r>
              <a:rPr lang="fr" sz="2400" b="1" dirty="0">
                <a:latin typeface="Open Sans Extrabold"/>
                <a:ea typeface="Open Sans Extrabold"/>
                <a:cs typeface="Open Sans Extrabold"/>
              </a:rPr>
              <a:t>types de connaissances </a:t>
            </a:r>
            <a:r>
              <a:rPr lang="fr-FR" sz="2400" b="1" dirty="0">
                <a:latin typeface="Open Sans Extrabold"/>
                <a:ea typeface="Open Sans Extrabold"/>
                <a:cs typeface="Open Sans Extrabold"/>
              </a:rPr>
              <a:t>et effort d’apprentissage</a:t>
            </a:r>
            <a:endParaRPr sz="2400" b="1" dirty="0">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connaissances Tricot.png"/>
          <p:cNvPicPr>
            <a:picLocks noChangeAspect="1" noChangeArrowheads="1"/>
          </p:cNvPicPr>
          <p:nvPr/>
        </p:nvPicPr>
        <p:blipFill>
          <a:blip r:embed="rId3"/>
          <a:stretch/>
        </p:blipFill>
        <p:spPr bwMode="auto">
          <a:xfrm>
            <a:off x="1864516" y="843558"/>
            <a:ext cx="5414968" cy="415598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0" y="26012"/>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Comparaison des connaissances</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Comparaison des connaissances Tricot.png"/>
          <p:cNvPicPr>
            <a:picLocks noChangeAspect="1" noChangeArrowheads="1"/>
          </p:cNvPicPr>
          <p:nvPr/>
        </p:nvPicPr>
        <p:blipFill>
          <a:blip r:embed="rId2"/>
          <a:stretch/>
        </p:blipFill>
        <p:spPr bwMode="auto">
          <a:xfrm>
            <a:off x="1500165" y="571486"/>
            <a:ext cx="6007111" cy="42941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123478"/>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Courbe de l’oubli</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Courbe oubli.png"/>
          <p:cNvPicPr>
            <a:picLocks noChangeAspect="1" noChangeArrowheads="1"/>
          </p:cNvPicPr>
          <p:nvPr/>
        </p:nvPicPr>
        <p:blipFill>
          <a:blip r:embed="rId3"/>
          <a:stretch/>
        </p:blipFill>
        <p:spPr bwMode="auto">
          <a:xfrm>
            <a:off x="1142976" y="857238"/>
            <a:ext cx="7073923" cy="37020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2" descr="C:\Users\ringo\OneDrive\Bureau\EARA\Ressources formation EARA\Ressources Formation Flash\Les siences cognitives dans la classe\Ressources\Types de mémoire.jpg"/>
          <p:cNvPicPr>
            <a:picLocks noChangeAspect="1" noChangeArrowheads="1"/>
          </p:cNvPicPr>
          <p:nvPr/>
        </p:nvPicPr>
        <p:blipFill rotWithShape="1">
          <a:blip r:embed="rId3"/>
          <a:srcRect b="46138"/>
          <a:stretch/>
        </p:blipFill>
        <p:spPr bwMode="auto">
          <a:xfrm rot="19924200">
            <a:off x="-132969" y="1250322"/>
            <a:ext cx="3628915" cy="2642857"/>
          </a:xfrm>
          <a:prstGeom prst="rect">
            <a:avLst/>
          </a:prstGeom>
          <a:noFill/>
        </p:spPr>
      </p:pic>
      <p:pic>
        <p:nvPicPr>
          <p:cNvPr id="6" name="Picture 2" descr="C:\Users\ringo\OneDrive\Bureau\EARA\Ressources formation EARA\Ressources Formation Flash\Les siences cognitives dans la classe\Ressources\Types de mémoire.jpg">
            <a:extLst>
              <a:ext uri="{FF2B5EF4-FFF2-40B4-BE49-F238E27FC236}">
                <a16:creationId xmlns:a16="http://schemas.microsoft.com/office/drawing/2014/main" id="{74C1D4C0-9061-409D-9C4E-AF6109C241F2}"/>
              </a:ext>
            </a:extLst>
          </p:cNvPr>
          <p:cNvPicPr>
            <a:picLocks noChangeAspect="1" noChangeArrowheads="1"/>
          </p:cNvPicPr>
          <p:nvPr/>
        </p:nvPicPr>
        <p:blipFill rotWithShape="1">
          <a:blip r:embed="rId3"/>
          <a:srcRect t="53862"/>
          <a:stretch/>
        </p:blipFill>
        <p:spPr bwMode="auto">
          <a:xfrm>
            <a:off x="3700050" y="1127062"/>
            <a:ext cx="5316939" cy="3316896"/>
          </a:xfrm>
          <a:prstGeom prst="rect">
            <a:avLst/>
          </a:prstGeom>
          <a:noFill/>
        </p:spPr>
      </p:pic>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dirty="0">
                <a:latin typeface="+mj-lt"/>
                <a:ea typeface="Open Sans Extrabold"/>
                <a:cs typeface="Open Sans Extrabold"/>
              </a:rPr>
              <a:t>Types de mémoires</a:t>
            </a:r>
            <a:endParaRPr sz="2400" dirty="0">
              <a:latin typeface="+mj-lt"/>
              <a:ea typeface="Open Sans Extrabold"/>
              <a:cs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FA0D52-FF0B-4E72-BB8C-F99C9D4ACD0B}"/>
              </a:ext>
            </a:extLst>
          </p:cNvPr>
          <p:cNvSpPr>
            <a:spLocks noGrp="1"/>
          </p:cNvSpPr>
          <p:nvPr>
            <p:ph type="title"/>
          </p:nvPr>
        </p:nvSpPr>
        <p:spPr>
          <a:xfrm>
            <a:off x="320850" y="208073"/>
            <a:ext cx="8520600" cy="572700"/>
          </a:xfrm>
        </p:spPr>
        <p:txBody>
          <a:bodyPr/>
          <a:lstStyle/>
          <a:p>
            <a:r>
              <a:rPr lang="fr-FR" sz="2800" b="1" dirty="0">
                <a:latin typeface="+mj-lt"/>
              </a:rPr>
              <a:t>Définition des sciences cognitives</a:t>
            </a:r>
          </a:p>
        </p:txBody>
      </p:sp>
      <p:sp>
        <p:nvSpPr>
          <p:cNvPr id="3" name="Espace réservé du texte 2">
            <a:extLst>
              <a:ext uri="{FF2B5EF4-FFF2-40B4-BE49-F238E27FC236}">
                <a16:creationId xmlns:a16="http://schemas.microsoft.com/office/drawing/2014/main" id="{051D8982-5722-479E-9118-7A5CCFFC9F82}"/>
              </a:ext>
            </a:extLst>
          </p:cNvPr>
          <p:cNvSpPr>
            <a:spLocks noGrp="1"/>
          </p:cNvSpPr>
          <p:nvPr>
            <p:ph type="body" idx="1"/>
          </p:nvPr>
        </p:nvSpPr>
        <p:spPr>
          <a:xfrm>
            <a:off x="179512" y="1203598"/>
            <a:ext cx="3732310" cy="792088"/>
          </a:xfrm>
        </p:spPr>
        <p:txBody>
          <a:bodyPr/>
          <a:lstStyle/>
          <a:p>
            <a:pPr marL="114300" indent="0" algn="just">
              <a:buNone/>
            </a:pPr>
            <a:r>
              <a:rPr lang="fr-FR" b="1" dirty="0">
                <a:latin typeface="+mj-lt"/>
              </a:rPr>
              <a:t>Sciences Cognitives</a:t>
            </a:r>
            <a:r>
              <a:rPr lang="fr-FR" dirty="0">
                <a:latin typeface="+mj-lt"/>
              </a:rPr>
              <a:t> = discipline qui s’axe sur la description, l’explication et la simulation des mécanismes de pensée humaine comme la perception, l’intelligence, le langage, la mémoire, l’attention, le raisonnement, les émotions ou même la conscience.</a:t>
            </a:r>
          </a:p>
          <a:p>
            <a:endParaRPr lang="fr-FR" dirty="0">
              <a:latin typeface="+mj-lt"/>
            </a:endParaRPr>
          </a:p>
        </p:txBody>
      </p:sp>
      <p:pic>
        <p:nvPicPr>
          <p:cNvPr id="5" name="Graphique 4">
            <a:extLst>
              <a:ext uri="{FF2B5EF4-FFF2-40B4-BE49-F238E27FC236}">
                <a16:creationId xmlns:a16="http://schemas.microsoft.com/office/drawing/2014/main" id="{8AF707EA-5A6C-4A18-9175-32109D633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3968" y="494423"/>
            <a:ext cx="4392488" cy="4392488"/>
          </a:xfrm>
          <a:prstGeom prst="rect">
            <a:avLst/>
          </a:prstGeom>
        </p:spPr>
      </p:pic>
    </p:spTree>
    <p:extLst>
      <p:ext uri="{BB962C8B-B14F-4D97-AF65-F5344CB8AC3E}">
        <p14:creationId xmlns:p14="http://schemas.microsoft.com/office/powerpoint/2010/main" val="275295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Types de mémoires</a:t>
            </a:r>
            <a:endParaRPr sz="2400" b="1" dirty="0">
              <a:latin typeface="+mj-lt"/>
              <a:ea typeface="Open Sans Extrabold"/>
              <a:cs typeface="Open Sans Extrabold"/>
            </a:endParaRPr>
          </a:p>
        </p:txBody>
      </p:sp>
      <p:pic>
        <p:nvPicPr>
          <p:cNvPr id="2" name="Image 1">
            <a:extLst>
              <a:ext uri="{FF2B5EF4-FFF2-40B4-BE49-F238E27FC236}">
                <a16:creationId xmlns:a16="http://schemas.microsoft.com/office/drawing/2014/main" id="{03DA0F3E-AB82-46FF-AA50-843BF37FC178}"/>
              </a:ext>
            </a:extLst>
          </p:cNvPr>
          <p:cNvPicPr>
            <a:picLocks noChangeAspect="1"/>
          </p:cNvPicPr>
          <p:nvPr/>
        </p:nvPicPr>
        <p:blipFill>
          <a:blip r:embed="rId3"/>
          <a:stretch>
            <a:fillRect/>
          </a:stretch>
        </p:blipFill>
        <p:spPr>
          <a:xfrm>
            <a:off x="819463" y="759384"/>
            <a:ext cx="7505074" cy="4299966"/>
          </a:xfrm>
          <a:prstGeom prst="rect">
            <a:avLst/>
          </a:prstGeom>
        </p:spPr>
      </p:pic>
    </p:spTree>
    <p:extLst>
      <p:ext uri="{BB962C8B-B14F-4D97-AF65-F5344CB8AC3E}">
        <p14:creationId xmlns:p14="http://schemas.microsoft.com/office/powerpoint/2010/main" val="788858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dirty="0">
                <a:latin typeface="+mj-lt"/>
                <a:ea typeface="Open Sans Extrabold"/>
                <a:cs typeface="Open Sans Extrabold"/>
              </a:rPr>
              <a:t>Fonctionnement de la mémoire</a:t>
            </a:r>
            <a:endParaRPr sz="2400"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La mémorisation.jpg"/>
          <p:cNvPicPr>
            <a:picLocks noChangeAspect="1" noChangeArrowheads="1"/>
          </p:cNvPicPr>
          <p:nvPr/>
        </p:nvPicPr>
        <p:blipFill>
          <a:blip r:embed="rId3"/>
          <a:stretch/>
        </p:blipFill>
        <p:spPr bwMode="auto">
          <a:xfrm>
            <a:off x="785786" y="571486"/>
            <a:ext cx="7620000" cy="42862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Quelles stratégies pour apprendre ?</a:t>
            </a:r>
            <a:endParaRPr sz="2400" b="1" dirty="0">
              <a:latin typeface="+mj-lt"/>
              <a:ea typeface="Open Sans Extrabold"/>
              <a:cs typeface="Open Sans Extrabold"/>
            </a:endParaRPr>
          </a:p>
        </p:txBody>
      </p:sp>
      <p:sp>
        <p:nvSpPr>
          <p:cNvPr id="5" name="Rectangle 4"/>
          <p:cNvSpPr/>
          <p:nvPr/>
        </p:nvSpPr>
        <p:spPr bwMode="auto">
          <a:xfrm>
            <a:off x="357159" y="683845"/>
            <a:ext cx="8132054" cy="4900059"/>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r>
              <a:rPr lang="fr-FR" sz="1800" dirty="0"/>
              <a:t> La fiche de mémorisation </a:t>
            </a:r>
            <a:endParaRPr dirty="0"/>
          </a:p>
          <a:p>
            <a:pPr>
              <a:buFont typeface="Arial"/>
              <a:buChar char="•"/>
              <a:defRPr/>
            </a:pPr>
            <a:endParaRPr lang="fr-FR" sz="1800" dirty="0"/>
          </a:p>
          <a:p>
            <a:pPr>
              <a:buFont typeface="Arial"/>
              <a:buChar char="•"/>
              <a:defRPr/>
            </a:pPr>
            <a:r>
              <a:rPr lang="fr-FR" sz="1800" dirty="0"/>
              <a:t> Le cahier de réactivation </a:t>
            </a:r>
            <a:endParaRPr dirty="0"/>
          </a:p>
          <a:p>
            <a:pPr>
              <a:defRPr/>
            </a:pPr>
            <a:endParaRPr lang="fr-FR" sz="1800" dirty="0"/>
          </a:p>
          <a:p>
            <a:pPr>
              <a:buFont typeface="Arial"/>
              <a:buChar char="•"/>
              <a:defRPr/>
            </a:pPr>
            <a:r>
              <a:rPr lang="fr-FR" sz="1800" dirty="0"/>
              <a:t> Le marché de connaissances</a:t>
            </a:r>
            <a:endParaRPr dirty="0"/>
          </a:p>
          <a:p>
            <a:pPr>
              <a:buFont typeface="Arial"/>
              <a:buChar char="•"/>
              <a:defRPr/>
            </a:pPr>
            <a:endParaRPr lang="fr-FR" sz="1800" dirty="0"/>
          </a:p>
          <a:p>
            <a:pPr>
              <a:buFont typeface="Arial"/>
              <a:buChar char="•"/>
              <a:defRPr/>
            </a:pPr>
            <a:r>
              <a:rPr lang="fr-FR" sz="1800" dirty="0"/>
              <a:t> Le planning de réactivation expansée</a:t>
            </a:r>
            <a:endParaRPr dirty="0"/>
          </a:p>
          <a:p>
            <a:pPr>
              <a:buFont typeface="Arial"/>
              <a:buChar char="•"/>
              <a:defRPr/>
            </a:pPr>
            <a:endParaRPr lang="fr-FR" sz="1800" dirty="0"/>
          </a:p>
          <a:p>
            <a:pPr>
              <a:buFont typeface="Arial"/>
              <a:buChar char="•"/>
              <a:defRPr/>
            </a:pPr>
            <a:r>
              <a:rPr lang="fr-FR" sz="1800" dirty="0"/>
              <a:t> Le lanceur ou finisseur de cours</a:t>
            </a:r>
            <a:endParaRPr dirty="0"/>
          </a:p>
          <a:p>
            <a:pPr>
              <a:buFont typeface="Arial"/>
              <a:buChar char="•"/>
              <a:defRPr/>
            </a:pPr>
            <a:endParaRPr lang="fr-FR" sz="1800" dirty="0"/>
          </a:p>
          <a:p>
            <a:pPr>
              <a:buFont typeface="Arial"/>
              <a:buChar char="•"/>
              <a:defRPr/>
            </a:pPr>
            <a:r>
              <a:rPr lang="fr-FR" sz="1800" dirty="0"/>
              <a:t> La carte mentale</a:t>
            </a:r>
            <a:endParaRPr dirty="0"/>
          </a:p>
          <a:p>
            <a:pPr>
              <a:buFont typeface="Arial"/>
              <a:buChar char="•"/>
              <a:defRPr/>
            </a:pPr>
            <a:endParaRPr lang="fr-FR" sz="1800" dirty="0"/>
          </a:p>
          <a:p>
            <a:pPr>
              <a:buFont typeface="Arial"/>
              <a:buChar char="•"/>
              <a:defRPr/>
            </a:pPr>
            <a:r>
              <a:rPr lang="fr-FR" sz="1800" dirty="0"/>
              <a:t> Flashcards </a:t>
            </a:r>
            <a:endParaRPr dirty="0"/>
          </a:p>
          <a:p>
            <a:pPr>
              <a:buFont typeface="Arial"/>
              <a:buChar char="•"/>
              <a:defRPr/>
            </a:pPr>
            <a:endParaRPr lang="fr-FR" sz="1800" dirty="0"/>
          </a:p>
          <a:p>
            <a:pPr>
              <a:buFont typeface="Arial"/>
              <a:buChar char="•"/>
              <a:defRPr/>
            </a:pPr>
            <a:r>
              <a:rPr lang="fr-FR" sz="1800" dirty="0"/>
              <a:t> Logiciels d’aide : </a:t>
            </a:r>
            <a:r>
              <a:rPr lang="fr-FR" sz="1800" dirty="0" err="1"/>
              <a:t>quizlet</a:t>
            </a:r>
            <a:r>
              <a:rPr lang="fr-FR" sz="1800" dirty="0"/>
              <a:t>, </a:t>
            </a:r>
            <a:r>
              <a:rPr lang="fr-FR" sz="1800" dirty="0" err="1"/>
              <a:t>anki</a:t>
            </a:r>
            <a:r>
              <a:rPr lang="fr-FR" sz="1800" dirty="0"/>
              <a:t>, </a:t>
            </a:r>
            <a:r>
              <a:rPr lang="fr-FR" sz="1800" dirty="0" err="1"/>
              <a:t>genially</a:t>
            </a:r>
            <a:endParaRPr lang="fr-FR" sz="1800" dirty="0"/>
          </a:p>
          <a:p>
            <a:pPr>
              <a:defRPr/>
            </a:pPr>
            <a:r>
              <a:rPr lang="fr-FR" dirty="0"/>
              <a:t> </a:t>
            </a:r>
            <a:endParaRPr dirty="0"/>
          </a:p>
          <a:p>
            <a:pPr>
              <a:defRPr/>
            </a:pPr>
            <a:endParaRPr lang="fr-FR" dirty="0"/>
          </a:p>
          <a:p>
            <a:pPr>
              <a:defRPr/>
            </a:pPr>
            <a:endParaRPr dirty="0"/>
          </a:p>
          <a:p>
            <a:pPr>
              <a:defRPr/>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251520" y="195486"/>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FR" sz="2400" b="1" dirty="0">
                <a:latin typeface="+mj-lt"/>
                <a:ea typeface="Open Sans Extrabold"/>
                <a:cs typeface="Open Sans Extrabold"/>
              </a:rPr>
              <a:t>La compréhension</a:t>
            </a:r>
            <a:endParaRPr sz="2400" b="1" dirty="0">
              <a:latin typeface="+mj-lt"/>
              <a:ea typeface="Open Sans Extrabold"/>
              <a:cs typeface="Open Sans Extrabold"/>
            </a:endParaRPr>
          </a:p>
        </p:txBody>
      </p:sp>
      <p:sp>
        <p:nvSpPr>
          <p:cNvPr id="5" name="Rectangle 4"/>
          <p:cNvSpPr/>
          <p:nvPr/>
        </p:nvSpPr>
        <p:spPr bwMode="auto">
          <a:xfrm>
            <a:off x="395536" y="1131590"/>
            <a:ext cx="8132054" cy="2304477"/>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just">
              <a:buFont typeface="Arial"/>
              <a:buChar char="•"/>
              <a:defRPr/>
            </a:pPr>
            <a:r>
              <a:rPr lang="fr-FR" sz="1800" dirty="0"/>
              <a:t> Comprendre consiste à appréhender un phénomène par la connaissance, être capable de faire correspondre à quelque chose une idée claire (</a:t>
            </a:r>
            <a:r>
              <a:rPr lang="fr-FR" sz="1800" dirty="0" err="1"/>
              <a:t>Etymol</a:t>
            </a:r>
            <a:r>
              <a:rPr lang="fr-FR" sz="1800" dirty="0"/>
              <a:t>. « Saisir avec »).</a:t>
            </a:r>
          </a:p>
          <a:p>
            <a:pPr algn="just">
              <a:buFont typeface="Arial"/>
              <a:buChar char="•"/>
              <a:defRPr/>
            </a:pPr>
            <a:endParaRPr lang="fr-FR" sz="1800" dirty="0"/>
          </a:p>
          <a:p>
            <a:pPr algn="just">
              <a:buFont typeface="Arial"/>
              <a:buChar char="•"/>
              <a:defRPr/>
            </a:pPr>
            <a:r>
              <a:rPr lang="fr-FR" sz="1800" dirty="0"/>
              <a:t> Comprendre permet d’acquérir une idée claire des causes, de l’enchaînement logique de quelque chose.</a:t>
            </a:r>
            <a:r>
              <a:rPr lang="fr-FR" dirty="0"/>
              <a:t> </a:t>
            </a:r>
            <a:endParaRPr dirty="0"/>
          </a:p>
          <a:p>
            <a:pPr algn="just">
              <a:defRPr/>
            </a:pPr>
            <a:endParaRPr lang="fr-FR" dirty="0"/>
          </a:p>
          <a:p>
            <a:pPr algn="just">
              <a:defRPr/>
            </a:pPr>
            <a:endParaRPr dirty="0"/>
          </a:p>
          <a:p>
            <a:pPr algn="just">
              <a:defRPr/>
            </a:pPr>
            <a:endParaRPr dirty="0"/>
          </a:p>
        </p:txBody>
      </p:sp>
    </p:spTree>
    <p:extLst>
      <p:ext uri="{BB962C8B-B14F-4D97-AF65-F5344CB8AC3E}">
        <p14:creationId xmlns:p14="http://schemas.microsoft.com/office/powerpoint/2010/main" val="209321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251520" y="195486"/>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FR" sz="2400" b="1" dirty="0">
                <a:latin typeface="+mj-lt"/>
                <a:ea typeface="Open Sans Extrabold"/>
                <a:cs typeface="Open Sans Extrabold"/>
              </a:rPr>
              <a:t>La compréhension</a:t>
            </a:r>
            <a:endParaRPr sz="2400" b="1" dirty="0">
              <a:latin typeface="+mj-lt"/>
              <a:ea typeface="Open Sans Extrabold"/>
              <a:cs typeface="Open Sans Extrabold"/>
            </a:endParaRPr>
          </a:p>
        </p:txBody>
      </p:sp>
      <p:pic>
        <p:nvPicPr>
          <p:cNvPr id="6" name="Image 5">
            <a:extLst>
              <a:ext uri="{FF2B5EF4-FFF2-40B4-BE49-F238E27FC236}">
                <a16:creationId xmlns:a16="http://schemas.microsoft.com/office/drawing/2014/main" id="{12E336BF-5438-4FCA-9286-B9999BE0366F}"/>
              </a:ext>
            </a:extLst>
          </p:cNvPr>
          <p:cNvPicPr>
            <a:picLocks noChangeAspect="1"/>
          </p:cNvPicPr>
          <p:nvPr/>
        </p:nvPicPr>
        <p:blipFill>
          <a:blip r:embed="rId3"/>
          <a:stretch>
            <a:fillRect/>
          </a:stretch>
        </p:blipFill>
        <p:spPr bwMode="auto">
          <a:xfrm>
            <a:off x="611560" y="795465"/>
            <a:ext cx="8135485" cy="3972479"/>
          </a:xfrm>
          <a:prstGeom prst="rect">
            <a:avLst/>
          </a:prstGeom>
        </p:spPr>
      </p:pic>
    </p:spTree>
    <p:extLst>
      <p:ext uri="{BB962C8B-B14F-4D97-AF65-F5344CB8AC3E}">
        <p14:creationId xmlns:p14="http://schemas.microsoft.com/office/powerpoint/2010/main" val="2059538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oupe 6">
            <a:extLst>
              <a:ext uri="{FF2B5EF4-FFF2-40B4-BE49-F238E27FC236}">
                <a16:creationId xmlns:a16="http://schemas.microsoft.com/office/drawing/2014/main" id="{F4BE7160-1404-42C2-AE44-BDBF7CE11347}"/>
              </a:ext>
            </a:extLst>
          </p:cNvPr>
          <p:cNvGrpSpPr/>
          <p:nvPr/>
        </p:nvGrpSpPr>
        <p:grpSpPr>
          <a:xfrm>
            <a:off x="2195736" y="313767"/>
            <a:ext cx="5782482" cy="4515966"/>
            <a:chOff x="1619672" y="339502"/>
            <a:chExt cx="5782482" cy="4515966"/>
          </a:xfrm>
        </p:grpSpPr>
        <p:pic>
          <p:nvPicPr>
            <p:cNvPr id="6" name="Image 5">
              <a:extLst>
                <a:ext uri="{FF2B5EF4-FFF2-40B4-BE49-F238E27FC236}">
                  <a16:creationId xmlns:a16="http://schemas.microsoft.com/office/drawing/2014/main" id="{A06F0650-5F61-4B40-8AD6-425DB1DDE36D}"/>
                </a:ext>
              </a:extLst>
            </p:cNvPr>
            <p:cNvPicPr>
              <a:picLocks noChangeAspect="1"/>
            </p:cNvPicPr>
            <p:nvPr/>
          </p:nvPicPr>
          <p:blipFill>
            <a:blip r:embed="rId3"/>
            <a:stretch>
              <a:fillRect/>
            </a:stretch>
          </p:blipFill>
          <p:spPr bwMode="auto">
            <a:xfrm>
              <a:off x="1619672" y="339502"/>
              <a:ext cx="5782482" cy="1676634"/>
            </a:xfrm>
            <a:prstGeom prst="rect">
              <a:avLst/>
            </a:prstGeom>
          </p:spPr>
        </p:pic>
        <p:pic>
          <p:nvPicPr>
            <p:cNvPr id="2" name="Image 1">
              <a:extLst>
                <a:ext uri="{FF2B5EF4-FFF2-40B4-BE49-F238E27FC236}">
                  <a16:creationId xmlns:a16="http://schemas.microsoft.com/office/drawing/2014/main" id="{BD847C4C-5EB8-415C-86E9-04FB26732A5E}"/>
                </a:ext>
              </a:extLst>
            </p:cNvPr>
            <p:cNvPicPr>
              <a:picLocks noChangeAspect="1"/>
            </p:cNvPicPr>
            <p:nvPr/>
          </p:nvPicPr>
          <p:blipFill>
            <a:blip r:embed="rId4"/>
            <a:stretch>
              <a:fillRect/>
            </a:stretch>
          </p:blipFill>
          <p:spPr>
            <a:xfrm>
              <a:off x="1657777" y="2037373"/>
              <a:ext cx="5706271" cy="1295581"/>
            </a:xfrm>
            <a:prstGeom prst="rect">
              <a:avLst/>
            </a:prstGeom>
          </p:spPr>
        </p:pic>
        <p:pic>
          <p:nvPicPr>
            <p:cNvPr id="3" name="Image 2">
              <a:extLst>
                <a:ext uri="{FF2B5EF4-FFF2-40B4-BE49-F238E27FC236}">
                  <a16:creationId xmlns:a16="http://schemas.microsoft.com/office/drawing/2014/main" id="{E9FC18DF-9641-469E-B37C-EC26B17E5F15}"/>
                </a:ext>
              </a:extLst>
            </p:cNvPr>
            <p:cNvPicPr>
              <a:picLocks noChangeAspect="1"/>
            </p:cNvPicPr>
            <p:nvPr/>
          </p:nvPicPr>
          <p:blipFill>
            <a:blip r:embed="rId5"/>
            <a:stretch>
              <a:fillRect/>
            </a:stretch>
          </p:blipFill>
          <p:spPr>
            <a:xfrm>
              <a:off x="1657776" y="3321729"/>
              <a:ext cx="5706271" cy="1533739"/>
            </a:xfrm>
            <a:prstGeom prst="rect">
              <a:avLst/>
            </a:prstGeom>
          </p:spPr>
        </p:pic>
      </p:grpSp>
      <p:sp>
        <p:nvSpPr>
          <p:cNvPr id="4" name="Google Shape;179;p28"/>
          <p:cNvSpPr/>
          <p:nvPr/>
        </p:nvSpPr>
        <p:spPr bwMode="auto">
          <a:xfrm>
            <a:off x="251520" y="195486"/>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FR" sz="2400" b="1" dirty="0">
                <a:latin typeface="+mj-lt"/>
                <a:ea typeface="Open Sans Extrabold"/>
                <a:cs typeface="Open Sans Extrabold"/>
              </a:rPr>
              <a:t>La compréhension</a:t>
            </a:r>
            <a:endParaRPr sz="2400" b="1" dirty="0">
              <a:latin typeface="+mj-lt"/>
              <a:ea typeface="Open Sans Extrabold"/>
              <a:cs typeface="Open Sans Extrabold"/>
            </a:endParaRPr>
          </a:p>
        </p:txBody>
      </p:sp>
    </p:spTree>
    <p:extLst>
      <p:ext uri="{BB962C8B-B14F-4D97-AF65-F5344CB8AC3E}">
        <p14:creationId xmlns:p14="http://schemas.microsoft.com/office/powerpoint/2010/main" val="130884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68492" y="38099"/>
            <a:ext cx="3470608" cy="304799"/>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fr">
                <a:solidFill>
                  <a:srgbClr val="00B050"/>
                </a:solidFill>
                <a:latin typeface="Open Sans Extrabold"/>
                <a:ea typeface="Open Sans Extrabold"/>
                <a:cs typeface="Open Sans Extrabold"/>
              </a:rPr>
              <a:t>Quelles stratégies pour apprendre ?</a:t>
            </a:r>
            <a:endParaRPr/>
          </a:p>
        </p:txBody>
      </p:sp>
      <p:pic>
        <p:nvPicPr>
          <p:cNvPr id="5" name="Image 4"/>
          <p:cNvPicPr>
            <a:picLocks noChangeAspect="1"/>
          </p:cNvPicPr>
          <p:nvPr/>
        </p:nvPicPr>
        <p:blipFill>
          <a:blip r:embed="rId3"/>
          <a:stretch/>
        </p:blipFill>
        <p:spPr bwMode="auto">
          <a:xfrm>
            <a:off x="0" y="356869"/>
            <a:ext cx="9144000" cy="4429759"/>
          </a:xfrm>
          <a:prstGeom prst="rect">
            <a:avLst/>
          </a:prstGeom>
        </p:spPr>
      </p:pic>
      <p:pic>
        <p:nvPicPr>
          <p:cNvPr id="6" name="Image 5"/>
          <p:cNvPicPr>
            <a:picLocks noChangeAspect="1"/>
          </p:cNvPicPr>
          <p:nvPr/>
        </p:nvPicPr>
        <p:blipFill>
          <a:blip r:embed="rId4"/>
          <a:stretch/>
        </p:blipFill>
        <p:spPr bwMode="auto">
          <a:xfrm>
            <a:off x="0" y="0"/>
            <a:ext cx="12858750" cy="62293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dirty="0">
                <a:solidFill>
                  <a:schemeClr val="accent3"/>
                </a:solidFill>
                <a:latin typeface="+mj-lt"/>
                <a:ea typeface="Ubuntu"/>
                <a:cs typeface="Ubuntu"/>
              </a:rPr>
              <a:t>Atelier 2 : </a:t>
            </a:r>
            <a:r>
              <a:rPr lang="fr-FR" sz="2200" dirty="0">
                <a:solidFill>
                  <a:schemeClr val="accent3"/>
                </a:solidFill>
                <a:latin typeface="+mj-lt"/>
                <a:ea typeface="Ubuntu"/>
                <a:cs typeface="Ubuntu"/>
              </a:rPr>
              <a:t>La métacognition</a:t>
            </a:r>
            <a:endParaRPr dirty="0">
              <a:solidFill>
                <a:schemeClr val="accent3"/>
              </a:solidFill>
              <a:latin typeface="+mj-lt"/>
            </a:endParaRPr>
          </a:p>
        </p:txBody>
      </p:sp>
      <p:sp>
        <p:nvSpPr>
          <p:cNvPr id="5" name="Rectangle 5"/>
          <p:cNvSpPr/>
          <p:nvPr/>
        </p:nvSpPr>
        <p:spPr bwMode="auto">
          <a:xfrm rot="20793555">
            <a:off x="592282" y="1867503"/>
            <a:ext cx="8246854"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dirty="0">
                <a:solidFill>
                  <a:schemeClr val="tx2">
                    <a:lumMod val="25000"/>
                  </a:schemeClr>
                </a:solidFill>
                <a:latin typeface="+mj-lt"/>
                <a:ea typeface="Ubuntu"/>
                <a:cs typeface="Ubuntu"/>
              </a:rPr>
              <a:t># TABLEAU BLANC - Selon vous, qu’entend-on par métacognition ?</a:t>
            </a:r>
            <a:endParaRPr dirty="0">
              <a:solidFill>
                <a:schemeClr val="tx2">
                  <a:lumMod val="25000"/>
                </a:schemeClr>
              </a:solidFill>
              <a:latin typeface="+mj-lt"/>
            </a:endParaRPr>
          </a:p>
          <a:p>
            <a:pPr>
              <a:defRPr/>
            </a:pPr>
            <a:endParaRPr lang="fr-FR" sz="2000" dirty="0">
              <a:solidFill>
                <a:schemeClr val="tx2">
                  <a:lumMod val="25000"/>
                </a:schemeClr>
              </a:solidFill>
              <a:latin typeface="+mj-lt"/>
              <a:ea typeface="Ubuntu"/>
              <a:cs typeface="Ubuntu"/>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latin typeface="+mj-lt"/>
                <a:ea typeface="Open Sans Extrabold"/>
                <a:cs typeface="Open Sans Extrabold"/>
              </a:rPr>
              <a:t>L’engagement cognitif</a:t>
            </a:r>
            <a:endParaRPr sz="240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Niveaux d'engagement.png"/>
          <p:cNvPicPr>
            <a:picLocks noChangeAspect="1" noChangeArrowheads="1"/>
          </p:cNvPicPr>
          <p:nvPr/>
        </p:nvPicPr>
        <p:blipFill>
          <a:blip r:embed="rId3"/>
          <a:stretch/>
        </p:blipFill>
        <p:spPr bwMode="auto">
          <a:xfrm>
            <a:off x="1428728" y="571486"/>
            <a:ext cx="6286500" cy="44831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Principe de la métacognition</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Métacognition.jfif"/>
          <p:cNvPicPr>
            <a:picLocks noChangeAspect="1" noChangeArrowheads="1"/>
          </p:cNvPicPr>
          <p:nvPr/>
        </p:nvPicPr>
        <p:blipFill>
          <a:blip r:embed="rId3"/>
          <a:stretch/>
        </p:blipFill>
        <p:spPr bwMode="auto">
          <a:xfrm>
            <a:off x="1285852" y="785800"/>
            <a:ext cx="6635754" cy="40024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99E56-111D-46F6-BC11-A5DE9C54F482}"/>
              </a:ext>
            </a:extLst>
          </p:cNvPr>
          <p:cNvSpPr>
            <a:spLocks noGrp="1"/>
          </p:cNvSpPr>
          <p:nvPr>
            <p:ph type="title"/>
          </p:nvPr>
        </p:nvSpPr>
        <p:spPr>
          <a:xfrm>
            <a:off x="321318" y="339502"/>
            <a:ext cx="8520600" cy="572700"/>
          </a:xfrm>
        </p:spPr>
        <p:txBody>
          <a:bodyPr/>
          <a:lstStyle/>
          <a:p>
            <a:r>
              <a:rPr lang="fr-FR" sz="2800" b="1" dirty="0">
                <a:latin typeface="+mj-lt"/>
              </a:rPr>
              <a:t>Distinction Neurosciences/Sciences cognitives</a:t>
            </a:r>
          </a:p>
        </p:txBody>
      </p:sp>
      <p:sp>
        <p:nvSpPr>
          <p:cNvPr id="3" name="Espace réservé du texte 2">
            <a:extLst>
              <a:ext uri="{FF2B5EF4-FFF2-40B4-BE49-F238E27FC236}">
                <a16:creationId xmlns:a16="http://schemas.microsoft.com/office/drawing/2014/main" id="{27F834C1-0844-4DA5-9DDF-1CA5BA286ED8}"/>
              </a:ext>
            </a:extLst>
          </p:cNvPr>
          <p:cNvSpPr>
            <a:spLocks noGrp="1"/>
          </p:cNvSpPr>
          <p:nvPr>
            <p:ph type="body" idx="1"/>
          </p:nvPr>
        </p:nvSpPr>
        <p:spPr>
          <a:xfrm>
            <a:off x="311700" y="1352125"/>
            <a:ext cx="8292748" cy="3416400"/>
          </a:xfrm>
        </p:spPr>
        <p:txBody>
          <a:bodyPr/>
          <a:lstStyle/>
          <a:p>
            <a:pPr algn="just"/>
            <a:r>
              <a:rPr lang="fr-FR" b="1" dirty="0">
                <a:latin typeface="+mj-lt"/>
              </a:rPr>
              <a:t>Neurosciences </a:t>
            </a:r>
            <a:r>
              <a:rPr lang="fr-FR" dirty="0">
                <a:latin typeface="+mj-lt"/>
              </a:rPr>
              <a:t>: elles étudient le système nerveux de l’ensemble du corps, décrivent les structures et leur fonctionnement, des composants (neurones, moelle épinière...) aux organes (cerveau, cervelet...)</a:t>
            </a:r>
          </a:p>
          <a:p>
            <a:pPr algn="just"/>
            <a:endParaRPr lang="fr-FR" dirty="0">
              <a:latin typeface="+mj-lt"/>
            </a:endParaRPr>
          </a:p>
          <a:p>
            <a:pPr algn="just"/>
            <a:r>
              <a:rPr lang="fr-FR" b="1" dirty="0">
                <a:latin typeface="+mj-lt"/>
              </a:rPr>
              <a:t>Neurosciences cognitives </a:t>
            </a:r>
            <a:r>
              <a:rPr lang="fr-FR" dirty="0">
                <a:latin typeface="+mj-lt"/>
              </a:rPr>
              <a:t>: elles s’appuient sur des expérimentations </a:t>
            </a:r>
            <a:br>
              <a:rPr lang="fr-FR" dirty="0">
                <a:latin typeface="+mj-lt"/>
              </a:rPr>
            </a:br>
            <a:r>
              <a:rPr lang="fr-FR" dirty="0">
                <a:latin typeface="+mj-lt"/>
              </a:rPr>
              <a:t>scientifiques pour proposer des pistes pédagogiques axées sur l’attention, </a:t>
            </a:r>
            <a:br>
              <a:rPr lang="fr-FR" dirty="0">
                <a:latin typeface="+mj-lt"/>
              </a:rPr>
            </a:br>
            <a:r>
              <a:rPr lang="fr-FR" dirty="0">
                <a:latin typeface="+mj-lt"/>
              </a:rPr>
              <a:t>l’implication, la mémorisation, la compréhension et la place du numérique.</a:t>
            </a:r>
          </a:p>
        </p:txBody>
      </p:sp>
    </p:spTree>
    <p:extLst>
      <p:ext uri="{BB962C8B-B14F-4D97-AF65-F5344CB8AC3E}">
        <p14:creationId xmlns:p14="http://schemas.microsoft.com/office/powerpoint/2010/main" val="70844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44266" y="267494"/>
            <a:ext cx="8855468"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FR" sz="2400" b="1" dirty="0">
                <a:latin typeface="+mj-lt"/>
                <a:ea typeface="Open Sans Extrabold"/>
                <a:cs typeface="Open Sans Extrabold"/>
              </a:rPr>
              <a:t>Exemples de questions pour favoriser </a:t>
            </a:r>
            <a:r>
              <a:rPr lang="fr" sz="2400" b="1" dirty="0">
                <a:latin typeface="+mj-lt"/>
                <a:ea typeface="Open Sans Extrabold"/>
                <a:cs typeface="Open Sans Extrabold"/>
              </a:rPr>
              <a:t>la métacognition</a:t>
            </a:r>
            <a:endParaRPr sz="2400" b="1" dirty="0">
              <a:latin typeface="+mj-lt"/>
              <a:ea typeface="Open Sans Extrabold"/>
              <a:cs typeface="Open Sans Extrabold"/>
            </a:endParaRPr>
          </a:p>
        </p:txBody>
      </p:sp>
      <p:sp>
        <p:nvSpPr>
          <p:cNvPr id="2" name="Rectangle 1">
            <a:extLst>
              <a:ext uri="{FF2B5EF4-FFF2-40B4-BE49-F238E27FC236}">
                <a16:creationId xmlns:a16="http://schemas.microsoft.com/office/drawing/2014/main" id="{0D7DB319-426C-4D10-B81C-5847F87DD5FD}"/>
              </a:ext>
            </a:extLst>
          </p:cNvPr>
          <p:cNvSpPr/>
          <p:nvPr/>
        </p:nvSpPr>
        <p:spPr>
          <a:xfrm>
            <a:off x="395536" y="1131590"/>
            <a:ext cx="7848872" cy="2893100"/>
          </a:xfrm>
          <a:prstGeom prst="rect">
            <a:avLst/>
          </a:prstGeom>
        </p:spPr>
        <p:txBody>
          <a:bodyPr wrap="square">
            <a:spAutoFit/>
          </a:bodyPr>
          <a:lstStyle/>
          <a:p>
            <a:pPr marL="285750" indent="-285750" algn="just">
              <a:buFont typeface="Arial" panose="020B0604020202020204" pitchFamily="34" charset="0"/>
              <a:buChar char="•"/>
            </a:pPr>
            <a:r>
              <a:rPr lang="fr-FR" dirty="0"/>
              <a:t>Comment as-tu fait ? Par quoi as-tu commencé ? As-tu procédé par étapes ?                        </a:t>
            </a:r>
          </a:p>
          <a:p>
            <a:pPr marL="285750" indent="-285750" algn="just">
              <a:buFont typeface="Arial" panose="020B0604020202020204" pitchFamily="34" charset="0"/>
              <a:buChar char="•"/>
            </a:pPr>
            <a:r>
              <a:rPr lang="fr-FR" dirty="0"/>
              <a:t>Qu’est-ce qui t’a surpris? Qu’est-ce qui t’a aidé (dans la consigne / dans tes compétences: dans les </a:t>
            </a:r>
          </a:p>
          <a:p>
            <a:pPr marL="285750" indent="-285750" algn="just">
              <a:buFont typeface="Arial" panose="020B0604020202020204" pitchFamily="34" charset="0"/>
              <a:buChar char="•"/>
            </a:pPr>
            <a:r>
              <a:rPr lang="fr-FR" dirty="0"/>
              <a:t>ressources que tu as utilisées) ?                                                 </a:t>
            </a:r>
          </a:p>
          <a:p>
            <a:pPr marL="285750" indent="-285750" algn="just">
              <a:buFont typeface="Arial" panose="020B0604020202020204" pitchFamily="34" charset="0"/>
              <a:buChar char="•"/>
            </a:pPr>
            <a:r>
              <a:rPr lang="fr-FR" dirty="0"/>
              <a:t>Quelles ont été tes difficultés ? comment les as-tu gérées ?                                   </a:t>
            </a:r>
          </a:p>
          <a:p>
            <a:pPr marL="285750" indent="-285750" algn="just">
              <a:buFont typeface="Arial" panose="020B0604020202020204" pitchFamily="34" charset="0"/>
              <a:buChar char="•"/>
            </a:pPr>
            <a:r>
              <a:rPr lang="fr-FR" dirty="0"/>
              <a:t>Qu’est-ce qui t’a manqué pour réussir?                                                                      </a:t>
            </a:r>
          </a:p>
          <a:p>
            <a:pPr marL="285750" indent="-285750" algn="just">
              <a:buFont typeface="Arial" panose="020B0604020202020204" pitchFamily="34" charset="0"/>
              <a:buChar char="•"/>
            </a:pPr>
            <a:r>
              <a:rPr lang="fr-FR" dirty="0"/>
              <a:t>Cette activité ressemble-t-elle à une autre que tu as déjà faite ? Laquelle ? En quoi ?  </a:t>
            </a:r>
          </a:p>
          <a:p>
            <a:pPr marL="285750" indent="-285750" algn="just">
              <a:buFont typeface="Arial" panose="020B0604020202020204" pitchFamily="34" charset="0"/>
              <a:buChar char="•"/>
            </a:pPr>
            <a:r>
              <a:rPr lang="fr-FR" dirty="0"/>
              <a:t>Maintenant, penses-tu que tu aurais pu t’y prendre autrement?                                                         </a:t>
            </a:r>
          </a:p>
          <a:p>
            <a:pPr marL="285750" indent="-285750" algn="just">
              <a:buFont typeface="Arial" panose="020B0604020202020204" pitchFamily="34" charset="0"/>
              <a:buChar char="•"/>
            </a:pPr>
            <a:r>
              <a:rPr lang="fr-FR" dirty="0"/>
              <a:t>De quoi avais-tu besoin pour réaliser cette tâche ?                                                </a:t>
            </a:r>
          </a:p>
          <a:p>
            <a:pPr marL="285750" indent="-285750" algn="just">
              <a:buFont typeface="Arial" panose="020B0604020202020204" pitchFamily="34" charset="0"/>
              <a:buChar char="•"/>
            </a:pPr>
            <a:r>
              <a:rPr lang="fr-FR" dirty="0"/>
              <a:t>Qu’as-tu appris à travers cette activité ? Que pourras-tu utiliser par la suite ?...                                           </a:t>
            </a:r>
          </a:p>
          <a:p>
            <a:pPr marL="285750" indent="-285750" algn="just">
              <a:buFont typeface="Arial" panose="020B0604020202020204" pitchFamily="34" charset="0"/>
              <a:buChar char="•"/>
            </a:pPr>
            <a:r>
              <a:rPr lang="fr-FR" dirty="0"/>
              <a:t>Quels conseils pourrais-tu donner à un autre élève pour réussir ?                                      </a:t>
            </a:r>
          </a:p>
          <a:p>
            <a:pPr marL="285750" indent="-285750" algn="just">
              <a:buFont typeface="Arial" panose="020B0604020202020204" pitchFamily="34" charset="0"/>
              <a:buChar char="•"/>
            </a:pPr>
            <a:r>
              <a:rPr lang="fr-FR" dirty="0"/>
              <a:t>Que vas-tu changer maintenant dans ta façon de faire (après une pause réflexive, dans l’activité)?</a:t>
            </a:r>
          </a:p>
        </p:txBody>
      </p:sp>
    </p:spTree>
    <p:extLst>
      <p:ext uri="{BB962C8B-B14F-4D97-AF65-F5344CB8AC3E}">
        <p14:creationId xmlns:p14="http://schemas.microsoft.com/office/powerpoint/2010/main" val="3490379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Conflits sociocognitifs</a:t>
            </a:r>
            <a:endParaRPr sz="2400" b="1" dirty="0">
              <a:latin typeface="+mj-lt"/>
              <a:ea typeface="Open Sans Extrabold"/>
              <a:cs typeface="Open Sans Extrabold"/>
            </a:endParaRPr>
          </a:p>
        </p:txBody>
      </p:sp>
      <p:pic>
        <p:nvPicPr>
          <p:cNvPr id="5" name="Picture 2" descr="C:\Users\ringo\OneDrive\Bureau\EARA\Ressources formation EARA\Ressources Formation Flash\Les siences cognitives dans la classe\Ressources\Métacognition et conflit sociocognitif.jpg"/>
          <p:cNvPicPr>
            <a:picLocks noChangeAspect="1" noChangeArrowheads="1"/>
          </p:cNvPicPr>
          <p:nvPr/>
        </p:nvPicPr>
        <p:blipFill>
          <a:blip r:embed="rId2"/>
          <a:stretch/>
        </p:blipFill>
        <p:spPr bwMode="auto">
          <a:xfrm>
            <a:off x="4181484" y="212463"/>
            <a:ext cx="4000528" cy="457325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179512" y="267494"/>
            <a:ext cx="6983260"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a:latin typeface="+mj-lt"/>
                <a:ea typeface="Open Sans Extrabold"/>
                <a:cs typeface="Open Sans Extrabold"/>
              </a:rPr>
              <a:t>Quelles stratégies pour la métacognition ?</a:t>
            </a:r>
            <a:endParaRPr sz="2400" b="1">
              <a:latin typeface="+mj-lt"/>
              <a:ea typeface="Open Sans Extrabold"/>
              <a:cs typeface="Open Sans Extrabold"/>
            </a:endParaRPr>
          </a:p>
        </p:txBody>
      </p:sp>
      <p:sp>
        <p:nvSpPr>
          <p:cNvPr id="5" name="Rectangle 4"/>
          <p:cNvSpPr/>
          <p:nvPr/>
        </p:nvSpPr>
        <p:spPr bwMode="auto">
          <a:xfrm>
            <a:off x="395536" y="840193"/>
            <a:ext cx="8132054" cy="38087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endParaRPr lang="fr-FR" sz="1800" dirty="0">
              <a:latin typeface="+mj-lt"/>
            </a:endParaRPr>
          </a:p>
          <a:p>
            <a:pPr>
              <a:buFont typeface="Arial"/>
              <a:buChar char="•"/>
              <a:defRPr/>
            </a:pPr>
            <a:r>
              <a:rPr lang="fr-FR" sz="1800" dirty="0">
                <a:latin typeface="+mj-lt"/>
              </a:rPr>
              <a:t>La carte mentale </a:t>
            </a:r>
            <a:endParaRPr dirty="0">
              <a:latin typeface="+mj-lt"/>
            </a:endParaRPr>
          </a:p>
          <a:p>
            <a:pPr>
              <a:defRPr/>
            </a:pPr>
            <a:endParaRPr lang="fr-FR" sz="1800" dirty="0">
              <a:latin typeface="+mj-lt"/>
            </a:endParaRPr>
          </a:p>
          <a:p>
            <a:pPr>
              <a:buFont typeface="Arial"/>
              <a:buChar char="•"/>
              <a:defRPr/>
            </a:pPr>
            <a:r>
              <a:rPr lang="fr-FR" sz="1800" dirty="0">
                <a:latin typeface="+mj-lt"/>
              </a:rPr>
              <a:t>La coopération : conflits sociocognitifs </a:t>
            </a:r>
            <a:endParaRPr dirty="0">
              <a:latin typeface="+mj-lt"/>
            </a:endParaRPr>
          </a:p>
          <a:p>
            <a:pPr>
              <a:defRPr/>
            </a:pPr>
            <a:endParaRPr lang="fr-FR" sz="1800" dirty="0">
              <a:latin typeface="+mj-lt"/>
            </a:endParaRPr>
          </a:p>
          <a:p>
            <a:pPr>
              <a:buFont typeface="Arial"/>
              <a:buChar char="•"/>
              <a:defRPr/>
            </a:pPr>
            <a:r>
              <a:rPr lang="fr-FR" sz="1800" dirty="0">
                <a:latin typeface="+mj-lt"/>
              </a:rPr>
              <a:t>Lanceurs et finisseurs de cours </a:t>
            </a:r>
            <a:endParaRPr dirty="0">
              <a:latin typeface="+mj-lt"/>
            </a:endParaRPr>
          </a:p>
          <a:p>
            <a:pPr>
              <a:defRPr/>
            </a:pPr>
            <a:endParaRPr lang="fr-FR" sz="1800" dirty="0">
              <a:latin typeface="+mj-lt"/>
            </a:endParaRPr>
          </a:p>
          <a:p>
            <a:pPr>
              <a:buFont typeface="Arial"/>
              <a:buChar char="•"/>
              <a:defRPr/>
            </a:pPr>
            <a:r>
              <a:rPr lang="fr-FR" sz="1800" dirty="0">
                <a:latin typeface="+mj-lt"/>
              </a:rPr>
              <a:t>Entretien d’explicitation</a:t>
            </a:r>
            <a:endParaRPr dirty="0">
              <a:latin typeface="+mj-lt"/>
            </a:endParaRPr>
          </a:p>
          <a:p>
            <a:pPr>
              <a:buFont typeface="Arial"/>
              <a:buChar char="•"/>
              <a:defRPr/>
            </a:pPr>
            <a:endParaRPr lang="fr-FR" sz="1800" dirty="0">
              <a:latin typeface="+mj-lt"/>
            </a:endParaRPr>
          </a:p>
          <a:p>
            <a:pPr>
              <a:buFont typeface="Arial"/>
              <a:buChar char="•"/>
              <a:defRPr/>
            </a:pPr>
            <a:r>
              <a:rPr lang="fr-FR" sz="1800" dirty="0">
                <a:latin typeface="+mj-lt"/>
              </a:rPr>
              <a:t>Le cahier des apprentissages </a:t>
            </a:r>
            <a:endParaRPr dirty="0">
              <a:latin typeface="+mj-lt"/>
            </a:endParaRPr>
          </a:p>
          <a:p>
            <a:pPr>
              <a:defRPr/>
            </a:pPr>
            <a:endParaRPr lang="fr-FR" sz="1800" dirty="0">
              <a:latin typeface="+mj-lt"/>
            </a:endParaRPr>
          </a:p>
          <a:p>
            <a:pPr>
              <a:buFont typeface="Arial"/>
              <a:buChar char="•"/>
              <a:defRPr/>
            </a:pPr>
            <a:r>
              <a:rPr lang="fr-FR" sz="1800" dirty="0">
                <a:latin typeface="+mj-lt"/>
              </a:rPr>
              <a:t>Fiche de suivi (PPRE) </a:t>
            </a:r>
            <a:endParaRPr dirty="0">
              <a:latin typeface="+mj-lt"/>
            </a:endParaRPr>
          </a:p>
          <a:p>
            <a:pPr>
              <a:defRPr/>
            </a:pPr>
            <a:endParaRPr lang="fr-FR" sz="1800" dirty="0">
              <a:latin typeface="+mj-lt"/>
            </a:endParaRPr>
          </a:p>
          <a:p>
            <a:pPr>
              <a:buFont typeface="Arial"/>
              <a:buChar char="•"/>
              <a:defRPr/>
            </a:pPr>
            <a:r>
              <a:rPr lang="fr-FR" sz="1800" dirty="0">
                <a:latin typeface="+mj-lt"/>
              </a:rPr>
              <a:t>Table d’appui</a:t>
            </a:r>
            <a:endParaRPr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251520" y="0"/>
            <a:ext cx="7359898"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b="1" dirty="0">
                <a:latin typeface="+mj-lt"/>
                <a:ea typeface="Open Sans Extrabold"/>
                <a:cs typeface="Open Sans Extrabold"/>
              </a:rPr>
              <a:t>Conseils pour se lancer</a:t>
            </a:r>
            <a:endParaRPr sz="2400" b="1" dirty="0">
              <a:latin typeface="+mj-lt"/>
              <a:ea typeface="Open Sans Extrabold"/>
              <a:cs typeface="Open Sans Extrabold"/>
            </a:endParaRPr>
          </a:p>
        </p:txBody>
      </p:sp>
      <p:sp>
        <p:nvSpPr>
          <p:cNvPr id="5" name="Rectangle 4"/>
          <p:cNvSpPr/>
          <p:nvPr/>
        </p:nvSpPr>
        <p:spPr bwMode="auto">
          <a:xfrm>
            <a:off x="841587" y="997323"/>
            <a:ext cx="7519065" cy="386772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39821" indent="-239821">
              <a:buFont typeface="Wingdings"/>
              <a:buChar char="ü"/>
              <a:defRPr/>
            </a:pPr>
            <a:r>
              <a:rPr lang="fr-FR" sz="1600" dirty="0">
                <a:latin typeface="+mj-lt"/>
                <a:ea typeface="Ubuntu"/>
                <a:cs typeface="Ubuntu"/>
              </a:rPr>
              <a:t>Penser les connaissances en termes de fiches de mémorisation et de planification</a:t>
            </a:r>
            <a:endParaRPr sz="1600" dirty="0">
              <a:latin typeface="+mj-lt"/>
              <a:ea typeface="Ubuntu"/>
              <a:cs typeface="Ubuntu"/>
            </a:endParaRPr>
          </a:p>
          <a:p>
            <a:pPr>
              <a:defRPr/>
            </a:pPr>
            <a:endParaRPr sz="1600" dirty="0">
              <a:latin typeface="+mj-lt"/>
              <a:ea typeface="Ubuntu"/>
              <a:cs typeface="Ubuntu"/>
            </a:endParaRPr>
          </a:p>
          <a:p>
            <a:pPr marL="239821" indent="-239821">
              <a:buFont typeface="Wingdings"/>
              <a:buChar char="ü"/>
              <a:defRPr/>
            </a:pPr>
            <a:r>
              <a:rPr lang="fr-FR" sz="1600" dirty="0">
                <a:latin typeface="+mj-lt"/>
                <a:ea typeface="Ubuntu"/>
                <a:cs typeface="Ubuntu"/>
              </a:rPr>
              <a:t>Favoriser les interactions (conflits sociocognitifs)</a:t>
            </a:r>
            <a:endParaRPr sz="1600" dirty="0">
              <a:latin typeface="+mj-lt"/>
              <a:ea typeface="Ubuntu"/>
              <a:cs typeface="Ubuntu"/>
            </a:endParaRPr>
          </a:p>
          <a:p>
            <a:pPr marL="239821" indent="-239821">
              <a:buFont typeface="Wingdings"/>
              <a:buChar char="ü"/>
              <a:defRPr/>
            </a:pPr>
            <a:endParaRPr sz="1600" dirty="0">
              <a:latin typeface="+mj-lt"/>
              <a:ea typeface="Ubuntu"/>
              <a:cs typeface="Ubuntu"/>
            </a:endParaRPr>
          </a:p>
          <a:p>
            <a:pPr marL="239821" indent="-239821">
              <a:buFont typeface="Wingdings"/>
              <a:buChar char="ü"/>
              <a:defRPr/>
            </a:pPr>
            <a:r>
              <a:rPr lang="en-US" sz="1600" b="0" i="0" u="none" strike="noStrike" cap="none" spc="0" dirty="0">
                <a:solidFill>
                  <a:srgbClr val="000000"/>
                </a:solidFill>
                <a:latin typeface="+mj-lt"/>
                <a:ea typeface="Ubuntu"/>
                <a:cs typeface="Ubuntu"/>
              </a:rPr>
              <a:t>Former les </a:t>
            </a:r>
            <a:r>
              <a:rPr lang="en-US" sz="1600" b="0" i="0" u="none" strike="noStrike" cap="none" spc="0" dirty="0" err="1">
                <a:solidFill>
                  <a:srgbClr val="000000"/>
                </a:solidFill>
                <a:latin typeface="+mj-lt"/>
                <a:ea typeface="Ubuntu"/>
                <a:cs typeface="Ubuntu"/>
              </a:rPr>
              <a:t>élèves</a:t>
            </a:r>
            <a:r>
              <a:rPr lang="en-US" sz="1600" b="0" i="0" u="none" strike="noStrike" cap="none" spc="0" dirty="0">
                <a:solidFill>
                  <a:srgbClr val="000000"/>
                </a:solidFill>
                <a:latin typeface="+mj-lt"/>
                <a:ea typeface="Ubuntu"/>
                <a:cs typeface="Ubuntu"/>
              </a:rPr>
              <a:t> </a:t>
            </a:r>
            <a:r>
              <a:rPr lang="en-US" sz="1600" b="0" i="0" u="none" strike="noStrike" cap="none" spc="0" dirty="0" err="1">
                <a:solidFill>
                  <a:srgbClr val="000000"/>
                </a:solidFill>
                <a:latin typeface="+mj-lt"/>
                <a:ea typeface="Ubuntu"/>
                <a:cs typeface="Ubuntu"/>
              </a:rPr>
              <a:t>en</a:t>
            </a:r>
            <a:r>
              <a:rPr lang="en-US" sz="1600" b="0" i="0" u="none" strike="noStrike" cap="none" spc="0" dirty="0">
                <a:solidFill>
                  <a:srgbClr val="000000"/>
                </a:solidFill>
                <a:latin typeface="+mj-lt"/>
                <a:ea typeface="Ubuntu"/>
                <a:cs typeface="Ubuntu"/>
              </a:rPr>
              <a:t> les </a:t>
            </a:r>
            <a:r>
              <a:rPr lang="en-US" sz="1600" b="0" i="0" u="none" strike="noStrike" cap="none" spc="0" dirty="0" err="1">
                <a:solidFill>
                  <a:srgbClr val="000000"/>
                </a:solidFill>
                <a:latin typeface="+mj-lt"/>
                <a:ea typeface="Ubuntu"/>
                <a:cs typeface="Ubuntu"/>
              </a:rPr>
              <a:t>accompagnant</a:t>
            </a:r>
            <a:r>
              <a:rPr lang="en-US" sz="1600" b="0" i="0" u="none" strike="noStrike" cap="none" spc="0" dirty="0">
                <a:solidFill>
                  <a:srgbClr val="000000"/>
                </a:solidFill>
                <a:latin typeface="+mj-lt"/>
                <a:ea typeface="Ubuntu"/>
                <a:cs typeface="Ubuntu"/>
              </a:rPr>
              <a:t> dans la </a:t>
            </a:r>
            <a:r>
              <a:rPr lang="en-US" sz="1600" b="0" i="0" u="none" strike="noStrike" cap="none" spc="0" dirty="0" err="1">
                <a:solidFill>
                  <a:srgbClr val="000000"/>
                </a:solidFill>
                <a:latin typeface="+mj-lt"/>
                <a:ea typeface="Ubuntu"/>
                <a:cs typeface="Ubuntu"/>
              </a:rPr>
              <a:t>découverte</a:t>
            </a:r>
            <a:r>
              <a:rPr lang="en-US" sz="1600" b="0" i="0" u="none" strike="noStrike" cap="none" spc="0" dirty="0">
                <a:solidFill>
                  <a:srgbClr val="000000"/>
                </a:solidFill>
                <a:latin typeface="+mj-lt"/>
                <a:ea typeface="Ubuntu"/>
                <a:cs typeface="Ubuntu"/>
              </a:rPr>
              <a:t> de </a:t>
            </a:r>
            <a:r>
              <a:rPr lang="en-US" sz="1600" b="0" i="0" u="none" strike="noStrike" cap="none" spc="0" dirty="0" err="1">
                <a:solidFill>
                  <a:srgbClr val="000000"/>
                </a:solidFill>
                <a:latin typeface="+mj-lt"/>
                <a:ea typeface="Ubuntu"/>
                <a:cs typeface="Ubuntu"/>
              </a:rPr>
              <a:t>leur</a:t>
            </a:r>
            <a:r>
              <a:rPr lang="en-US" sz="1600" b="0" i="0" u="none" strike="noStrike" cap="none" spc="0" dirty="0">
                <a:solidFill>
                  <a:srgbClr val="000000"/>
                </a:solidFill>
                <a:latin typeface="+mj-lt"/>
                <a:ea typeface="Ubuntu"/>
                <a:cs typeface="Ubuntu"/>
              </a:rPr>
              <a:t> </a:t>
            </a:r>
            <a:r>
              <a:rPr lang="en-US" sz="1600" b="0" i="0" u="none" strike="noStrike" cap="none" spc="0" dirty="0" err="1">
                <a:solidFill>
                  <a:srgbClr val="000000"/>
                </a:solidFill>
                <a:latin typeface="+mj-lt"/>
                <a:ea typeface="Ubuntu"/>
                <a:cs typeface="Ubuntu"/>
              </a:rPr>
              <a:t>cerveau</a:t>
            </a:r>
            <a:r>
              <a:rPr lang="en-US" sz="1600" b="0" i="0" u="none" strike="noStrike" cap="none" spc="0" dirty="0">
                <a:solidFill>
                  <a:srgbClr val="000000"/>
                </a:solidFill>
                <a:latin typeface="+mj-lt"/>
                <a:ea typeface="Ubuntu"/>
                <a:cs typeface="Ubuntu"/>
              </a:rPr>
              <a:t>, le </a:t>
            </a:r>
            <a:r>
              <a:rPr lang="en-US" sz="1600" b="0" i="0" u="none" strike="noStrike" cap="none" spc="0" dirty="0" err="1">
                <a:solidFill>
                  <a:srgbClr val="000000"/>
                </a:solidFill>
                <a:latin typeface="+mj-lt"/>
                <a:ea typeface="Ubuntu"/>
                <a:cs typeface="Ubuntu"/>
              </a:rPr>
              <a:t>fonctionnement</a:t>
            </a:r>
            <a:r>
              <a:rPr lang="en-US" sz="1600" b="0" i="0" u="none" strike="noStrike" cap="none" spc="0" dirty="0">
                <a:solidFill>
                  <a:srgbClr val="000000"/>
                </a:solidFill>
                <a:latin typeface="+mj-lt"/>
                <a:ea typeface="Ubuntu"/>
                <a:cs typeface="Ubuntu"/>
              </a:rPr>
              <a:t> de la </a:t>
            </a:r>
            <a:r>
              <a:rPr lang="en-US" sz="1600" b="0" i="0" u="none" strike="noStrike" cap="none" spc="0" dirty="0" err="1">
                <a:solidFill>
                  <a:srgbClr val="000000"/>
                </a:solidFill>
                <a:latin typeface="+mj-lt"/>
                <a:ea typeface="Ubuntu"/>
                <a:cs typeface="Ubuntu"/>
              </a:rPr>
              <a:t>mémorisation</a:t>
            </a:r>
            <a:r>
              <a:rPr lang="en-US" sz="1600" b="0" i="0" u="none" strike="noStrike" cap="none" spc="0" dirty="0">
                <a:solidFill>
                  <a:srgbClr val="000000"/>
                </a:solidFill>
                <a:latin typeface="+mj-lt"/>
                <a:ea typeface="Ubuntu"/>
                <a:cs typeface="Ubuntu"/>
              </a:rPr>
              <a:t> et les notions </a:t>
            </a:r>
            <a:r>
              <a:rPr lang="en-US" sz="1600" b="0" i="0" u="none" strike="noStrike" cap="none" spc="0" dirty="0" err="1">
                <a:solidFill>
                  <a:srgbClr val="000000"/>
                </a:solidFill>
                <a:latin typeface="+mj-lt"/>
                <a:ea typeface="Ubuntu"/>
                <a:cs typeface="Ubuntu"/>
              </a:rPr>
              <a:t>d’attention</a:t>
            </a:r>
            <a:r>
              <a:rPr lang="en-US" sz="1600" b="0" i="0" u="none" strike="noStrike" cap="none" spc="0" dirty="0">
                <a:solidFill>
                  <a:srgbClr val="000000"/>
                </a:solidFill>
                <a:latin typeface="+mj-lt"/>
                <a:ea typeface="Ubuntu"/>
                <a:cs typeface="Ubuntu"/>
              </a:rPr>
              <a:t> et de concentration</a:t>
            </a:r>
          </a:p>
          <a:p>
            <a:pPr marL="239821" indent="-239821">
              <a:buFont typeface="Wingdings"/>
              <a:buChar char="ü"/>
              <a:defRPr/>
            </a:pPr>
            <a:endParaRPr sz="1600" dirty="0">
              <a:latin typeface="+mj-lt"/>
              <a:ea typeface="Ubuntu"/>
              <a:cs typeface="Ubuntu"/>
            </a:endParaRPr>
          </a:p>
          <a:p>
            <a:pPr marL="239821" indent="-239821">
              <a:buFont typeface="Wingdings"/>
              <a:buChar char="ü"/>
              <a:defRPr/>
            </a:pPr>
            <a:r>
              <a:rPr lang="fr-FR" sz="1600" dirty="0">
                <a:latin typeface="+mj-lt"/>
                <a:ea typeface="Ubuntu"/>
                <a:cs typeface="Ubuntu"/>
              </a:rPr>
              <a:t>Travailler en équipe pour rendre ces stratégies plus efficaces</a:t>
            </a:r>
            <a:endParaRPr sz="1600" dirty="0">
              <a:latin typeface="+mj-lt"/>
              <a:ea typeface="Ubuntu"/>
              <a:cs typeface="Ubuntu"/>
            </a:endParaRPr>
          </a:p>
          <a:p>
            <a:pPr marL="239821" indent="-239821">
              <a:buFont typeface="Wingdings"/>
              <a:buChar char="ü"/>
              <a:defRPr/>
            </a:pPr>
            <a:endParaRPr sz="1600" dirty="0">
              <a:latin typeface="+mj-lt"/>
              <a:ea typeface="Ubuntu"/>
              <a:cs typeface="Ubuntu"/>
            </a:endParaRPr>
          </a:p>
          <a:p>
            <a:pPr marL="239821" indent="-239821">
              <a:buFont typeface="Wingdings"/>
              <a:buChar char="ü"/>
              <a:defRPr/>
            </a:pPr>
            <a:r>
              <a:rPr lang="fr-FR" sz="1600" dirty="0">
                <a:latin typeface="+mj-lt"/>
                <a:ea typeface="Ubuntu"/>
                <a:cs typeface="Ubuntu"/>
              </a:rPr>
              <a:t>Accompagner les familles sur les stratégies efficaces </a:t>
            </a:r>
            <a:endParaRPr dirty="0">
              <a:latin typeface="+mj-lt"/>
            </a:endParaRPr>
          </a:p>
          <a:p>
            <a:pPr marL="239821" indent="-239821">
              <a:defRPr/>
            </a:pPr>
            <a:endParaRPr lang="fr-FR" sz="1600" dirty="0">
              <a:latin typeface="+mj-lt"/>
              <a:ea typeface="Ubuntu"/>
              <a:cs typeface="Ubuntu"/>
            </a:endParaRPr>
          </a:p>
          <a:p>
            <a:pPr marL="239821" indent="-239821">
              <a:buFont typeface="Wingdings"/>
              <a:buChar char="ü"/>
              <a:defRPr/>
            </a:pPr>
            <a:r>
              <a:rPr lang="fr-FR" sz="1600" dirty="0">
                <a:latin typeface="+mj-lt"/>
                <a:ea typeface="Ubuntu"/>
                <a:cs typeface="Ubuntu"/>
              </a:rPr>
              <a:t>Penser votre séquence en diversifiant les processus pour jouer sur l’attention et la métacognition</a:t>
            </a:r>
            <a:endParaRPr sz="1600" dirty="0">
              <a:latin typeface="+mj-lt"/>
              <a:ea typeface="Ubuntu"/>
              <a:cs typeface="Ubuntu"/>
            </a:endParaRPr>
          </a:p>
          <a:p>
            <a:pPr marL="239821" indent="-239821">
              <a:buFont typeface="Wingdings"/>
              <a:buChar char="ü"/>
              <a:defRPr/>
            </a:pPr>
            <a:endParaRPr sz="1600" dirty="0">
              <a:latin typeface="+mj-lt"/>
              <a:ea typeface="Ubuntu"/>
              <a:cs typeface="Ubuntu"/>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28;p36"/>
          <p:cNvSpPr>
            <a:spLocks noGrp="1"/>
          </p:cNvSpPr>
          <p:nvPr>
            <p:ph type="title"/>
          </p:nvPr>
        </p:nvSpPr>
        <p:spPr bwMode="auto">
          <a:xfrm>
            <a:off x="311700" y="190375"/>
            <a:ext cx="6718800" cy="511500"/>
          </a:xfrm>
          <a:prstGeom prst="rect">
            <a:avLst/>
          </a:prstGeom>
          <a:noFill/>
          <a:ln>
            <a:noFill/>
          </a:ln>
        </p:spPr>
        <p:txBody>
          <a:bodyPr spcFirstLastPara="1" wrap="square" lIns="91425" tIns="91425" rIns="91425" bIns="91425" anchor="b" anchorCtr="0">
            <a:noAutofit/>
          </a:bodyPr>
          <a:lstStyle/>
          <a:p>
            <a:pPr marL="0" lvl="0" indent="0" algn="l">
              <a:lnSpc>
                <a:spcPct val="100000"/>
              </a:lnSpc>
              <a:spcBef>
                <a:spcPts val="0"/>
              </a:spcBef>
              <a:spcAft>
                <a:spcPts val="0"/>
              </a:spcAft>
              <a:buSzPts val="2400"/>
              <a:buNone/>
              <a:defRPr/>
            </a:pPr>
            <a:r>
              <a:rPr lang="fr" b="1" dirty="0">
                <a:latin typeface="+mj-lt"/>
              </a:rPr>
              <a:t>RESSOURCES COMPLÉMENTAIRES</a:t>
            </a:r>
            <a:endParaRPr b="1" dirty="0">
              <a:latin typeface="+mj-lt"/>
            </a:endParaRPr>
          </a:p>
        </p:txBody>
      </p:sp>
      <p:sp>
        <p:nvSpPr>
          <p:cNvPr id="5" name="Google Shape;229;p36"/>
          <p:cNvSpPr/>
          <p:nvPr/>
        </p:nvSpPr>
        <p:spPr bwMode="auto">
          <a:xfrm>
            <a:off x="412074" y="568240"/>
            <a:ext cx="8457300" cy="4572032"/>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endParaRPr sz="1300">
              <a:latin typeface="+mj-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j-lt"/>
                <a:ea typeface="Proxima Nova"/>
                <a:cs typeface="Proxima Nova"/>
              </a:rPr>
              <a:t>Les cogni’classes et ressources pour l’AP: </a:t>
            </a:r>
            <a:r>
              <a:rPr lang="fr-FR" sz="1300" u="sng">
                <a:solidFill>
                  <a:schemeClr val="bg2">
                    <a:lumMod val="50000"/>
                  </a:schemeClr>
                </a:solidFill>
                <a:latin typeface="+mj-lt"/>
                <a:ea typeface="Proxima Nova"/>
                <a:cs typeface="Proxima Nova"/>
                <a:hlinkClick r:id="rId2" tooltip="https://sciences-cognitives.fr/"/>
              </a:rPr>
              <a:t>https://sciences-cognitives.fr/</a:t>
            </a: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defRPr/>
            </a:pPr>
            <a:endParaRPr sz="1300">
              <a:solidFill>
                <a:schemeClr val="bg2">
                  <a:lumMod val="50000"/>
                </a:schemeClr>
              </a:solidFill>
              <a:latin typeface="+mj-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j-lt"/>
                <a:ea typeface="Proxima Nova"/>
                <a:cs typeface="Proxima Nova"/>
              </a:rPr>
              <a:t>Ressources sous formes de posters : </a:t>
            </a:r>
            <a:r>
              <a:rPr lang="fr-FR" sz="1300" u="sng">
                <a:solidFill>
                  <a:schemeClr val="bg2">
                    <a:lumMod val="50000"/>
                  </a:schemeClr>
                </a:solidFill>
                <a:latin typeface="+mj-lt"/>
                <a:hlinkClick r:id="rId3" tooltip="http://ressources-ecole-inclusive.org/posters-pedagogiques/"/>
              </a:rPr>
              <a:t>http://ressources-ecole-inclusive.org/posters-pedagogiques/</a:t>
            </a:r>
            <a:endParaRPr sz="1300">
              <a:solidFill>
                <a:schemeClr val="bg2">
                  <a:lumMod val="50000"/>
                </a:schemeClr>
              </a:solidFill>
              <a:latin typeface="+mj-lt"/>
              <a:ea typeface="Proxima Nova"/>
              <a:cs typeface="Proxima Nova"/>
            </a:endParaRPr>
          </a:p>
          <a:p>
            <a:pPr marL="457200" lvl="0" indent="0" algn="l">
              <a:spcBef>
                <a:spcPts val="0"/>
              </a:spcBef>
              <a:spcAft>
                <a:spcPts val="0"/>
              </a:spcAft>
              <a:buNone/>
              <a:defRPr/>
            </a:pPr>
            <a:endParaRPr sz="1300">
              <a:solidFill>
                <a:schemeClr val="bg2">
                  <a:lumMod val="50000"/>
                </a:schemeClr>
              </a:solidFill>
              <a:latin typeface="+mj-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j-lt"/>
                <a:ea typeface="Proxima Nova"/>
                <a:cs typeface="Proxima Nova"/>
              </a:rPr>
              <a:t>Projet ATOLE sur l’attention : </a:t>
            </a:r>
            <a:r>
              <a:rPr lang="fr-FR" sz="1300" u="sng">
                <a:solidFill>
                  <a:schemeClr val="bg2">
                    <a:lumMod val="50000"/>
                  </a:schemeClr>
                </a:solidFill>
                <a:latin typeface="+mj-lt"/>
                <a:ea typeface="Proxima Nova"/>
                <a:cs typeface="Proxima Nova"/>
                <a:hlinkClick r:id="rId4" tooltip="https://project.crnl.fr/atole/"/>
              </a:rPr>
              <a:t>https://project.crnl.fr/atole/</a:t>
            </a:r>
            <a:r>
              <a:rPr lang="fr-FR" sz="1300">
                <a:solidFill>
                  <a:schemeClr val="bg2">
                    <a:lumMod val="50000"/>
                  </a:schemeClr>
                </a:solidFill>
                <a:latin typeface="+mj-lt"/>
                <a:ea typeface="Proxima Nova"/>
                <a:cs typeface="Proxima Nova"/>
              </a:rPr>
              <a:t> </a:t>
            </a:r>
            <a:endParaRPr sz="1300">
              <a:solidFill>
                <a:schemeClr val="bg2">
                  <a:lumMod val="50000"/>
                </a:schemeClr>
              </a:solidFill>
              <a:latin typeface="+mj-lt"/>
              <a:ea typeface="Proxima Nova"/>
              <a:cs typeface="Proxima Nova"/>
            </a:endParaRPr>
          </a:p>
          <a:p>
            <a:pPr marL="0" lvl="0" indent="0" algn="l">
              <a:spcBef>
                <a:spcPts val="0"/>
              </a:spcBef>
              <a:spcAft>
                <a:spcPts val="0"/>
              </a:spcAft>
              <a:buNone/>
              <a:defRPr/>
            </a:pPr>
            <a:endParaRPr sz="1300">
              <a:solidFill>
                <a:schemeClr val="bg2">
                  <a:lumMod val="50000"/>
                </a:schemeClr>
              </a:solidFill>
              <a:latin typeface="+mj-lt"/>
              <a:ea typeface="Proxima Nova"/>
              <a:cs typeface="Proxima Nova"/>
            </a:endParaRPr>
          </a:p>
          <a:p>
            <a:pPr marL="457200" lvl="0" indent="-317500">
              <a:buSzPts val="1400"/>
              <a:buChar char="●"/>
              <a:defRPr/>
            </a:pPr>
            <a:r>
              <a:rPr lang="fr" sz="1300">
                <a:solidFill>
                  <a:schemeClr val="bg2">
                    <a:lumMod val="50000"/>
                  </a:schemeClr>
                </a:solidFill>
                <a:latin typeface="+mj-lt"/>
                <a:ea typeface="Proxima Nova"/>
                <a:cs typeface="Proxima Nova"/>
              </a:rPr>
              <a:t>Exemple de ressources dans une cogni’classe : </a:t>
            </a:r>
            <a:r>
              <a:rPr lang="fr-FR" sz="1300" u="sng">
                <a:solidFill>
                  <a:schemeClr val="bg2">
                    <a:lumMod val="50000"/>
                  </a:schemeClr>
                </a:solidFill>
                <a:latin typeface="+mj-lt"/>
                <a:hlinkClick r:id="rId5" tooltip="http://4cvalgelon.eklablog.com/"/>
              </a:rPr>
              <a:t>http://4cvalgelon.eklablog.com/</a:t>
            </a:r>
            <a:r>
              <a:rPr lang="fr-FR" sz="1300" u="sng">
                <a:solidFill>
                  <a:schemeClr val="bg2">
                    <a:lumMod val="50000"/>
                  </a:schemeClr>
                </a:solidFill>
                <a:latin typeface="+mj-lt"/>
              </a:rPr>
              <a:t> </a:t>
            </a:r>
            <a:endParaRPr sz="1300" u="sng">
              <a:solidFill>
                <a:schemeClr val="bg2">
                  <a:lumMod val="50000"/>
                </a:schemeClr>
              </a:solidFill>
              <a:latin typeface="+mj-lt"/>
            </a:endParaRPr>
          </a:p>
          <a:p>
            <a:pPr marL="457200" lvl="0" indent="-317500" algn="l">
              <a:spcBef>
                <a:spcPts val="0"/>
              </a:spcBef>
              <a:spcAft>
                <a:spcPts val="0"/>
              </a:spcAft>
              <a:buSzPts val="1400"/>
              <a:defRPr/>
            </a:pPr>
            <a:r>
              <a:rPr lang="fr" sz="1300" u="sng">
                <a:solidFill>
                  <a:schemeClr val="bg2">
                    <a:lumMod val="50000"/>
                  </a:schemeClr>
                </a:solidFill>
                <a:latin typeface="+mj-lt"/>
                <a:ea typeface="Proxima Nova"/>
                <a:cs typeface="Proxima Nova"/>
              </a:rPr>
              <a:t> </a:t>
            </a:r>
            <a:endParaRPr sz="1300">
              <a:latin typeface="+mj-lt"/>
            </a:endParaRPr>
          </a:p>
          <a:p>
            <a:pPr marL="457200" lvl="0" indent="-317500">
              <a:buSzPts val="1400"/>
              <a:buChar char="●"/>
              <a:defRPr/>
            </a:pPr>
            <a:r>
              <a:rPr lang="fr-FR" sz="1300">
                <a:solidFill>
                  <a:schemeClr val="bg2">
                    <a:lumMod val="50000"/>
                  </a:schemeClr>
                </a:solidFill>
                <a:latin typeface="+mj-lt"/>
                <a:ea typeface="Proxima Nova"/>
                <a:cs typeface="Proxima Nova"/>
              </a:rPr>
              <a:t>Stratégies pédagogiques et neurosciences : </a:t>
            </a:r>
            <a:r>
              <a:rPr lang="fr-FR" sz="1300" u="sng">
                <a:solidFill>
                  <a:schemeClr val="bg2">
                    <a:lumMod val="50000"/>
                  </a:schemeClr>
                </a:solidFill>
                <a:latin typeface="+mj-lt"/>
                <a:ea typeface="Proxima Nova"/>
                <a:cs typeface="Proxima Nova"/>
                <a:hlinkClick r:id="rId6" tooltip="https://view.genial.ly/5ef7655a203fa90d851eabc8/horizontal-infographic-review-15-strategies-pedagogiques"/>
              </a:rPr>
              <a:t>https://view.genial.ly/5ef7655a203fa90d851eabc8/horizontal-infographic-review-15-strategies-pedagogiques</a:t>
            </a: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defRPr/>
            </a:pP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buChar char="●"/>
              <a:defRPr/>
            </a:pPr>
            <a:r>
              <a:rPr lang="fr-FR" sz="1300">
                <a:solidFill>
                  <a:schemeClr val="bg2">
                    <a:lumMod val="50000"/>
                  </a:schemeClr>
                </a:solidFill>
                <a:latin typeface="+mj-lt"/>
                <a:ea typeface="Proxima Nova"/>
                <a:cs typeface="Proxima Nova"/>
              </a:rPr>
              <a:t>Retour d’expérience sur une cogni’classe : </a:t>
            </a:r>
            <a:r>
              <a:rPr lang="fr-FR" sz="1300" u="sng">
                <a:solidFill>
                  <a:schemeClr val="bg2">
                    <a:lumMod val="50000"/>
                  </a:schemeClr>
                </a:solidFill>
                <a:latin typeface="+mj-lt"/>
                <a:ea typeface="Proxima Nova"/>
                <a:cs typeface="Proxima Nova"/>
                <a:hlinkClick r:id="rId7" tooltip="https://view.genial.ly/5d18d16ccbeb880f61ef00e0"/>
              </a:rPr>
              <a:t>https://view.genial.ly/5d18d16ccbeb880f61ef00e0</a:t>
            </a: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defRPr/>
            </a:pP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buChar char="●"/>
              <a:defRPr/>
            </a:pPr>
            <a:r>
              <a:rPr lang="fr-FR" sz="1300">
                <a:solidFill>
                  <a:schemeClr val="bg2">
                    <a:lumMod val="50000"/>
                  </a:schemeClr>
                </a:solidFill>
                <a:latin typeface="+mj-lt"/>
                <a:ea typeface="Proxima Nova"/>
                <a:cs typeface="Proxima Nova"/>
              </a:rPr>
              <a:t>Sommes-nous plus bêtes qu’avant ? Franck Ramus </a:t>
            </a:r>
            <a:endParaRPr sz="1300">
              <a:latin typeface="+mj-lt"/>
            </a:endParaRPr>
          </a:p>
          <a:p>
            <a:pPr marL="457200" lvl="0" indent="-317500">
              <a:buSzPts val="1400"/>
              <a:defRPr/>
            </a:pPr>
            <a:r>
              <a:rPr lang="fr-FR" sz="1300" u="sng">
                <a:latin typeface="+mj-lt"/>
                <a:hlinkClick r:id="rId8" tooltip="https://www.franceculture.fr/societe/sommes-nous-plus-betes-quavant"/>
              </a:rPr>
              <a:t>https://www.franceculture.fr/societe/sommes-nous-plus-betes-quavant</a:t>
            </a:r>
            <a:r>
              <a:rPr lang="fr-FR" sz="1300" u="sng">
                <a:latin typeface="+mj-lt"/>
              </a:rPr>
              <a:t> </a:t>
            </a:r>
            <a:r>
              <a:rPr lang="fr-FR" sz="1300">
                <a:solidFill>
                  <a:schemeClr val="bg2">
                    <a:lumMod val="50000"/>
                  </a:schemeClr>
                </a:solidFill>
                <a:latin typeface="+mj-lt"/>
                <a:ea typeface="Proxima Nova"/>
                <a:cs typeface="Proxima Nova"/>
              </a:rPr>
              <a:t> </a:t>
            </a:r>
            <a:endParaRPr sz="1300">
              <a:latin typeface="+mj-lt"/>
            </a:endParaRPr>
          </a:p>
          <a:p>
            <a:pPr marL="457200" lvl="0" indent="-317500" algn="l">
              <a:spcBef>
                <a:spcPts val="0"/>
              </a:spcBef>
              <a:spcAft>
                <a:spcPts val="0"/>
              </a:spcAft>
              <a:buSzPts val="1400"/>
              <a:defRPr/>
            </a:pPr>
            <a:r>
              <a:rPr lang="fr-FR" sz="1300">
                <a:solidFill>
                  <a:schemeClr val="bg2">
                    <a:lumMod val="50000"/>
                  </a:schemeClr>
                </a:solidFill>
                <a:latin typeface="+mj-lt"/>
                <a:ea typeface="Proxima Nova"/>
                <a:cs typeface="Proxima Nova"/>
              </a:rPr>
              <a:t>  </a:t>
            </a:r>
            <a:endParaRPr sz="1300">
              <a:latin typeface="+mj-lt"/>
            </a:endParaRPr>
          </a:p>
          <a:p>
            <a:pPr marL="457200" lvl="0" indent="-317500">
              <a:buSzPts val="1400"/>
              <a:buChar char="●"/>
              <a:defRPr/>
            </a:pPr>
            <a:r>
              <a:rPr lang="fr-FR" sz="1300">
                <a:solidFill>
                  <a:schemeClr val="bg2">
                    <a:lumMod val="50000"/>
                  </a:schemeClr>
                </a:solidFill>
                <a:latin typeface="+mj-lt"/>
                <a:ea typeface="Proxima Nova"/>
                <a:cs typeface="Proxima Nova"/>
              </a:rPr>
              <a:t>Exemples de flashcards : </a:t>
            </a:r>
            <a:r>
              <a:rPr lang="fr-FR" sz="1300" u="sng">
                <a:solidFill>
                  <a:schemeClr val="bg2">
                    <a:lumMod val="50000"/>
                  </a:schemeClr>
                </a:solidFill>
                <a:latin typeface="+mj-lt"/>
                <a:ea typeface="Proxima Nova"/>
                <a:cs typeface="Proxima Nova"/>
                <a:hlinkClick r:id="rId9" tooltip="https://view.genial.ly/603aba6229f9910d297d1dec/presentation-genially-carte-memorisation-active?fbclid=IwAR23TeSYLUkBj9k50OAbv7xjp1UDcna9Qg"/>
              </a:rPr>
              <a:t>https://view.genial.ly/603aba6229f9910d297d1dec/presentation-genially-carte-memorisation-active?fbclid=IwAR23TeSYLUkBj9k50OAbv7xjp1UDcna9Qg</a:t>
            </a:r>
            <a:endParaRPr lang="fr-FR" sz="1300">
              <a:solidFill>
                <a:schemeClr val="bg2">
                  <a:lumMod val="50000"/>
                </a:schemeClr>
              </a:solidFill>
              <a:latin typeface="+mj-lt"/>
              <a:ea typeface="Proxima Nova"/>
              <a:cs typeface="Proxima Nova"/>
            </a:endParaRPr>
          </a:p>
          <a:p>
            <a:pPr marL="457200" lvl="0" indent="-317499">
              <a:buSzPts val="1400"/>
              <a:buChar char="●"/>
              <a:defRPr/>
            </a:pPr>
            <a:endParaRPr lang="fr-FR" sz="1300">
              <a:solidFill>
                <a:schemeClr val="bg2">
                  <a:lumMod val="50000"/>
                </a:schemeClr>
              </a:solidFill>
              <a:latin typeface="+mj-lt"/>
              <a:ea typeface="Proxima Nova"/>
              <a:cs typeface="Proxima Nova"/>
            </a:endParaRPr>
          </a:p>
          <a:p>
            <a:pPr marL="457200" lvl="0" indent="-317499">
              <a:buSzPts val="1400"/>
              <a:buChar char="●"/>
              <a:defRPr/>
            </a:pPr>
            <a:r>
              <a:rPr lang="fr-FR" sz="1300">
                <a:solidFill>
                  <a:schemeClr val="bg2">
                    <a:lumMod val="50000"/>
                  </a:schemeClr>
                </a:solidFill>
                <a:latin typeface="+mj-lt"/>
                <a:ea typeface="Proxima Nova"/>
                <a:cs typeface="Proxima Nova"/>
              </a:rPr>
              <a:t>Padlet de Stéphane Salama (enseignant) : </a:t>
            </a:r>
            <a:r>
              <a:rPr lang="fr-FR" sz="1300" b="0" i="0" u="sng" strike="noStrike" cap="none" spc="0">
                <a:latin typeface="+mj-lt"/>
                <a:ea typeface="Arial"/>
                <a:cs typeface="Arial"/>
                <a:hlinkClick r:id="rId10" tooltip="https://padlet.com/stephanesalamacaffa/b0p2rbs66k9ymzqg"/>
              </a:rPr>
              <a:t>https://padlet.com/stephanesalamacaffa/b0p2rbs66k9ymzqg </a:t>
            </a:r>
            <a:endParaRPr sz="1300">
              <a:solidFill>
                <a:schemeClr val="bg2">
                  <a:lumMod val="50000"/>
                </a:schemeClr>
              </a:solidFill>
              <a:latin typeface="+mj-lt"/>
              <a:ea typeface="Proxima Nova"/>
              <a:cs typeface="Proxima Nova"/>
            </a:endParaRPr>
          </a:p>
          <a:p>
            <a:pPr marL="0" lvl="0" indent="0" algn="l">
              <a:spcBef>
                <a:spcPts val="0"/>
              </a:spcBef>
              <a:spcAft>
                <a:spcPts val="0"/>
              </a:spcAft>
              <a:buNone/>
              <a:defRPr/>
            </a:pPr>
            <a:endParaRPr sz="1300">
              <a:latin typeface="+mj-lt"/>
              <a:ea typeface="Proxima Nova"/>
              <a:cs typeface="Proxima Nova"/>
            </a:endParaRPr>
          </a:p>
        </p:txBody>
      </p:sp>
      <p:sp>
        <p:nvSpPr>
          <p:cNvPr id="6" name="Google Shape;230;p36"/>
          <p:cNvSpPr/>
          <p:nvPr/>
        </p:nvSpPr>
        <p:spPr bwMode="auto">
          <a:xfrm>
            <a:off x="457975" y="3390825"/>
            <a:ext cx="7979400" cy="1453200"/>
          </a:xfrm>
          <a:prstGeom prst="rect">
            <a:avLst/>
          </a:prstGeom>
          <a:noFill/>
          <a:ln>
            <a:noFill/>
          </a:ln>
        </p:spPr>
        <p:txBody>
          <a:bodyPr spcFirstLastPara="1" wrap="square" lIns="91425" tIns="91425" rIns="91425" bIns="91425" anchor="t" anchorCtr="0">
            <a:noAutofit/>
          </a:bodyPr>
          <a:lstStyle/>
          <a:p>
            <a:pPr marL="457200" lvl="0" indent="0" algn="l">
              <a:spcBef>
                <a:spcPts val="0"/>
              </a:spcBef>
              <a:spcAft>
                <a:spcPts val="0"/>
              </a:spcAft>
              <a:buNone/>
              <a:defRPr/>
            </a:pPr>
            <a:endParaRPr>
              <a:latin typeface="+mj-lt"/>
              <a:ea typeface="Proxima Nova"/>
              <a:cs typeface="Proxima Nov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0"/>
            <a:ext cx="9143999" cy="51646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5A84B-26FD-455D-A282-6DC8DF26891D}"/>
              </a:ext>
            </a:extLst>
          </p:cNvPr>
          <p:cNvSpPr>
            <a:spLocks noGrp="1"/>
          </p:cNvSpPr>
          <p:nvPr>
            <p:ph type="title"/>
          </p:nvPr>
        </p:nvSpPr>
        <p:spPr>
          <a:xfrm>
            <a:off x="311700" y="411510"/>
            <a:ext cx="8520600" cy="572700"/>
          </a:xfrm>
        </p:spPr>
        <p:txBody>
          <a:bodyPr/>
          <a:lstStyle/>
          <a:p>
            <a:r>
              <a:rPr lang="fr-FR" b="1" dirty="0">
                <a:latin typeface="+mj-lt"/>
              </a:rPr>
              <a:t>Qu’est-ce qu’apprendre ?</a:t>
            </a:r>
          </a:p>
        </p:txBody>
      </p:sp>
      <p:sp>
        <p:nvSpPr>
          <p:cNvPr id="3" name="Espace réservé du texte 2">
            <a:extLst>
              <a:ext uri="{FF2B5EF4-FFF2-40B4-BE49-F238E27FC236}">
                <a16:creationId xmlns:a16="http://schemas.microsoft.com/office/drawing/2014/main" id="{1CA2EA84-C3D1-4340-98E5-5909804A1294}"/>
              </a:ext>
            </a:extLst>
          </p:cNvPr>
          <p:cNvSpPr>
            <a:spLocks noGrp="1"/>
          </p:cNvSpPr>
          <p:nvPr>
            <p:ph type="body" idx="1"/>
          </p:nvPr>
        </p:nvSpPr>
        <p:spPr/>
        <p:txBody>
          <a:bodyPr/>
          <a:lstStyle/>
          <a:p>
            <a:pPr marL="114300" indent="0" algn="ctr">
              <a:buNone/>
            </a:pPr>
            <a:r>
              <a:rPr lang="fr-FR" dirty="0">
                <a:solidFill>
                  <a:schemeClr val="accent3">
                    <a:lumMod val="60000"/>
                    <a:lumOff val="40000"/>
                  </a:schemeClr>
                </a:solidFill>
                <a:latin typeface="+mj-lt"/>
                <a:hlinkClick r:id="rId3">
                  <a:extLst>
                    <a:ext uri="{A12FA001-AC4F-418D-AE19-62706E023703}">
                      <ahyp:hlinkClr xmlns:ahyp="http://schemas.microsoft.com/office/drawing/2018/hyperlinkcolor" val="tx"/>
                    </a:ext>
                  </a:extLst>
                </a:hlinkClick>
              </a:rPr>
              <a:t>Extrait de la vidéo de Steve Masson</a:t>
            </a:r>
            <a:endParaRPr lang="fr-FR" dirty="0">
              <a:solidFill>
                <a:schemeClr val="accent3">
                  <a:lumMod val="60000"/>
                  <a:lumOff val="40000"/>
                </a:schemeClr>
              </a:solidFill>
              <a:latin typeface="+mj-lt"/>
            </a:endParaRPr>
          </a:p>
          <a:p>
            <a:pPr marL="114300" indent="0">
              <a:buNone/>
            </a:pPr>
            <a:endParaRPr lang="fr-FR" dirty="0">
              <a:latin typeface="+mj-lt"/>
            </a:endParaRPr>
          </a:p>
          <a:p>
            <a:pPr marL="114300" indent="0" algn="ctr">
              <a:buNone/>
            </a:pPr>
            <a:r>
              <a:rPr lang="fr-FR" dirty="0">
                <a:latin typeface="+mj-lt"/>
              </a:rPr>
              <a:t>Création de connexions neuronales dans le cerveau</a:t>
            </a:r>
          </a:p>
          <a:p>
            <a:pPr marL="114300" indent="0" algn="ctr">
              <a:buNone/>
            </a:pPr>
            <a:endParaRPr lang="fr-FR" dirty="0">
              <a:latin typeface="+mj-lt"/>
            </a:endParaRPr>
          </a:p>
          <a:p>
            <a:pPr marL="114300" indent="0" algn="ctr">
              <a:buNone/>
            </a:pPr>
            <a:endParaRPr lang="fr-FR" dirty="0">
              <a:latin typeface="+mj-lt"/>
            </a:endParaRPr>
          </a:p>
          <a:p>
            <a:pPr marL="114300" indent="0" algn="ctr">
              <a:buNone/>
            </a:pPr>
            <a:r>
              <a:rPr lang="fr-FR" dirty="0">
                <a:latin typeface="+mj-lt"/>
              </a:rPr>
              <a:t>Changement de connexions neuronales</a:t>
            </a:r>
          </a:p>
          <a:p>
            <a:pPr marL="114300" indent="0" algn="ctr">
              <a:buNone/>
            </a:pPr>
            <a:endParaRPr lang="fr-FR" dirty="0">
              <a:latin typeface="+mj-lt"/>
            </a:endParaRPr>
          </a:p>
          <a:p>
            <a:pPr marL="114300" indent="0" algn="ctr">
              <a:buNone/>
            </a:pPr>
            <a:endParaRPr lang="fr-FR" dirty="0">
              <a:latin typeface="+mj-lt"/>
            </a:endParaRPr>
          </a:p>
          <a:p>
            <a:pPr marL="114300" indent="0" algn="ctr">
              <a:buNone/>
            </a:pPr>
            <a:r>
              <a:rPr lang="fr-FR" dirty="0">
                <a:latin typeface="+mj-lt"/>
              </a:rPr>
              <a:t>Modification du cerveau</a:t>
            </a:r>
          </a:p>
          <a:p>
            <a:pPr marL="114300" indent="0">
              <a:buNone/>
            </a:pPr>
            <a:endParaRPr lang="fr-FR" dirty="0">
              <a:latin typeface="+mj-lt"/>
            </a:endParaRPr>
          </a:p>
          <a:p>
            <a:pPr marL="114300" indent="0" algn="ctr">
              <a:buNone/>
            </a:pPr>
            <a:r>
              <a:rPr lang="fr-FR" dirty="0">
                <a:latin typeface="+mj-lt"/>
              </a:rPr>
              <a:t>= Neuroplasticité</a:t>
            </a:r>
          </a:p>
          <a:p>
            <a:pPr marL="114300" indent="0">
              <a:buNone/>
            </a:pPr>
            <a:endParaRPr lang="fr-FR" dirty="0">
              <a:latin typeface="+mj-lt"/>
            </a:endParaRPr>
          </a:p>
          <a:p>
            <a:pPr marL="114300" indent="0">
              <a:buNone/>
            </a:pPr>
            <a:endParaRPr lang="fr-FR" dirty="0">
              <a:latin typeface="+mj-lt"/>
            </a:endParaRPr>
          </a:p>
        </p:txBody>
      </p:sp>
      <p:cxnSp>
        <p:nvCxnSpPr>
          <p:cNvPr id="5" name="Connecteur droit avec flèche 4">
            <a:extLst>
              <a:ext uri="{FF2B5EF4-FFF2-40B4-BE49-F238E27FC236}">
                <a16:creationId xmlns:a16="http://schemas.microsoft.com/office/drawing/2014/main" id="{3734A4FB-9E29-475A-8EE1-A2026B819972}"/>
              </a:ext>
            </a:extLst>
          </p:cNvPr>
          <p:cNvCxnSpPr/>
          <p:nvPr/>
        </p:nvCxnSpPr>
        <p:spPr>
          <a:xfrm>
            <a:off x="4644008" y="239173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B9A7A581-9CA9-4541-A176-01CA8CB8DF48}"/>
              </a:ext>
            </a:extLst>
          </p:cNvPr>
          <p:cNvCxnSpPr/>
          <p:nvPr/>
        </p:nvCxnSpPr>
        <p:spPr>
          <a:xfrm>
            <a:off x="4644008" y="329183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2E134C77-D2AB-4484-A7C2-D1C564E863DD}"/>
              </a:ext>
            </a:extLst>
          </p:cNvPr>
          <p:cNvSpPr/>
          <p:nvPr/>
        </p:nvSpPr>
        <p:spPr>
          <a:xfrm>
            <a:off x="4983953" y="3125533"/>
            <a:ext cx="3168352" cy="131842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0AF55C9-AF01-4D4F-9AD4-23B0D563C689}"/>
              </a:ext>
            </a:extLst>
          </p:cNvPr>
          <p:cNvSpPr>
            <a:spLocks noGrp="1"/>
          </p:cNvSpPr>
          <p:nvPr>
            <p:ph type="title"/>
          </p:nvPr>
        </p:nvSpPr>
        <p:spPr>
          <a:xfrm>
            <a:off x="311700" y="244937"/>
            <a:ext cx="8520600" cy="572700"/>
          </a:xfrm>
        </p:spPr>
        <p:txBody>
          <a:bodyPr/>
          <a:lstStyle/>
          <a:p>
            <a:r>
              <a:rPr lang="fr-FR" b="1" dirty="0">
                <a:latin typeface="+mj-lt"/>
              </a:rPr>
              <a:t>Comment favoriser la motivation pour améliorer l’apprentissage ?</a:t>
            </a:r>
          </a:p>
        </p:txBody>
      </p:sp>
      <p:sp>
        <p:nvSpPr>
          <p:cNvPr id="4" name="Espace réservé du texte 3">
            <a:extLst>
              <a:ext uri="{FF2B5EF4-FFF2-40B4-BE49-F238E27FC236}">
                <a16:creationId xmlns:a16="http://schemas.microsoft.com/office/drawing/2014/main" id="{D2D335D4-DE3B-4DFE-AC7E-00038E1C79A2}"/>
              </a:ext>
            </a:extLst>
          </p:cNvPr>
          <p:cNvSpPr>
            <a:spLocks noGrp="1"/>
          </p:cNvSpPr>
          <p:nvPr>
            <p:ph type="body" idx="1"/>
          </p:nvPr>
        </p:nvSpPr>
        <p:spPr>
          <a:xfrm>
            <a:off x="2339751" y="1720137"/>
            <a:ext cx="5040560" cy="572700"/>
          </a:xfrm>
        </p:spPr>
        <p:txBody>
          <a:bodyPr/>
          <a:lstStyle/>
          <a:p>
            <a:pPr marL="114300" indent="0">
              <a:lnSpc>
                <a:spcPct val="150000"/>
              </a:lnSpc>
              <a:buNone/>
            </a:pPr>
            <a:r>
              <a:rPr lang="fr-FR" b="1" dirty="0">
                <a:solidFill>
                  <a:schemeClr val="tx2">
                    <a:lumMod val="25000"/>
                  </a:schemeClr>
                </a:solidFill>
                <a:latin typeface="+mj-lt"/>
              </a:rPr>
              <a:t>Comprendre le fonctionnement du cerveau </a:t>
            </a:r>
            <a:r>
              <a:rPr lang="fr-FR" b="1" dirty="0">
                <a:solidFill>
                  <a:schemeClr val="tx2">
                    <a:lumMod val="25000"/>
                  </a:schemeClr>
                </a:solidFill>
                <a:latin typeface="+mj-lt"/>
                <a:sym typeface="Wingdings" panose="05000000000000000000" pitchFamily="2" charset="2"/>
              </a:rPr>
              <a:t> augmenter le niveau de motivation</a:t>
            </a:r>
            <a:endParaRPr lang="fr-FR" b="1" dirty="0">
              <a:solidFill>
                <a:schemeClr val="tx2">
                  <a:lumMod val="25000"/>
                </a:schemeClr>
              </a:solidFill>
              <a:latin typeface="+mj-lt"/>
            </a:endParaRPr>
          </a:p>
          <a:p>
            <a:pPr>
              <a:lnSpc>
                <a:spcPct val="150000"/>
              </a:lnSpc>
            </a:pPr>
            <a:endParaRPr lang="fr-FR" b="1" dirty="0">
              <a:solidFill>
                <a:schemeClr val="tx2">
                  <a:lumMod val="25000"/>
                </a:schemeClr>
              </a:solidFill>
              <a:latin typeface="+mj-lt"/>
            </a:endParaRPr>
          </a:p>
          <a:p>
            <a:pPr>
              <a:lnSpc>
                <a:spcPct val="150000"/>
              </a:lnSpc>
            </a:pPr>
            <a:endParaRPr lang="fr-FR" b="1" dirty="0">
              <a:solidFill>
                <a:schemeClr val="tx2">
                  <a:lumMod val="25000"/>
                </a:schemeClr>
              </a:solidFill>
              <a:latin typeface="+mj-lt"/>
            </a:endParaRPr>
          </a:p>
        </p:txBody>
      </p:sp>
      <p:sp>
        <p:nvSpPr>
          <p:cNvPr id="5" name="ZoneTexte 4">
            <a:extLst>
              <a:ext uri="{FF2B5EF4-FFF2-40B4-BE49-F238E27FC236}">
                <a16:creationId xmlns:a16="http://schemas.microsoft.com/office/drawing/2014/main" id="{7D599B78-29F8-47C7-84D6-1543627BC756}"/>
              </a:ext>
            </a:extLst>
          </p:cNvPr>
          <p:cNvSpPr txBox="1"/>
          <p:nvPr/>
        </p:nvSpPr>
        <p:spPr>
          <a:xfrm>
            <a:off x="5036876" y="3125533"/>
            <a:ext cx="3148257" cy="1200329"/>
          </a:xfrm>
          <a:prstGeom prst="rect">
            <a:avLst/>
          </a:prstGeom>
          <a:noFill/>
        </p:spPr>
        <p:txBody>
          <a:bodyPr wrap="square" rtlCol="0">
            <a:spAutoFit/>
          </a:bodyPr>
          <a:lstStyle/>
          <a:p>
            <a:pPr algn="ctr"/>
            <a:r>
              <a:rPr lang="fr-FR" sz="1800" u="sng" dirty="0">
                <a:latin typeface="+mj-lt"/>
              </a:rPr>
              <a:t>Motivation</a:t>
            </a:r>
            <a:r>
              <a:rPr lang="fr-FR" sz="1800" dirty="0">
                <a:latin typeface="+mj-lt"/>
              </a:rPr>
              <a:t> : </a:t>
            </a:r>
          </a:p>
          <a:p>
            <a:pPr algn="ctr"/>
            <a:endParaRPr lang="fr-FR" sz="1800" dirty="0">
              <a:latin typeface="+mj-lt"/>
            </a:endParaRPr>
          </a:p>
          <a:p>
            <a:pPr algn="just"/>
            <a:r>
              <a:rPr lang="fr-FR" sz="1800" dirty="0">
                <a:latin typeface="+mj-lt"/>
              </a:rPr>
              <a:t>Force qui pousse à agir malgré les efforts à fournir  </a:t>
            </a:r>
          </a:p>
        </p:txBody>
      </p:sp>
      <p:sp>
        <p:nvSpPr>
          <p:cNvPr id="7" name="Rectangle : coins arrondis 6">
            <a:extLst>
              <a:ext uri="{FF2B5EF4-FFF2-40B4-BE49-F238E27FC236}">
                <a16:creationId xmlns:a16="http://schemas.microsoft.com/office/drawing/2014/main" id="{CB35DC52-5E70-4C8A-A573-99FF94AB75F8}"/>
              </a:ext>
            </a:extLst>
          </p:cNvPr>
          <p:cNvSpPr/>
          <p:nvPr/>
        </p:nvSpPr>
        <p:spPr>
          <a:xfrm>
            <a:off x="755576" y="3125534"/>
            <a:ext cx="3168352" cy="131842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5FB6D18-114F-4956-8F05-01BD00FE00B5}"/>
              </a:ext>
            </a:extLst>
          </p:cNvPr>
          <p:cNvSpPr/>
          <p:nvPr/>
        </p:nvSpPr>
        <p:spPr>
          <a:xfrm>
            <a:off x="647563" y="3125534"/>
            <a:ext cx="3384376" cy="1200329"/>
          </a:xfrm>
          <a:prstGeom prst="rect">
            <a:avLst/>
          </a:prstGeom>
        </p:spPr>
        <p:txBody>
          <a:bodyPr wrap="square">
            <a:spAutoFit/>
          </a:bodyPr>
          <a:lstStyle/>
          <a:p>
            <a:pPr algn="ctr"/>
            <a:r>
              <a:rPr lang="fr-FR" sz="1800" u="sng" dirty="0">
                <a:latin typeface="+mj-lt"/>
              </a:rPr>
              <a:t>Fonctionnement du cerveau</a:t>
            </a:r>
            <a:r>
              <a:rPr lang="fr-FR" sz="1800" dirty="0">
                <a:latin typeface="+mj-lt"/>
              </a:rPr>
              <a:t> :</a:t>
            </a:r>
          </a:p>
          <a:p>
            <a:pPr algn="ctr"/>
            <a:r>
              <a:rPr lang="fr-FR" sz="1800" dirty="0">
                <a:latin typeface="+mj-lt"/>
              </a:rPr>
              <a:t> </a:t>
            </a:r>
          </a:p>
          <a:p>
            <a:pPr algn="ctr"/>
            <a:endParaRPr lang="fr-FR" sz="1800" dirty="0">
              <a:latin typeface="+mj-lt"/>
            </a:endParaRPr>
          </a:p>
          <a:p>
            <a:pPr algn="ctr"/>
            <a:r>
              <a:rPr lang="fr-FR" sz="1800" dirty="0">
                <a:latin typeface="+mj-lt"/>
              </a:rPr>
              <a:t>Analyse coûts/bénéfices  </a:t>
            </a:r>
          </a:p>
        </p:txBody>
      </p:sp>
      <p:sp>
        <p:nvSpPr>
          <p:cNvPr id="9" name="Flèche : double flèche horizontale 8">
            <a:extLst>
              <a:ext uri="{FF2B5EF4-FFF2-40B4-BE49-F238E27FC236}">
                <a16:creationId xmlns:a16="http://schemas.microsoft.com/office/drawing/2014/main" id="{E7617063-7F82-4A5B-A053-C2ECF86AA094}"/>
              </a:ext>
            </a:extLst>
          </p:cNvPr>
          <p:cNvSpPr/>
          <p:nvPr/>
        </p:nvSpPr>
        <p:spPr>
          <a:xfrm>
            <a:off x="4097257" y="3579862"/>
            <a:ext cx="735990"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48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F55C9-AF01-4D4F-9AD4-23B0D563C689}"/>
              </a:ext>
            </a:extLst>
          </p:cNvPr>
          <p:cNvSpPr>
            <a:spLocks noGrp="1"/>
          </p:cNvSpPr>
          <p:nvPr>
            <p:ph type="title"/>
          </p:nvPr>
        </p:nvSpPr>
        <p:spPr>
          <a:xfrm>
            <a:off x="311700" y="267494"/>
            <a:ext cx="8520600" cy="572700"/>
          </a:xfrm>
        </p:spPr>
        <p:txBody>
          <a:bodyPr/>
          <a:lstStyle/>
          <a:p>
            <a:r>
              <a:rPr lang="fr-FR" b="1" dirty="0">
                <a:latin typeface="+mj-lt"/>
              </a:rPr>
              <a:t>Que se passe-t-il dans le cerveau quand on fournit un effort ?</a:t>
            </a:r>
          </a:p>
        </p:txBody>
      </p:sp>
      <p:pic>
        <p:nvPicPr>
          <p:cNvPr id="3" name="Image 2">
            <a:extLst>
              <a:ext uri="{FF2B5EF4-FFF2-40B4-BE49-F238E27FC236}">
                <a16:creationId xmlns:a16="http://schemas.microsoft.com/office/drawing/2014/main" id="{0A200B79-01C3-4A61-8C1B-858D29DC98A2}"/>
              </a:ext>
            </a:extLst>
          </p:cNvPr>
          <p:cNvPicPr>
            <a:picLocks noChangeAspect="1"/>
          </p:cNvPicPr>
          <p:nvPr/>
        </p:nvPicPr>
        <p:blipFill>
          <a:blip r:embed="rId3"/>
          <a:stretch>
            <a:fillRect/>
          </a:stretch>
        </p:blipFill>
        <p:spPr>
          <a:xfrm>
            <a:off x="809836" y="1419622"/>
            <a:ext cx="7524328" cy="3060850"/>
          </a:xfrm>
          <a:prstGeom prst="rect">
            <a:avLst/>
          </a:prstGeom>
        </p:spPr>
      </p:pic>
    </p:spTree>
    <p:extLst>
      <p:ext uri="{BB962C8B-B14F-4D97-AF65-F5344CB8AC3E}">
        <p14:creationId xmlns:p14="http://schemas.microsoft.com/office/powerpoint/2010/main" val="279609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5DAF03A7-0365-48ED-BCA1-91CBBAD1D021}"/>
              </a:ext>
            </a:extLst>
          </p:cNvPr>
          <p:cNvSpPr/>
          <p:nvPr/>
        </p:nvSpPr>
        <p:spPr>
          <a:xfrm>
            <a:off x="3707904" y="2253077"/>
            <a:ext cx="1872208" cy="66997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67FA72A3-FB8A-4998-9F32-45C6D150AA0B}"/>
              </a:ext>
            </a:extLst>
          </p:cNvPr>
          <p:cNvSpPr/>
          <p:nvPr/>
        </p:nvSpPr>
        <p:spPr>
          <a:xfrm>
            <a:off x="6156176" y="2936294"/>
            <a:ext cx="1872208" cy="66997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8A2CD14B-94F1-4280-9EFB-D1373484BA0C}"/>
              </a:ext>
            </a:extLst>
          </p:cNvPr>
          <p:cNvSpPr/>
          <p:nvPr/>
        </p:nvSpPr>
        <p:spPr>
          <a:xfrm>
            <a:off x="1187624" y="2923657"/>
            <a:ext cx="1872208" cy="66997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1E8904D4-DBB4-4D67-9287-AC358B8F6FB8}"/>
              </a:ext>
            </a:extLst>
          </p:cNvPr>
          <p:cNvSpPr>
            <a:spLocks noGrp="1"/>
          </p:cNvSpPr>
          <p:nvPr>
            <p:ph type="title"/>
          </p:nvPr>
        </p:nvSpPr>
        <p:spPr/>
        <p:txBody>
          <a:bodyPr/>
          <a:lstStyle/>
          <a:p>
            <a:r>
              <a:rPr lang="fr-FR" b="1" dirty="0">
                <a:latin typeface="+mj-lt"/>
              </a:rPr>
              <a:t>Déterminants dans l’analyse coût/bénéfice </a:t>
            </a:r>
          </a:p>
        </p:txBody>
      </p:sp>
      <p:sp>
        <p:nvSpPr>
          <p:cNvPr id="4" name="Espace réservé du texte 3">
            <a:extLst>
              <a:ext uri="{FF2B5EF4-FFF2-40B4-BE49-F238E27FC236}">
                <a16:creationId xmlns:a16="http://schemas.microsoft.com/office/drawing/2014/main" id="{64BD18E6-169E-4F0B-975B-AB84C9E76DBC}"/>
              </a:ext>
            </a:extLst>
          </p:cNvPr>
          <p:cNvSpPr>
            <a:spLocks noGrp="1"/>
          </p:cNvSpPr>
          <p:nvPr>
            <p:ph type="body" idx="1"/>
          </p:nvPr>
        </p:nvSpPr>
        <p:spPr>
          <a:xfrm>
            <a:off x="311700" y="1152475"/>
            <a:ext cx="8520600" cy="824589"/>
          </a:xfrm>
        </p:spPr>
        <p:txBody>
          <a:bodyPr/>
          <a:lstStyle/>
          <a:p>
            <a:pPr marL="114300" indent="0" algn="ctr">
              <a:buNone/>
            </a:pPr>
            <a:endParaRPr lang="fr-FR" b="1" dirty="0">
              <a:solidFill>
                <a:schemeClr val="tx2">
                  <a:lumMod val="10000"/>
                </a:schemeClr>
              </a:solidFill>
              <a:latin typeface="+mj-lt"/>
              <a:sym typeface="Wingdings" panose="05000000000000000000" pitchFamily="2" charset="2"/>
            </a:endParaRPr>
          </a:p>
          <a:p>
            <a:pPr marL="114300" indent="0" algn="ctr">
              <a:buNone/>
            </a:pPr>
            <a:r>
              <a:rPr lang="fr-FR" b="1" dirty="0">
                <a:solidFill>
                  <a:schemeClr val="tx2">
                    <a:lumMod val="10000"/>
                  </a:schemeClr>
                </a:solidFill>
                <a:latin typeface="+mj-lt"/>
                <a:sym typeface="Wingdings" panose="05000000000000000000" pitchFamily="2" charset="2"/>
              </a:rPr>
              <a:t> </a:t>
            </a:r>
            <a:r>
              <a:rPr lang="fr-FR" b="1" dirty="0">
                <a:solidFill>
                  <a:schemeClr val="tx2">
                    <a:lumMod val="10000"/>
                  </a:schemeClr>
                </a:solidFill>
                <a:latin typeface="+mj-lt"/>
              </a:rPr>
              <a:t>Croire qu’on peut s’améliorer </a:t>
            </a:r>
          </a:p>
        </p:txBody>
      </p:sp>
      <p:sp>
        <p:nvSpPr>
          <p:cNvPr id="5" name="Rectangle 4">
            <a:extLst>
              <a:ext uri="{FF2B5EF4-FFF2-40B4-BE49-F238E27FC236}">
                <a16:creationId xmlns:a16="http://schemas.microsoft.com/office/drawing/2014/main" id="{E2794DF8-7E1E-47D6-865C-2178F0168FD6}"/>
              </a:ext>
            </a:extLst>
          </p:cNvPr>
          <p:cNvSpPr/>
          <p:nvPr/>
        </p:nvSpPr>
        <p:spPr>
          <a:xfrm>
            <a:off x="539552" y="2801544"/>
            <a:ext cx="3024336" cy="2031325"/>
          </a:xfrm>
          <a:prstGeom prst="rect">
            <a:avLst/>
          </a:prstGeom>
        </p:spPr>
        <p:txBody>
          <a:bodyPr wrap="square">
            <a:spAutoFit/>
          </a:bodyPr>
          <a:lstStyle/>
          <a:p>
            <a:pPr marL="114300" indent="0" algn="ctr">
              <a:buNone/>
            </a:pPr>
            <a:endParaRPr lang="fr-FR" sz="1800" b="1" dirty="0">
              <a:solidFill>
                <a:schemeClr val="tx2">
                  <a:lumMod val="50000"/>
                </a:schemeClr>
              </a:solidFill>
              <a:latin typeface="+mj-lt"/>
            </a:endParaRPr>
          </a:p>
          <a:p>
            <a:pPr marL="114300" indent="0" algn="ctr">
              <a:buNone/>
            </a:pPr>
            <a:r>
              <a:rPr lang="fr-FR" sz="1800" b="1" dirty="0">
                <a:solidFill>
                  <a:schemeClr val="tx2">
                    <a:lumMod val="50000"/>
                  </a:schemeClr>
                </a:solidFill>
                <a:latin typeface="+mj-lt"/>
              </a:rPr>
              <a:t>Dynamique </a:t>
            </a:r>
          </a:p>
          <a:p>
            <a:pPr marL="114300" indent="0" algn="ctr">
              <a:buNone/>
            </a:pPr>
            <a:endParaRPr lang="fr-FR" sz="1800" b="1" dirty="0">
              <a:solidFill>
                <a:schemeClr val="tx2">
                  <a:lumMod val="50000"/>
                </a:schemeClr>
              </a:solidFill>
              <a:latin typeface="+mj-lt"/>
            </a:endParaRPr>
          </a:p>
          <a:p>
            <a:pPr marL="114300" indent="0" algn="ctr">
              <a:buNone/>
            </a:pPr>
            <a:endParaRPr lang="fr-FR" sz="1800" b="1" dirty="0">
              <a:solidFill>
                <a:schemeClr val="tx2">
                  <a:lumMod val="50000"/>
                </a:schemeClr>
              </a:solidFill>
              <a:latin typeface="+mj-lt"/>
            </a:endParaRPr>
          </a:p>
          <a:p>
            <a:pPr marL="114300" indent="0" algn="ctr">
              <a:buNone/>
            </a:pPr>
            <a:endParaRPr lang="fr-FR" sz="1800" b="1" dirty="0">
              <a:solidFill>
                <a:schemeClr val="tx2">
                  <a:lumMod val="50000"/>
                </a:schemeClr>
              </a:solidFill>
              <a:latin typeface="+mj-lt"/>
            </a:endParaRPr>
          </a:p>
          <a:p>
            <a:pPr marL="114300" indent="0" algn="ctr">
              <a:buNone/>
            </a:pPr>
            <a:r>
              <a:rPr lang="fr-FR" sz="1800" dirty="0">
                <a:solidFill>
                  <a:schemeClr val="tx2">
                    <a:lumMod val="50000"/>
                  </a:schemeClr>
                </a:solidFill>
                <a:latin typeface="+mj-lt"/>
              </a:rPr>
              <a:t>Croire qu’on peut s’améliorer</a:t>
            </a:r>
          </a:p>
        </p:txBody>
      </p:sp>
      <p:sp>
        <p:nvSpPr>
          <p:cNvPr id="6" name="Rectangle 5">
            <a:extLst>
              <a:ext uri="{FF2B5EF4-FFF2-40B4-BE49-F238E27FC236}">
                <a16:creationId xmlns:a16="http://schemas.microsoft.com/office/drawing/2014/main" id="{48AF8C73-CDC2-4430-9EE4-AB8C492F2D10}"/>
              </a:ext>
            </a:extLst>
          </p:cNvPr>
          <p:cNvSpPr/>
          <p:nvPr/>
        </p:nvSpPr>
        <p:spPr>
          <a:xfrm>
            <a:off x="5544108" y="2798536"/>
            <a:ext cx="3024336" cy="1754326"/>
          </a:xfrm>
          <a:prstGeom prst="rect">
            <a:avLst/>
          </a:prstGeom>
        </p:spPr>
        <p:txBody>
          <a:bodyPr wrap="square">
            <a:spAutoFit/>
          </a:bodyPr>
          <a:lstStyle/>
          <a:p>
            <a:pPr marL="114300" indent="0" algn="ctr">
              <a:buNone/>
            </a:pPr>
            <a:endParaRPr lang="fr-FR" sz="1800" b="1" dirty="0">
              <a:solidFill>
                <a:schemeClr val="tx2">
                  <a:lumMod val="50000"/>
                </a:schemeClr>
              </a:solidFill>
              <a:latin typeface="+mj-lt"/>
            </a:endParaRPr>
          </a:p>
          <a:p>
            <a:pPr marL="114300" indent="0" algn="ctr">
              <a:buNone/>
            </a:pPr>
            <a:r>
              <a:rPr lang="fr-FR" sz="1800" b="1" dirty="0">
                <a:solidFill>
                  <a:schemeClr val="tx2">
                    <a:lumMod val="50000"/>
                  </a:schemeClr>
                </a:solidFill>
                <a:latin typeface="+mj-lt"/>
              </a:rPr>
              <a:t>Fixe</a:t>
            </a:r>
          </a:p>
          <a:p>
            <a:pPr marL="114300" indent="0" algn="ctr">
              <a:buNone/>
            </a:pPr>
            <a:endParaRPr lang="fr-FR" sz="1800" b="1" dirty="0">
              <a:solidFill>
                <a:schemeClr val="tx2">
                  <a:lumMod val="50000"/>
                </a:schemeClr>
              </a:solidFill>
              <a:latin typeface="+mj-lt"/>
            </a:endParaRPr>
          </a:p>
          <a:p>
            <a:pPr marL="114300" indent="0" algn="ctr">
              <a:buNone/>
            </a:pPr>
            <a:endParaRPr lang="fr-FR" sz="1800" b="1" dirty="0">
              <a:solidFill>
                <a:schemeClr val="tx2">
                  <a:lumMod val="50000"/>
                </a:schemeClr>
              </a:solidFill>
              <a:latin typeface="+mj-lt"/>
            </a:endParaRPr>
          </a:p>
          <a:p>
            <a:pPr marL="114300" indent="0" algn="ctr">
              <a:buNone/>
            </a:pPr>
            <a:endParaRPr lang="fr-FR" sz="1800" b="1" dirty="0">
              <a:solidFill>
                <a:schemeClr val="tx2">
                  <a:lumMod val="50000"/>
                </a:schemeClr>
              </a:solidFill>
              <a:latin typeface="+mj-lt"/>
            </a:endParaRPr>
          </a:p>
          <a:p>
            <a:pPr marL="114300" indent="0" algn="ctr">
              <a:buNone/>
            </a:pPr>
            <a:r>
              <a:rPr lang="fr-FR" sz="1800" dirty="0">
                <a:solidFill>
                  <a:schemeClr val="tx2">
                    <a:lumMod val="50000"/>
                  </a:schemeClr>
                </a:solidFill>
                <a:latin typeface="+mj-lt"/>
              </a:rPr>
              <a:t>Ne pas y croire</a:t>
            </a:r>
          </a:p>
        </p:txBody>
      </p:sp>
      <p:sp>
        <p:nvSpPr>
          <p:cNvPr id="7" name="ZoneTexte 6">
            <a:extLst>
              <a:ext uri="{FF2B5EF4-FFF2-40B4-BE49-F238E27FC236}">
                <a16:creationId xmlns:a16="http://schemas.microsoft.com/office/drawing/2014/main" id="{72B2171B-D855-4439-9EE6-F3764C5C909A}"/>
              </a:ext>
            </a:extLst>
          </p:cNvPr>
          <p:cNvSpPr txBox="1"/>
          <p:nvPr/>
        </p:nvSpPr>
        <p:spPr>
          <a:xfrm>
            <a:off x="5424090" y="4741898"/>
            <a:ext cx="3528392" cy="307777"/>
          </a:xfrm>
          <a:prstGeom prst="rect">
            <a:avLst/>
          </a:prstGeom>
          <a:noFill/>
        </p:spPr>
        <p:txBody>
          <a:bodyPr wrap="square" rtlCol="0">
            <a:spAutoFit/>
          </a:bodyPr>
          <a:lstStyle/>
          <a:p>
            <a:pPr algn="r"/>
            <a:r>
              <a:rPr lang="fr-FR" i="1" dirty="0">
                <a:solidFill>
                  <a:schemeClr val="tx2">
                    <a:lumMod val="50000"/>
                  </a:schemeClr>
                </a:solidFill>
                <a:latin typeface="+mj-lt"/>
              </a:rPr>
              <a:t>Selon Moser et al. 2011</a:t>
            </a:r>
          </a:p>
        </p:txBody>
      </p:sp>
      <p:sp>
        <p:nvSpPr>
          <p:cNvPr id="11" name="Rectangle 10">
            <a:extLst>
              <a:ext uri="{FF2B5EF4-FFF2-40B4-BE49-F238E27FC236}">
                <a16:creationId xmlns:a16="http://schemas.microsoft.com/office/drawing/2014/main" id="{ED79CA8D-D309-4246-9632-A866A40D3916}"/>
              </a:ext>
            </a:extLst>
          </p:cNvPr>
          <p:cNvSpPr/>
          <p:nvPr/>
        </p:nvSpPr>
        <p:spPr>
          <a:xfrm>
            <a:off x="3795057" y="2352471"/>
            <a:ext cx="1697902" cy="369332"/>
          </a:xfrm>
          <a:prstGeom prst="rect">
            <a:avLst/>
          </a:prstGeom>
        </p:spPr>
        <p:txBody>
          <a:bodyPr wrap="none">
            <a:spAutoFit/>
          </a:bodyPr>
          <a:lstStyle/>
          <a:p>
            <a:pPr marL="114300" indent="0" algn="ctr">
              <a:buNone/>
            </a:pPr>
            <a:r>
              <a:rPr lang="fr-FR" sz="1800" b="1" dirty="0">
                <a:solidFill>
                  <a:schemeClr val="tx2">
                    <a:lumMod val="50000"/>
                  </a:schemeClr>
                </a:solidFill>
                <a:latin typeface="+mj-lt"/>
              </a:rPr>
              <a:t>Etat d’esprit </a:t>
            </a:r>
          </a:p>
        </p:txBody>
      </p:sp>
      <p:cxnSp>
        <p:nvCxnSpPr>
          <p:cNvPr id="13" name="Connecteur droit avec flèche 12">
            <a:extLst>
              <a:ext uri="{FF2B5EF4-FFF2-40B4-BE49-F238E27FC236}">
                <a16:creationId xmlns:a16="http://schemas.microsoft.com/office/drawing/2014/main" id="{05A9DAAC-C7BC-4713-8F77-00B66C964208}"/>
              </a:ext>
            </a:extLst>
          </p:cNvPr>
          <p:cNvCxnSpPr>
            <a:cxnSpLocks/>
            <a:stCxn id="10" idx="1"/>
          </p:cNvCxnSpPr>
          <p:nvPr/>
        </p:nvCxnSpPr>
        <p:spPr>
          <a:xfrm flipH="1">
            <a:off x="3059832" y="2588065"/>
            <a:ext cx="648072" cy="348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94308EF-44EC-4BCD-A106-26A3E336F0B5}"/>
              </a:ext>
            </a:extLst>
          </p:cNvPr>
          <p:cNvCxnSpPr>
            <a:cxnSpLocks/>
          </p:cNvCxnSpPr>
          <p:nvPr/>
        </p:nvCxnSpPr>
        <p:spPr>
          <a:xfrm>
            <a:off x="5570712" y="2547688"/>
            <a:ext cx="657472" cy="375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C59C4D62-ECB0-427A-8D6B-1A81F92FB9FC}"/>
              </a:ext>
            </a:extLst>
          </p:cNvPr>
          <p:cNvCxnSpPr>
            <a:cxnSpLocks/>
          </p:cNvCxnSpPr>
          <p:nvPr/>
        </p:nvCxnSpPr>
        <p:spPr>
          <a:xfrm>
            <a:off x="2138482" y="3593632"/>
            <a:ext cx="0" cy="445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494B07F-A034-49CE-B929-55EB7633BE3C}"/>
              </a:ext>
            </a:extLst>
          </p:cNvPr>
          <p:cNvCxnSpPr>
            <a:cxnSpLocks/>
          </p:cNvCxnSpPr>
          <p:nvPr/>
        </p:nvCxnSpPr>
        <p:spPr>
          <a:xfrm>
            <a:off x="7121225" y="3606269"/>
            <a:ext cx="0" cy="445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0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8904D4-DBB4-4D67-9287-AC358B8F6FB8}"/>
              </a:ext>
            </a:extLst>
          </p:cNvPr>
          <p:cNvSpPr>
            <a:spLocks noGrp="1"/>
          </p:cNvSpPr>
          <p:nvPr>
            <p:ph type="title"/>
          </p:nvPr>
        </p:nvSpPr>
        <p:spPr>
          <a:xfrm>
            <a:off x="311700" y="89146"/>
            <a:ext cx="8520600" cy="572700"/>
          </a:xfrm>
        </p:spPr>
        <p:txBody>
          <a:bodyPr/>
          <a:lstStyle/>
          <a:p>
            <a:r>
              <a:rPr lang="fr-FR" b="1" dirty="0">
                <a:latin typeface="+mj-lt"/>
              </a:rPr>
              <a:t>Expérience : effet d’un texte (dynamique vs fixe) sur l’activité du cerveau</a:t>
            </a:r>
          </a:p>
        </p:txBody>
      </p:sp>
      <p:pic>
        <p:nvPicPr>
          <p:cNvPr id="10" name="Image 9">
            <a:extLst>
              <a:ext uri="{FF2B5EF4-FFF2-40B4-BE49-F238E27FC236}">
                <a16:creationId xmlns:a16="http://schemas.microsoft.com/office/drawing/2014/main" id="{12313D7F-A5F8-414D-9397-F647F1101B94}"/>
              </a:ext>
            </a:extLst>
          </p:cNvPr>
          <p:cNvPicPr>
            <a:picLocks noChangeAspect="1"/>
          </p:cNvPicPr>
          <p:nvPr/>
        </p:nvPicPr>
        <p:blipFill>
          <a:blip r:embed="rId3"/>
          <a:stretch>
            <a:fillRect/>
          </a:stretch>
        </p:blipFill>
        <p:spPr>
          <a:xfrm>
            <a:off x="4860031" y="1263329"/>
            <a:ext cx="3995815" cy="3504675"/>
          </a:xfrm>
          <a:prstGeom prst="rect">
            <a:avLst/>
          </a:prstGeom>
        </p:spPr>
      </p:pic>
      <p:pic>
        <p:nvPicPr>
          <p:cNvPr id="11" name="Image 10">
            <a:extLst>
              <a:ext uri="{FF2B5EF4-FFF2-40B4-BE49-F238E27FC236}">
                <a16:creationId xmlns:a16="http://schemas.microsoft.com/office/drawing/2014/main" id="{1CDF589B-24DA-49A4-BE48-53A3ECE292A8}"/>
              </a:ext>
            </a:extLst>
          </p:cNvPr>
          <p:cNvPicPr>
            <a:picLocks noChangeAspect="1"/>
          </p:cNvPicPr>
          <p:nvPr/>
        </p:nvPicPr>
        <p:blipFill rotWithShape="1">
          <a:blip r:embed="rId4"/>
          <a:srcRect r="66113"/>
          <a:stretch/>
        </p:blipFill>
        <p:spPr>
          <a:xfrm>
            <a:off x="311700" y="1304150"/>
            <a:ext cx="1668012" cy="3561753"/>
          </a:xfrm>
          <a:prstGeom prst="rect">
            <a:avLst/>
          </a:prstGeom>
        </p:spPr>
      </p:pic>
      <p:pic>
        <p:nvPicPr>
          <p:cNvPr id="12" name="Image 11">
            <a:extLst>
              <a:ext uri="{FF2B5EF4-FFF2-40B4-BE49-F238E27FC236}">
                <a16:creationId xmlns:a16="http://schemas.microsoft.com/office/drawing/2014/main" id="{50963AC2-F02E-4BF1-AFF5-49F7645A9801}"/>
              </a:ext>
            </a:extLst>
          </p:cNvPr>
          <p:cNvPicPr>
            <a:picLocks noChangeAspect="1"/>
          </p:cNvPicPr>
          <p:nvPr/>
        </p:nvPicPr>
        <p:blipFill rotWithShape="1">
          <a:blip r:embed="rId4"/>
          <a:srcRect l="45591"/>
          <a:stretch/>
        </p:blipFill>
        <p:spPr>
          <a:xfrm>
            <a:off x="1988727" y="1206251"/>
            <a:ext cx="2678150" cy="3561753"/>
          </a:xfrm>
          <a:prstGeom prst="rect">
            <a:avLst/>
          </a:prstGeom>
        </p:spPr>
      </p:pic>
    </p:spTree>
    <p:extLst>
      <p:ext uri="{BB962C8B-B14F-4D97-AF65-F5344CB8AC3E}">
        <p14:creationId xmlns:p14="http://schemas.microsoft.com/office/powerpoint/2010/main" val="222390292"/>
      </p:ext>
    </p:extLst>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6712</Words>
  <Application>Microsoft Macintosh PowerPoint</Application>
  <DocSecurity>0</DocSecurity>
  <PresentationFormat>Affichage à l'écran (16:9)</PresentationFormat>
  <Paragraphs>462</Paragraphs>
  <Slides>45</Slides>
  <Notes>36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45</vt:i4>
      </vt:variant>
    </vt:vector>
  </HeadingPairs>
  <TitlesOfParts>
    <vt:vector size="53" baseType="lpstr">
      <vt:lpstr>Calibri</vt:lpstr>
      <vt:lpstr>Arial</vt:lpstr>
      <vt:lpstr>Proxima Nova</vt:lpstr>
      <vt:lpstr>Wingdings</vt:lpstr>
      <vt:lpstr>Open Sans Extrabold</vt:lpstr>
      <vt:lpstr>Alfa Slab One</vt:lpstr>
      <vt:lpstr>Times New Roman</vt:lpstr>
      <vt:lpstr>Gameday</vt:lpstr>
      <vt:lpstr>Présentation PowerPoint</vt:lpstr>
      <vt:lpstr>Présentation PowerPoint</vt:lpstr>
      <vt:lpstr>Définition des sciences cognitives</vt:lpstr>
      <vt:lpstr>Distinction Neurosciences/Sciences cognitives</vt:lpstr>
      <vt:lpstr>Qu’est-ce qu’apprendre ?</vt:lpstr>
      <vt:lpstr>Comment favoriser la motivation pour améliorer l’apprentissage ?</vt:lpstr>
      <vt:lpstr>Que se passe-t-il dans le cerveau quand on fournit un effort ?</vt:lpstr>
      <vt:lpstr>Déterminants dans l’analyse coût/bénéfice </vt:lpstr>
      <vt:lpstr>Expérience : effet d’un texte (dynamique vs fixe) sur l’activité du cerveau</vt:lpstr>
      <vt:lpstr>Pourquoi cette formation ?</vt:lpstr>
      <vt:lpstr>Présentation PowerPoint</vt:lpstr>
      <vt:lpstr>Présentation PowerPoint</vt:lpstr>
      <vt:lpstr>Présentation PowerPoint</vt:lpstr>
      <vt:lpstr>Présentation PowerPoint</vt:lpstr>
      <vt:lpstr>Présentation PowerPoint</vt:lpstr>
      <vt:lpstr>Présentation PowerPoint</vt:lpstr>
      <vt:lpstr>Les mécanismes de l’activité cognitive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COMPLÉMENTAIRES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Willig Cynthia</dc:creator>
  <cp:keywords/>
  <dc:description/>
  <cp:lastModifiedBy>Olivier Ponson</cp:lastModifiedBy>
  <cp:revision>71</cp:revision>
  <dcterms:modified xsi:type="dcterms:W3CDTF">2021-12-20T03:54:53Z</dcterms:modified>
  <cp:category/>
  <dc:identifier/>
  <cp:contentStatus/>
  <dc:language/>
  <cp:version/>
</cp:coreProperties>
</file>