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077"/>
  </p:normalViewPr>
  <p:slideViewPr>
    <p:cSldViewPr>
      <p:cViewPr varScale="1">
        <p:scale>
          <a:sx n="88" d="100"/>
          <a:sy n="88" d="100"/>
        </p:scale>
        <p:origin x="14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02/09/2021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DlBf44PJyf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LZaAe_dJ6o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b="1" u="sng" dirty="0"/>
              <a:t>1</a:t>
            </a:r>
            <a:r>
              <a:rPr lang="fr-FR" b="1" u="sng" baseline="30000" dirty="0"/>
              <a:t>er</a:t>
            </a:r>
            <a:r>
              <a:rPr lang="fr-FR" b="1" u="sng" dirty="0"/>
              <a:t> Atelier </a:t>
            </a:r>
            <a:r>
              <a:rPr lang="fr-FR" dirty="0"/>
              <a:t>: présentation de la vidéo d’un marché de connaissances puis </a:t>
            </a:r>
            <a:r>
              <a:rPr lang="fr-FR" dirty="0" err="1"/>
              <a:t>wooclap</a:t>
            </a:r>
            <a:r>
              <a:rPr lang="fr-FR" dirty="0"/>
              <a:t> sur les compétences développées dans une telle stratégie pédagogique et les possibles utilisations d’un telle stratégie en lycée pro.</a:t>
            </a:r>
          </a:p>
          <a:p>
            <a:pPr>
              <a:defRPr/>
            </a:pPr>
            <a:r>
              <a:rPr lang="fr-FR" sz="1200" u="sng" dirty="0">
                <a:latin typeface="Ubuntu"/>
                <a:ea typeface="Ubuntu"/>
                <a:cs typeface="Ubuntu"/>
                <a:hlinkClick r:id="rId3" tooltip="https://www.youtube.com/watch?v=DlBf44PJyfo"/>
              </a:rPr>
              <a:t>https://www.youtube.com/watch?v=DlBf44PJyfo</a:t>
            </a:r>
            <a:r>
              <a:rPr lang="fr-FR" sz="1200" dirty="0">
                <a:latin typeface="Ubuntu"/>
                <a:ea typeface="Ubuntu"/>
                <a:cs typeface="Ubuntu"/>
              </a:rPr>
              <a:t> </a:t>
            </a:r>
            <a:endParaRPr lang="fr-FR" dirty="0"/>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sz="1200">
                <a:solidFill>
                  <a:schemeClr val="tx1"/>
                </a:solidFill>
                <a:latin typeface="+mn-lt"/>
                <a:ea typeface="+mn-ea"/>
                <a:cs typeface="+mn-cs"/>
              </a:rPr>
              <a:t>Cette stratégie pédagogique permet d’impacter la motivation et donc l’engagement des élèves par le biais de différents facteurs comme le défi, le choix du thème à « vendre », le choix de l’organisation du stand, les interactions et la collaboration entre les élèves, le rendu final, ...</a:t>
            </a:r>
            <a:endParaRPr lang="fr-FR"/>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lvl="0">
              <a:defRPr/>
            </a:pPr>
            <a:r>
              <a:rPr lang="fr-FR" sz="1200" u="sng" dirty="0">
                <a:solidFill>
                  <a:schemeClr val="tx1"/>
                </a:solidFill>
                <a:latin typeface="+mn-lt"/>
                <a:ea typeface="+mn-ea"/>
                <a:cs typeface="+mn-cs"/>
              </a:rPr>
              <a:t>Sondage classe CNED </a:t>
            </a:r>
            <a:r>
              <a:rPr lang="fr-FR" sz="1200" dirty="0">
                <a:solidFill>
                  <a:schemeClr val="tx1"/>
                </a:solidFill>
                <a:latin typeface="+mn-lt"/>
                <a:ea typeface="+mn-ea"/>
                <a:cs typeface="+mn-cs"/>
              </a:rPr>
              <a:t>: </a:t>
            </a:r>
            <a:endParaRPr dirty="0"/>
          </a:p>
          <a:p>
            <a:pPr lvl="0">
              <a:defRPr/>
            </a:pPr>
            <a:r>
              <a:rPr lang="fr-FR" sz="1200" dirty="0">
                <a:solidFill>
                  <a:schemeClr val="tx1"/>
                </a:solidFill>
                <a:latin typeface="+mn-lt"/>
                <a:ea typeface="+mn-ea"/>
                <a:cs typeface="+mn-cs"/>
              </a:rPr>
              <a:t>- Quel type d’engagement cognitif est majoritairement présent chez les élèves dans un marché de connaissances ? Passif / Actif / Constructif / Interactif  </a:t>
            </a:r>
            <a:endParaRPr dirty="0"/>
          </a:p>
          <a:p>
            <a:pPr lvl="0">
              <a:defRPr/>
            </a:pPr>
            <a:r>
              <a:rPr lang="fr-FR" sz="1200" dirty="0">
                <a:solidFill>
                  <a:schemeClr val="tx1"/>
                </a:solidFill>
                <a:latin typeface="+mn-lt"/>
                <a:ea typeface="+mn-ea"/>
                <a:cs typeface="+mn-cs"/>
              </a:rPr>
              <a:t>- Les élèves sont-ils concernés par ce qu’ils font ? Oui, majoritairement / Oui, en partie / Cela dépend / Non, pas du tout</a:t>
            </a:r>
            <a:endParaRPr dirty="0"/>
          </a:p>
          <a:p>
            <a:pPr lvl="0">
              <a:buFontTx/>
              <a:buChar char="-"/>
              <a:defRPr/>
            </a:pPr>
            <a:r>
              <a:rPr lang="fr-FR" sz="1200" dirty="0">
                <a:solidFill>
                  <a:schemeClr val="tx1"/>
                </a:solidFill>
                <a:latin typeface="+mn-lt"/>
                <a:ea typeface="+mn-ea"/>
                <a:cs typeface="+mn-cs"/>
              </a:rPr>
              <a:t> Dans votre salle de classe, quel est le type d’engagement cognitif dans lequel vous mettez le plus en situation vos élèves ? Passif / Actif / Constructif / Interactif  </a:t>
            </a:r>
            <a:endParaRPr dirty="0"/>
          </a:p>
          <a:p>
            <a:pPr lvl="0">
              <a:buFontTx/>
              <a:buChar char="-"/>
              <a:defRPr/>
            </a:pPr>
            <a:endParaRPr lang="fr-FR" sz="1200" dirty="0">
              <a:solidFill>
                <a:schemeClr val="tx1"/>
              </a:solidFill>
              <a:latin typeface="+mn-lt"/>
              <a:ea typeface="+mn-ea"/>
              <a:cs typeface="+mn-cs"/>
            </a:endParaRPr>
          </a:p>
          <a:p>
            <a:pPr>
              <a:buNone/>
              <a:defRPr/>
            </a:pPr>
            <a:r>
              <a:rPr lang="fr-FR" sz="1200" dirty="0">
                <a:solidFill>
                  <a:srgbClr val="000000"/>
                </a:solidFill>
                <a:latin typeface="Arial"/>
                <a:ea typeface="+mn-ea"/>
                <a:cs typeface="+mn-cs"/>
              </a:rPr>
              <a:t>Chi et </a:t>
            </a:r>
            <a:r>
              <a:rPr lang="fr-FR" sz="1200" dirty="0" err="1">
                <a:solidFill>
                  <a:srgbClr val="000000"/>
                </a:solidFill>
                <a:latin typeface="Arial"/>
                <a:ea typeface="+mn-ea"/>
                <a:cs typeface="+mn-cs"/>
              </a:rPr>
              <a:t>Wyle</a:t>
            </a:r>
            <a:r>
              <a:rPr lang="fr-FR" sz="1200" dirty="0">
                <a:solidFill>
                  <a:srgbClr val="000000"/>
                </a:solidFill>
                <a:latin typeface="Arial"/>
                <a:ea typeface="+mn-ea"/>
                <a:cs typeface="+mn-cs"/>
              </a:rPr>
              <a:t>, deux chercheurs, ont récemment proposé de distinguer les tâches scolaires et les niveaux d'engagement des apprenants dans la  tâche. Elles définissent quatre de ces niveaux :</a:t>
            </a:r>
            <a:endParaRPr lang="fr-FR" dirty="0"/>
          </a:p>
          <a:p>
            <a:pPr>
              <a:buNone/>
              <a:defRPr/>
            </a:pPr>
            <a:r>
              <a:rPr lang="fr-FR" sz="1200" dirty="0">
                <a:solidFill>
                  <a:srgbClr val="000000"/>
                </a:solidFill>
                <a:latin typeface="Arial"/>
                <a:ea typeface="+mn-ea"/>
                <a:cs typeface="+mn-cs"/>
              </a:rPr>
              <a:t>- Passif : lorsque les élèves sont focalisés sur et reçoivent des explications, ils leur</a:t>
            </a:r>
            <a:r>
              <a:rPr lang="fr-FR" sz="1200" dirty="0">
                <a:solidFill>
                  <a:schemeClr val="tx1"/>
                </a:solidFill>
                <a:latin typeface="+mn-lt"/>
                <a:ea typeface="+mn-ea"/>
                <a:cs typeface="+mn-cs"/>
              </a:rPr>
              <a:t> </a:t>
            </a:r>
            <a:r>
              <a:rPr lang="fr-FR" sz="1200" dirty="0">
                <a:solidFill>
                  <a:srgbClr val="000000"/>
                </a:solidFill>
                <a:latin typeface="Arial"/>
                <a:ea typeface="+mn-ea"/>
                <a:cs typeface="+mn-cs"/>
              </a:rPr>
              <a:t>accordent de l’attention.</a:t>
            </a:r>
            <a:endParaRPr dirty="0"/>
          </a:p>
          <a:p>
            <a:pPr>
              <a:buNone/>
              <a:defRPr/>
            </a:pPr>
            <a:r>
              <a:rPr lang="fr-FR" sz="1200" dirty="0">
                <a:solidFill>
                  <a:srgbClr val="000000"/>
                </a:solidFill>
                <a:latin typeface="Arial"/>
                <a:ea typeface="+mn-ea"/>
                <a:cs typeface="+mn-cs"/>
              </a:rPr>
              <a:t>= ils se contentent de recevoir des explications</a:t>
            </a:r>
            <a:endParaRPr lang="fr-FR" dirty="0"/>
          </a:p>
          <a:p>
            <a:pPr>
              <a:buNone/>
              <a:defRPr/>
            </a:pPr>
            <a:r>
              <a:rPr lang="fr-FR" sz="1200" dirty="0">
                <a:solidFill>
                  <a:srgbClr val="000000"/>
                </a:solidFill>
                <a:latin typeface="Arial"/>
                <a:ea typeface="+mn-ea"/>
                <a:cs typeface="+mn-cs"/>
              </a:rPr>
              <a:t>- Actif : lorsque les élèves manipulent sélectivement et physiquement les supports</a:t>
            </a:r>
            <a:r>
              <a:rPr lang="fr-FR" sz="1200" dirty="0">
                <a:solidFill>
                  <a:schemeClr val="tx1"/>
                </a:solidFill>
                <a:latin typeface="+mn-lt"/>
                <a:ea typeface="+mn-ea"/>
                <a:cs typeface="+mn-cs"/>
              </a:rPr>
              <a:t> </a:t>
            </a:r>
            <a:r>
              <a:rPr lang="fr-FR" sz="1200" dirty="0">
                <a:solidFill>
                  <a:srgbClr val="000000"/>
                </a:solidFill>
                <a:latin typeface="Arial"/>
                <a:ea typeface="+mn-ea"/>
                <a:cs typeface="+mn-cs"/>
              </a:rPr>
              <a:t>d'apprentissage.</a:t>
            </a:r>
            <a:endParaRPr lang="fr-FR" dirty="0"/>
          </a:p>
          <a:p>
            <a:pPr>
              <a:buNone/>
              <a:defRPr/>
            </a:pPr>
            <a:r>
              <a:rPr lang="fr-FR" sz="1200" dirty="0">
                <a:solidFill>
                  <a:srgbClr val="000000"/>
                </a:solidFill>
                <a:latin typeface="Arial"/>
                <a:ea typeface="+mn-ea"/>
                <a:cs typeface="+mn-cs"/>
              </a:rPr>
              <a:t>- Constructif : lorsque les élèves génèrent de l'information au-delà de ce qui a été</a:t>
            </a:r>
            <a:r>
              <a:rPr lang="fr-FR" sz="1200" dirty="0">
                <a:solidFill>
                  <a:schemeClr val="tx1"/>
                </a:solidFill>
                <a:latin typeface="+mn-lt"/>
                <a:ea typeface="+mn-ea"/>
                <a:cs typeface="+mn-cs"/>
              </a:rPr>
              <a:t> </a:t>
            </a:r>
            <a:r>
              <a:rPr lang="fr-FR" sz="1200" dirty="0">
                <a:solidFill>
                  <a:srgbClr val="000000"/>
                </a:solidFill>
                <a:latin typeface="Arial"/>
                <a:ea typeface="+mn-ea"/>
                <a:cs typeface="+mn-cs"/>
              </a:rPr>
              <a:t>présenté (ils comprennent plus que ce qu’on leur explique par exemple).</a:t>
            </a:r>
            <a:endParaRPr lang="fr-FR" dirty="0"/>
          </a:p>
          <a:p>
            <a:pPr>
              <a:buNone/>
              <a:defRPr/>
            </a:pPr>
            <a:r>
              <a:rPr lang="fr-FR" sz="1200" dirty="0">
                <a:solidFill>
                  <a:srgbClr val="000000"/>
                </a:solidFill>
                <a:latin typeface="Arial"/>
                <a:ea typeface="+mn-ea"/>
                <a:cs typeface="+mn-cs"/>
              </a:rPr>
              <a:t>- Interactif : lorsque deux (ou plus) élèves collaborent à travers un dialogue à une </a:t>
            </a:r>
            <a:r>
              <a:rPr lang="fr-FR" sz="1200" dirty="0" err="1">
                <a:solidFill>
                  <a:srgbClr val="000000"/>
                </a:solidFill>
                <a:latin typeface="Arial"/>
                <a:ea typeface="+mn-ea"/>
                <a:cs typeface="+mn-cs"/>
              </a:rPr>
              <a:t>coconstruction</a:t>
            </a:r>
            <a:r>
              <a:rPr lang="fr-FR" sz="1200" dirty="0">
                <a:solidFill>
                  <a:srgbClr val="000000"/>
                </a:solidFill>
                <a:latin typeface="Arial"/>
                <a:ea typeface="+mn-ea"/>
                <a:cs typeface="+mn-cs"/>
              </a:rPr>
              <a:t>.</a:t>
            </a:r>
            <a:endParaRPr lang="fr-FR" dirty="0"/>
          </a:p>
          <a:p>
            <a:pPr lvl="0">
              <a:buFontTx/>
              <a:buNone/>
              <a:defRPr/>
            </a:pPr>
            <a:endParaRPr lang="fr-FR" sz="1200" dirty="0">
              <a:solidFill>
                <a:schemeClr val="tx1"/>
              </a:solidFill>
              <a:latin typeface="+mn-lt"/>
              <a:ea typeface="+mn-ea"/>
              <a:cs typeface="+mn-cs"/>
            </a:endParaRPr>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3</a:t>
            </a:r>
            <a:r>
              <a:rPr lang="fr-FR" baseline="30000" dirty="0"/>
              <a:t>ème</a:t>
            </a:r>
            <a:r>
              <a:rPr lang="fr-FR" dirty="0"/>
              <a:t> atelier : présentation de la vidéo de préparation du marché de connaissances puis tableau blanc avec les documents nécessaires pour la mise en place d’une telle organisation.</a:t>
            </a:r>
            <a:endParaRPr dirty="0"/>
          </a:p>
          <a:p>
            <a:pPr>
              <a:defRPr/>
            </a:pPr>
            <a:r>
              <a:rPr lang="fr-FR" dirty="0"/>
              <a:t>Partage d’écran avec fiche de préparation des stands, feuille de route du marché.</a:t>
            </a:r>
          </a:p>
          <a:p>
            <a:pPr>
              <a:defRPr/>
            </a:pPr>
            <a:r>
              <a:rPr lang="fr-FR" sz="1200" u="sng" dirty="0">
                <a:solidFill>
                  <a:schemeClr val="tx2">
                    <a:lumMod val="10000"/>
                  </a:schemeClr>
                </a:solidFill>
                <a:latin typeface="Ubuntu"/>
                <a:hlinkClick r:id="rId3" tooltip="https://www.youtube.com/watch?v=LZaAe_dJ6o4"/>
              </a:rPr>
              <a:t>https://www.youtube.com/watch?v=LZaAe_dJ6o4</a:t>
            </a:r>
            <a:r>
              <a:rPr lang="fr-FR" sz="1200" dirty="0">
                <a:solidFill>
                  <a:schemeClr val="tx2">
                    <a:lumMod val="10000"/>
                  </a:schemeClr>
                </a:solidFill>
                <a:latin typeface="Ubuntu"/>
              </a:rPr>
              <a:t> </a:t>
            </a:r>
            <a:endParaRPr lang="fr-FR" dirty="0"/>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Présentation de l’outil BDNF qui permet de réaliser simplement des BD afin, en plus de l’aspect « réactivation des connaissances » et « coopération » mis en œuvre dans un tel projet, de </a:t>
            </a:r>
            <a:r>
              <a:rPr lang="fr-FR" dirty="0" err="1"/>
              <a:t>ludifier</a:t>
            </a:r>
            <a:r>
              <a:rPr lang="fr-FR" dirty="0"/>
              <a:t> les apprentissages et donc d’impacter la motivation et l’engagement des élèves.</a:t>
            </a:r>
          </a:p>
          <a:p>
            <a:pPr>
              <a:defRPr/>
            </a:pPr>
            <a:r>
              <a:rPr lang="fr-FR" dirty="0"/>
              <a:t>https://</a:t>
            </a:r>
            <a:r>
              <a:rPr lang="fr-FR" dirty="0" err="1"/>
              <a:t>read.bookcreator.com</a:t>
            </a:r>
            <a:r>
              <a:rPr lang="fr-FR" dirty="0"/>
              <a:t>/FZQUxQKEdXXzrKf1dGzjQgTpNmY2/-tSXZzpjTdSOaFlpRwQ0bQ</a:t>
            </a:r>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a:t>On peut constater que parmi les stratégies peu conteuses les plus efficaces figurent les feedbacks immédiats mais aussi la métacognition ainsi que le travail entre pairs, sous forme de tutorat et de travaux collaboratifs.</a:t>
            </a:r>
            <a:endParaRPr/>
          </a:p>
          <a:p>
            <a:pPr marL="186261">
              <a:buClr>
                <a:srgbClr val="000000"/>
              </a:buClr>
              <a:buSzPts val="1400"/>
              <a:defRPr/>
            </a:pPr>
            <a:r>
              <a:rPr lang="fr-FR"/>
              <a:t>Dans la mise en place (préparation) et dans l’organisation d’un marché de connaissances, plusieurs aspects sont mis en avant tels que le travail collaboratif, la métacognition, voire le tutorat par les pairs.</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Un exemple de grille d’oral utilisé dans un collège avec :</a:t>
            </a:r>
            <a:endParaRPr dirty="0"/>
          </a:p>
          <a:p>
            <a:pPr marL="186261">
              <a:buClr>
                <a:srgbClr val="000000"/>
              </a:buClr>
              <a:buSzPts val="1400"/>
              <a:buFontTx/>
              <a:buChar char="-"/>
              <a:defRPr/>
            </a:pPr>
            <a:r>
              <a:rPr lang="fr-FR" dirty="0"/>
              <a:t>la compétence « S’exprimer à l’oral » : compétence transversale exploitable dans toutes les disciplines</a:t>
            </a:r>
            <a:endParaRPr dirty="0"/>
          </a:p>
          <a:p>
            <a:pPr marL="186261">
              <a:buClr>
                <a:srgbClr val="000000"/>
              </a:buClr>
              <a:buSzPts val="1400"/>
              <a:buFontTx/>
              <a:buChar char="-"/>
              <a:defRPr/>
            </a:pPr>
            <a:r>
              <a:rPr lang="fr-FR" dirty="0"/>
              <a:t>les 4 descripteurs de cette compétences « Utiliser un langage adapté », « Exploiter la communication non-verbale », « Echanger avec le jury » et « S’exprimer avec un français maitrisé ». Ce sont 4 descripteurs dissociés les uns par rapport aux autres : ils décrivent la compétence et ils sont plutôt exprimés dans un langage « professeur ».</a:t>
            </a:r>
            <a:endParaRPr dirty="0"/>
          </a:p>
          <a:p>
            <a:pPr marL="186261">
              <a:buClr>
                <a:srgbClr val="000000"/>
              </a:buClr>
              <a:buSzPts val="1400"/>
              <a:buFontTx/>
              <a:buChar char="-"/>
              <a:defRPr/>
            </a:pPr>
            <a:r>
              <a:rPr lang="fr-FR" dirty="0"/>
              <a:t>Les indicateurs associés à chaque descripteurs: un indicateur est binaire, c’est-à-dire qu’un élève le valide ou pas. Ils sont exprimés dans un langage compréhensible par l’élève et facilement utilisables en auto-évaluation.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a:t>Un second exemple de compétence transversale, la coopération avec 5 descripteurs dissociés les uns des autres. </a:t>
            </a:r>
            <a:endParaRPr/>
          </a:p>
          <a:p>
            <a:pPr marL="186261">
              <a:buClr>
                <a:srgbClr val="000000"/>
              </a:buClr>
              <a:buSzPts val="1400"/>
              <a:defRPr/>
            </a:pPr>
            <a:r>
              <a:rPr lang="fr-FR"/>
              <a:t>Il faudrait ensuite définir pour ces descripteurs des indicateurs précis pour la tâche à réaliser afin que les élèves maitrisent les attendus et soient capables de s’auto-évaluer.</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Les 4 piliers de l’apprentissage de Stanislas Dehaene apportent les fondements de l’utilisation des sciences cognitives en classe.</a:t>
            </a:r>
            <a:endParaRPr dirty="0"/>
          </a:p>
          <a:p>
            <a:pPr marL="186261">
              <a:buClr>
                <a:srgbClr val="000000"/>
              </a:buClr>
              <a:buSzPts val="1400"/>
              <a:defRPr/>
            </a:pPr>
            <a:r>
              <a:rPr lang="fr-FR" dirty="0"/>
              <a:t>Il s’agit donc de : </a:t>
            </a:r>
            <a:endParaRPr dirty="0"/>
          </a:p>
          <a:p>
            <a:pPr marL="186261">
              <a:buClr>
                <a:srgbClr val="000000"/>
              </a:buClr>
              <a:buSzPts val="1400"/>
              <a:buFontTx/>
              <a:buChar char="-"/>
              <a:defRPr/>
            </a:pPr>
            <a:r>
              <a:rPr lang="fr-FR" dirty="0"/>
              <a:t>l’attention : à la fois le contrôle de son attention, son utilisation à bon escient pour se concentrer et la capacité à développer son contrôle cognitif pour une pleine maîtrise de cette attention.</a:t>
            </a:r>
            <a:endParaRPr dirty="0"/>
          </a:p>
          <a:p>
            <a:pPr marL="186261">
              <a:buClr>
                <a:srgbClr val="000000"/>
              </a:buClr>
              <a:buSzPts val="1400"/>
              <a:buFontTx/>
              <a:buChar char="-"/>
              <a:defRPr/>
            </a:pPr>
            <a:r>
              <a:rPr lang="fr-FR" dirty="0"/>
              <a:t>l’engagement actif avec les 4 niveaux vus précédemment</a:t>
            </a:r>
            <a:endParaRPr dirty="0"/>
          </a:p>
          <a:p>
            <a:pPr marL="186261">
              <a:buClr>
                <a:srgbClr val="000000"/>
              </a:buClr>
              <a:buSzPts val="1400"/>
              <a:buFontTx/>
              <a:buChar char="-"/>
              <a:defRPr/>
            </a:pPr>
            <a:r>
              <a:rPr lang="fr-FR" dirty="0"/>
              <a:t>Le feedback : l’importance mise en évidence dans la méta-analyse de John </a:t>
            </a:r>
            <a:r>
              <a:rPr lang="fr-FR" dirty="0" err="1"/>
              <a:t>Hattie</a:t>
            </a:r>
            <a:r>
              <a:rPr lang="fr-FR" dirty="0"/>
              <a:t> (chercheur néozélandais). Il s’agit en effet de la stratégie la plus efficace en termes d’apprentissage si il est fait à bon escient, à savoir immédiatement après la réalisation d’une tâche ou d’une évaluation et si il porte sur la tâche elle-même et seulement sur la tâche. Cela permet aussi de relativiser l’erreur.</a:t>
            </a:r>
            <a:endParaRPr dirty="0"/>
          </a:p>
          <a:p>
            <a:pPr marL="186261">
              <a:buClr>
                <a:srgbClr val="000000"/>
              </a:buClr>
              <a:buSzPts val="1400"/>
              <a:buFontTx/>
              <a:buChar char="-"/>
              <a:defRPr/>
            </a:pPr>
            <a:r>
              <a:rPr lang="fr-FR" dirty="0"/>
              <a:t>La consolidation avec à la fois un retour sur les apprentissages en termes de mémorisation avec la réactivation expansée mais aussi en termes de métacognition avec des liens entre les apprentissages et une utilisation régulière de ces apprentissages en situation.</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a:t>La courbe de l’oubli mise en évidence par Ebbinghaus confirme que sans une réactivation expansée, c’est-à-dire régulière et de plus en plus espacée de connaissances, celles-ci ne perdurent pas et on oublie, faute de réactiver les connexions neuronales crées lors d’un apprentissage.</a:t>
            </a:r>
            <a:endParaRPr/>
          </a:p>
          <a:p>
            <a:pPr marL="186259">
              <a:buClr>
                <a:srgbClr val="000000"/>
              </a:buClr>
              <a:buSzPts val="1400"/>
              <a:defRPr/>
            </a:pPr>
            <a:endParaRPr lang="fr-FR"/>
          </a:p>
          <a:p>
            <a:pPr marL="186259">
              <a:buClr>
                <a:srgbClr val="000000"/>
              </a:buClr>
              <a:buSzPts val="1400"/>
              <a:defRPr/>
            </a:pPr>
            <a:r>
              <a:rPr lang="fr-FR"/>
              <a:t>Il y a d'abord une distinction à faire entre les types d'informations : vitales ou anecdotiques.</a:t>
            </a:r>
            <a:endParaRPr/>
          </a:p>
          <a:p>
            <a:pPr marL="186259">
              <a:buClr>
                <a:srgbClr val="000000"/>
              </a:buClr>
              <a:buSzPts val="1400"/>
              <a:defRPr/>
            </a:pPr>
            <a:r>
              <a:rPr lang="fr-FR"/>
              <a:t>Notre cerveau n'a aucun mal à retenir les informations vitales (le chien du voisin mord) mais beaucoup plus pour retenir les connaissances anecdotiques (le nom du voisin). Or, les connaissances scolaires sont des connaissances secondaires et il faut donc contrecarrer les effets de la courbe de l'oubli pour les mémoriser sur le long terme. D'où le recours aux procèdés de mémorisation expansée et la nécessité de transmettre ces connaissances de manière claire et explicite (leur apprentissage ne peut pas être inné ni implicite). </a:t>
            </a:r>
            <a:endParaRPr/>
          </a:p>
          <a:p>
            <a:pPr marL="186259">
              <a:buClr>
                <a:srgbClr val="000000"/>
              </a:buClr>
              <a:buSzPts val="1400"/>
              <a:defRPr/>
            </a:pPr>
            <a:endParaRPr lang="fr-FR"/>
          </a:p>
          <a:p>
            <a:pPr marL="186259">
              <a:buClr>
                <a:srgbClr val="000000"/>
              </a:buClr>
              <a:buSzPts val="1400"/>
              <a:defRPr/>
            </a:pPr>
            <a:r>
              <a:rPr lang="fr-FR" sz="1500">
                <a:solidFill>
                  <a:srgbClr val="000000"/>
                </a:solidFill>
                <a:latin typeface="Arial"/>
                <a:ea typeface="Arial"/>
                <a:cs typeface="Arial"/>
              </a:rPr>
              <a:t>La Courbe d’Ebbinghaus est une technique destinée à améliorer la rétention d’informations. Elle consiste à se remémorer une information donnée (un cours, un livre, un mots, du vocabulaire…) grâce à des rappels réguliers. Elle part du principe que plus une information est répétée dans le temps, plus elle s’ancre dans notre mémoire. </a:t>
            </a:r>
            <a:endParaRPr/>
          </a:p>
          <a:p>
            <a:pPr marL="186259">
              <a:buClr>
                <a:srgbClr val="000000"/>
              </a:buClr>
              <a:buSzPts val="1400"/>
              <a:defRPr/>
            </a:pPr>
            <a:endParaRPr lang="fr-FR" sz="1500">
              <a:solidFill>
                <a:srgbClr val="000000"/>
              </a:solidFill>
              <a:latin typeface="Arial"/>
              <a:ea typeface="Arial"/>
              <a:cs typeface="Arial"/>
            </a:endParaRPr>
          </a:p>
          <a:p>
            <a:pPr marL="186261">
              <a:buClr>
                <a:srgbClr val="000000"/>
              </a:buClr>
              <a:buSzPts val="1400"/>
              <a:defRPr/>
            </a:pPr>
            <a:r>
              <a:rPr lang="fr-FR" sz="1500">
                <a:solidFill>
                  <a:srgbClr val="000000"/>
                </a:solidFill>
                <a:latin typeface="Arial"/>
                <a:ea typeface="Arial"/>
                <a:cs typeface="Arial"/>
              </a:rPr>
              <a:t>Si on cherche à mémoriser efficacement un cours par exemple, on le relira plusieurs fois. Une 1er fois dans les 10 min qui suivent le cours, une 2eme fois à J+1, une 3eme fois à J+7, une 4ème fois à J+30 et une 5ème fois à J+180. </a:t>
            </a:r>
            <a:br>
              <a:rPr lang="fr-FR" sz="1500">
                <a:solidFill>
                  <a:srgbClr val="000000"/>
                </a:solidFill>
                <a:latin typeface="Arial"/>
                <a:ea typeface="Arial"/>
                <a:cs typeface="Arial"/>
              </a:rPr>
            </a:br>
            <a:endParaRPr lang="fr-F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 En faisant ces relectures fréquentes, on gardera 80% du contenu du cours en mémoire après 6 mois alors qu’en temps normal on en aurait retenu moins de 20%.</a:t>
            </a:r>
            <a:endParaRPr/>
          </a:p>
          <a:p>
            <a:pPr marL="186259">
              <a:buClr>
                <a:srgbClr val="000000"/>
              </a:buClr>
              <a:buSzPts val="1400"/>
              <a:defRPr/>
            </a:pPr>
            <a:endParaRPr lang="fr-F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Alors comment fait-on pour appliquer la courbe d’Ebbinghaus concrètement ?</a:t>
            </a:r>
            <a:endParaRPr/>
          </a:p>
          <a:p>
            <a:pPr marL="186259">
              <a:buClr>
                <a:srgbClr val="000000"/>
              </a:buClr>
              <a:buSzPts val="1400"/>
              <a:defRPr/>
            </a:pPr>
            <a:endParaRPr lang="fr-FR" sz="1500">
              <a:solidFill>
                <a:srgbClr val="000000"/>
              </a:solidFill>
              <a:latin typeface="Arial"/>
              <a:ea typeface="Arial"/>
              <a:cs typeface="Arial"/>
            </a:endParaRPr>
          </a:p>
          <a:p>
            <a:pPr marL="186259">
              <a:buClr>
                <a:srgbClr val="000000"/>
              </a:buClr>
              <a:buSzPts val="1400"/>
              <a:defRPr/>
            </a:pPr>
            <a:r>
              <a:rPr lang="fr-FR" sz="1500" b="1" u="sng">
                <a:solidFill>
                  <a:srgbClr val="000000"/>
                </a:solidFill>
                <a:latin typeface="Arial"/>
                <a:ea typeface="Arial"/>
                <a:cs typeface="Arial"/>
              </a:rPr>
              <a:t>1- Encoder l’information</a:t>
            </a:r>
            <a:endParaRPr sz="1500" b="1" u="sng">
              <a:solidFill>
                <a:srgbClr val="000000"/>
              </a:solidFill>
              <a:latin typeface="Arial"/>
              <a:ea typeface="Arial"/>
              <a:cs typeface="Arial"/>
            </a:endParaRPr>
          </a:p>
          <a:p>
            <a:pPr marL="186259">
              <a:buClr>
                <a:srgbClr val="000000"/>
              </a:buClr>
              <a:buSzPts val="1400"/>
              <a:defRPr/>
            </a:pPr>
            <a:endParaRP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Quand on souhaite mémoriser une information, on doit d’abord l’encoder : la convertir en une construction mentale.</a:t>
            </a:r>
            <a:endParaRP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Cette étape est indispensable pour stocker une information en mémoire. Plus une information est comprise, plus elle est facilement mémorisée. </a:t>
            </a:r>
            <a:br>
              <a:rPr lang="fr-FR" sz="1500">
                <a:solidFill>
                  <a:srgbClr val="000000"/>
                </a:solidFill>
                <a:latin typeface="Arial"/>
                <a:ea typeface="Arial"/>
                <a:cs typeface="Arial"/>
              </a:rPr>
            </a:br>
            <a:r>
              <a:rPr lang="fr-FR" sz="1500">
                <a:solidFill>
                  <a:srgbClr val="000000"/>
                </a:solidFill>
                <a:latin typeface="Arial"/>
                <a:ea typeface="Arial"/>
                <a:cs typeface="Arial"/>
              </a:rPr>
              <a:t>Quand on apprend quelque chose de nouveau, on doit donc faire tout notre possible pour que ce soit extrêmement clair. </a:t>
            </a:r>
            <a:endParaRP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 faciliter la rétention d’information par la suite.</a:t>
            </a:r>
            <a:endParaRPr sz="1500">
              <a:solidFill>
                <a:srgbClr val="000000"/>
              </a:solidFill>
              <a:latin typeface="Arial"/>
              <a:ea typeface="Arial"/>
              <a:cs typeface="Arial"/>
            </a:endParaRPr>
          </a:p>
          <a:p>
            <a:pPr marL="186259">
              <a:buClr>
                <a:srgbClr val="000000"/>
              </a:buClr>
              <a:buSzPts val="1400"/>
              <a:defRPr/>
            </a:pPr>
            <a:endParaRPr sz="1500">
              <a:solidFill>
                <a:srgbClr val="000000"/>
              </a:solidFill>
              <a:latin typeface="Arial"/>
              <a:ea typeface="Arial"/>
              <a:cs typeface="Arial"/>
            </a:endParaRPr>
          </a:p>
          <a:p>
            <a:pPr marL="186259">
              <a:buClr>
                <a:srgbClr val="000000"/>
              </a:buClr>
              <a:buSzPts val="1400"/>
              <a:defRPr/>
            </a:pPr>
            <a:r>
              <a:rPr lang="fr-FR" sz="1500" b="1" u="sng">
                <a:solidFill>
                  <a:srgbClr val="000000"/>
                </a:solidFill>
                <a:latin typeface="Arial"/>
                <a:ea typeface="Arial"/>
                <a:cs typeface="Arial"/>
              </a:rPr>
              <a:t>2- Adapter les rappels à la courbe de l’oubli</a:t>
            </a:r>
            <a:endParaRPr sz="1500" b="1" u="sng">
              <a:solidFill>
                <a:srgbClr val="000000"/>
              </a:solidFill>
              <a:latin typeface="Arial"/>
              <a:ea typeface="Arial"/>
              <a:cs typeface="Arial"/>
            </a:endParaRPr>
          </a:p>
          <a:p>
            <a:pPr marL="186259">
              <a:buClr>
                <a:srgbClr val="000000"/>
              </a:buClr>
              <a:buSzPts val="1400"/>
              <a:defRPr/>
            </a:pPr>
            <a:endParaRPr sz="1500">
              <a:solidFill>
                <a:srgbClr val="000000"/>
              </a:solidFill>
              <a:latin typeface="Arial"/>
              <a:ea typeface="Arial"/>
              <a:cs typeface="Arial"/>
            </a:endParaRPr>
          </a:p>
          <a:p>
            <a:pPr marL="186259">
              <a:buClr>
                <a:srgbClr val="000000"/>
              </a:buClr>
              <a:buSzPts val="1400"/>
              <a:defRPr/>
            </a:pPr>
            <a:r>
              <a:rPr lang="fr-FR" sz="1500">
                <a:solidFill>
                  <a:srgbClr val="000000"/>
                </a:solidFill>
                <a:latin typeface="Arial"/>
                <a:ea typeface="Arial"/>
                <a:cs typeface="Arial"/>
              </a:rPr>
              <a:t>Quand on observe la courbe de l’oubli, on constate que plus de la moitié de ce que l’on apprend est oublié dès les premiers jours. Puis les mois qui suivent, on continue d’oublier mais à un rythme moins soutenu.</a:t>
            </a:r>
            <a:br>
              <a:rPr lang="fr-FR" sz="1500">
                <a:solidFill>
                  <a:srgbClr val="000000"/>
                </a:solidFill>
                <a:latin typeface="Arial"/>
                <a:ea typeface="Arial"/>
                <a:cs typeface="Arial"/>
              </a:rPr>
            </a:br>
            <a:r>
              <a:rPr lang="fr-FR" sz="1500">
                <a:solidFill>
                  <a:srgbClr val="000000"/>
                </a:solidFill>
                <a:latin typeface="Arial"/>
                <a:ea typeface="Arial"/>
                <a:cs typeface="Arial"/>
              </a:rPr>
              <a:t>Pour contrer ce phénomène, on doit créer des rappels qui s’adaptent à l’amplitude de cette déperdition. Au début, quand la rétention d’information chute brutalement, on doit faire des rappels fréquents pour la garder en mémoire. Peut être que l’on passera en revue ce que l’on a appris tous les 2, 3 jours pour bien le mémoriser. En gardant cette fréquence de rappel, on évite ainsi d’oublier plus de la moitié de ce que l’on a appris. </a:t>
            </a:r>
            <a:br>
              <a:rPr lang="fr-FR" sz="1500">
                <a:solidFill>
                  <a:srgbClr val="000000"/>
                </a:solidFill>
                <a:latin typeface="Arial"/>
                <a:ea typeface="Arial"/>
                <a:cs typeface="Arial"/>
              </a:rPr>
            </a:br>
            <a:r>
              <a:rPr lang="fr-FR" sz="1500">
                <a:solidFill>
                  <a:srgbClr val="000000"/>
                </a:solidFill>
                <a:latin typeface="Arial"/>
                <a:ea typeface="Arial"/>
                <a:cs typeface="Arial"/>
              </a:rPr>
              <a:t>Puis à mesure que la déperdition ralentit, on espace progressivement nos rappels dans le temps. Au lieu de faire ces rappels tous les 2 jours, on les fait toutes les 2 semaines, puis tous les mois, tous les trimestres… jusqu’à ce que l’on ait complètement mémorisé l’information et que ces rappels deviennent inutiles.  </a:t>
            </a:r>
            <a:endParaRPr/>
          </a:p>
          <a:p>
            <a:pPr marL="186259">
              <a:buClr>
                <a:srgbClr val="000000"/>
              </a:buClr>
              <a:buSzPts val="1400"/>
              <a:defRPr/>
            </a:pPr>
            <a:endParaRPr sz="1500">
              <a:solidFill>
                <a:srgbClr val="000000"/>
              </a:solidFill>
              <a:latin typeface="Arial"/>
              <a:ea typeface="Arial"/>
              <a:cs typeface="Arial"/>
            </a:endParaRPr>
          </a:p>
          <a:p>
            <a:pPr marL="186259">
              <a:buClr>
                <a:srgbClr val="000000"/>
              </a:buClr>
              <a:buSzPts val="1400"/>
              <a:defRPr/>
            </a:pPr>
            <a:r>
              <a:rPr lang="fr-FR" sz="1500" b="1" u="sng">
                <a:solidFill>
                  <a:srgbClr val="000000"/>
                </a:solidFill>
                <a:latin typeface="Arial"/>
                <a:ea typeface="Arial"/>
                <a:cs typeface="Arial"/>
              </a:rPr>
              <a:t>3- Mise en oeuvre :</a:t>
            </a:r>
            <a:endParaRPr/>
          </a:p>
          <a:p>
            <a:pPr marL="186259">
              <a:buClr>
                <a:srgbClr val="000000"/>
              </a:buClr>
              <a:buSzPts val="1400"/>
              <a:defRPr/>
            </a:pPr>
            <a:endParaRPr lang="fr-FR" sz="1500">
              <a:solidFill>
                <a:srgbClr val="000000"/>
              </a:solidFill>
              <a:latin typeface="Arial"/>
              <a:ea typeface="Arial"/>
              <a:cs typeface="Arial"/>
            </a:endParaRPr>
          </a:p>
          <a:p>
            <a:pPr marL="186261">
              <a:buClr>
                <a:srgbClr val="000000"/>
              </a:buClr>
              <a:buSzPts val="1400"/>
              <a:defRPr/>
            </a:pPr>
            <a:r>
              <a:rPr lang="fr-FR" sz="1500">
                <a:solidFill>
                  <a:srgbClr val="000000"/>
                </a:solidFill>
                <a:latin typeface="Arial"/>
                <a:ea typeface="Arial"/>
                <a:cs typeface="Arial"/>
              </a:rPr>
              <a:t>La fréquence des rappels pourrait ressembler à ça par exemple :</a:t>
            </a:r>
            <a:endParaRPr/>
          </a:p>
          <a:p>
            <a:pPr marL="186261">
              <a:buClr>
                <a:srgbClr val="000000"/>
              </a:buClr>
              <a:buSzPts val="1400"/>
              <a:defRPr/>
            </a:pPr>
            <a:r>
              <a:rPr lang="fr-FR" sz="1500">
                <a:solidFill>
                  <a:srgbClr val="000000"/>
                </a:solidFill>
                <a:latin typeface="Arial"/>
                <a:ea typeface="Arial"/>
                <a:cs typeface="Arial"/>
              </a:rPr>
              <a:t>Jour 0 : Rappel après 10 min</a:t>
            </a:r>
            <a:endParaRPr/>
          </a:p>
          <a:p>
            <a:pPr marL="186261">
              <a:buClr>
                <a:srgbClr val="000000"/>
              </a:buClr>
              <a:buSzPts val="1400"/>
              <a:defRPr/>
            </a:pPr>
            <a:r>
              <a:rPr lang="fr-FR" sz="1500">
                <a:solidFill>
                  <a:srgbClr val="000000"/>
                </a:solidFill>
                <a:latin typeface="Arial"/>
                <a:ea typeface="Arial"/>
                <a:cs typeface="Arial"/>
              </a:rPr>
              <a:t>Jour 1 : Rappel</a:t>
            </a:r>
            <a:endParaRPr/>
          </a:p>
          <a:p>
            <a:pPr marL="186261">
              <a:buClr>
                <a:srgbClr val="000000"/>
              </a:buClr>
              <a:buSzPts val="1400"/>
              <a:defRPr/>
            </a:pPr>
            <a:r>
              <a:rPr lang="fr-FR" sz="1500">
                <a:solidFill>
                  <a:srgbClr val="000000"/>
                </a:solidFill>
                <a:latin typeface="Arial"/>
                <a:ea typeface="Arial"/>
                <a:cs typeface="Arial"/>
              </a:rPr>
              <a:t>Jour 7 : Rappel</a:t>
            </a:r>
            <a:endParaRPr/>
          </a:p>
          <a:p>
            <a:pPr marL="186261">
              <a:buClr>
                <a:srgbClr val="000000"/>
              </a:buClr>
              <a:buSzPts val="1400"/>
              <a:defRPr/>
            </a:pPr>
            <a:r>
              <a:rPr lang="fr-FR" sz="1500">
                <a:solidFill>
                  <a:srgbClr val="000000"/>
                </a:solidFill>
                <a:latin typeface="Arial"/>
                <a:ea typeface="Arial"/>
                <a:cs typeface="Arial"/>
              </a:rPr>
              <a:t>Jour 30 : Rappel</a:t>
            </a:r>
            <a:endParaRPr/>
          </a:p>
          <a:p>
            <a:pPr marL="186261">
              <a:buClr>
                <a:srgbClr val="000000"/>
              </a:buClr>
              <a:buSzPts val="1400"/>
              <a:defRPr/>
            </a:pPr>
            <a:r>
              <a:rPr lang="fr-FR" sz="1500">
                <a:solidFill>
                  <a:srgbClr val="000000"/>
                </a:solidFill>
                <a:latin typeface="Arial"/>
                <a:ea typeface="Arial"/>
                <a:cs typeface="Arial"/>
              </a:rPr>
              <a:t>Jour 180 : Rappel</a:t>
            </a:r>
            <a:endParaRPr/>
          </a:p>
          <a:p>
            <a:pPr marL="186259">
              <a:buClr>
                <a:srgbClr val="000000"/>
              </a:buClr>
              <a:buSzPts val="1400"/>
              <a:defRPr/>
            </a:pPr>
            <a:r>
              <a:rPr lang="fr-FR" sz="1500">
                <a:solidFill>
                  <a:srgbClr val="000000"/>
                </a:solidFill>
                <a:latin typeface="Arial"/>
                <a:ea typeface="Arial"/>
                <a:cs typeface="Arial"/>
              </a:rPr>
              <a:t>Bien sûr, ce n’est qu’un exemple. On peut très bien se créer des rappels tous les 2 jours au début si on le souhaite puis tous les 2 mois. Il n’y a pas de règle absolue concernant les fréquences. Tout ce qu’il faut retenir c’est que l’on doit se faire des rappels réguliers au début puis les espacer ensuite.</a:t>
            </a:r>
            <a:endParaRPr/>
          </a:p>
          <a:p>
            <a:pPr marL="186259">
              <a:buClr>
                <a:srgbClr val="000000"/>
              </a:buClr>
              <a:buSzPts val="1400"/>
              <a:defRPr/>
            </a:pPr>
            <a:endParaRPr sz="150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a:xfrm>
            <a:off x="3884084" y="11580284"/>
            <a:ext cx="2971800" cy="609600"/>
          </a:xfrm>
          <a:prstGeom prst="rect">
            <a:avLst/>
          </a:prstGeom>
        </p:spPr>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61">
              <a:buClr>
                <a:srgbClr val="000000"/>
              </a:buClr>
              <a:buSzPts val="1400"/>
              <a:defRPr/>
            </a:pPr>
            <a:r>
              <a:rPr lang="fr-FR" dirty="0"/>
              <a:t>Il existe donc 5 types de mémoire, 1 à court terme, la mémoire de travail et 5 à long terme, la mémoire sensorielle (ou perceptive), la mémoire épisodique, la mémoire procédurale (ou implicite) et la mémoire sémantique (de la connaissance et des savoirs).</a:t>
            </a:r>
            <a:endParaRPr dirty="0"/>
          </a:p>
          <a:p>
            <a:pPr marL="186261">
              <a:buClr>
                <a:srgbClr val="000000"/>
              </a:buClr>
              <a:buSzPts val="1400"/>
              <a:defRPr/>
            </a:pPr>
            <a:endParaRPr lang="fr-FR" dirty="0"/>
          </a:p>
          <a:p>
            <a:pPr marL="186261">
              <a:buClr>
                <a:srgbClr val="000000"/>
              </a:buClr>
              <a:buSzPts val="1400"/>
              <a:defRPr/>
            </a:pPr>
            <a:r>
              <a:rPr lang="fr-FR" dirty="0"/>
              <a:t>On considère que la mémoire de travail peut contenir 7 environnement d’informations plus ou moins 2. Elle s’efface régulièrement et d’anciennes informations sont remplacées par de nouvelles en permanence.</a:t>
            </a:r>
            <a:endParaRPr dirty="0"/>
          </a:p>
          <a:p>
            <a:pPr marL="186261">
              <a:buClr>
                <a:srgbClr val="000000"/>
              </a:buClr>
              <a:buSzPts val="1400"/>
              <a:defRPr/>
            </a:pPr>
            <a:r>
              <a:rPr lang="fr-FR" dirty="0"/>
              <a:t>Tant que les informations à mémoriser n’ont pas basculé dans une des 4 mémoires à long terme, les apprentissages ne perdurent pas. Une fois basculés dans ces mémoires à long terme, il est indispensable de les solliciter pour maintenir ces connexions neuronales.</a:t>
            </a:r>
            <a:endParaRPr dirty="0"/>
          </a:p>
          <a:p>
            <a:pPr marL="186259">
              <a:buClr>
                <a:srgbClr val="000000"/>
              </a:buClr>
              <a:buSzPts val="1400"/>
              <a:defRPr/>
            </a:pPr>
            <a:endParaRPr dirty="0"/>
          </a:p>
        </p:txBody>
      </p:sp>
      <p:sp>
        <p:nvSpPr>
          <p:cNvPr id="6" name="Slide Number Placeholder 3"/>
          <p:cNvSpPr>
            <a:spLocks noGrp="1"/>
          </p:cNvSpPr>
          <p:nvPr>
            <p:ph type="sldNum" sz="quarter" idx="10"/>
          </p:nvPr>
        </p:nvSpPr>
        <p:spPr bwMode="auto">
          <a:xfrm>
            <a:off x="3884084" y="11580284"/>
            <a:ext cx="2971800" cy="609600"/>
          </a:xfrm>
          <a:prstGeom prst="rect">
            <a:avLst/>
          </a:prstGeom>
        </p:spPr>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508000" y="914400"/>
            <a:ext cx="8128000" cy="4572000"/>
          </a:xfrm>
        </p:spPr>
      </p:sp>
      <p:sp>
        <p:nvSpPr>
          <p:cNvPr id="5" name="Notes Placeholder 2"/>
          <p:cNvSpPr>
            <a:spLocks noGrp="1"/>
          </p:cNvSpPr>
          <p:nvPr>
            <p:ph type="body" idx="1"/>
          </p:nvPr>
        </p:nvSpPr>
        <p:spPr bwMode="auto"/>
        <p:txBody>
          <a:bodyPr/>
          <a:lstStyle/>
          <a:p>
            <a:pPr marL="186259" marR="0" indent="0" algn="l" defTabSz="914400">
              <a:lnSpc>
                <a:spcPct val="100000"/>
              </a:lnSpc>
              <a:spcBef>
                <a:spcPts val="0"/>
              </a:spcBef>
              <a:spcAft>
                <a:spcPts val="0"/>
              </a:spcAft>
              <a:buClr>
                <a:srgbClr val="000000"/>
              </a:buClr>
              <a:buSzPts val="1400"/>
              <a:buFontTx/>
              <a:buNone/>
              <a:defRPr/>
            </a:pPr>
            <a:r>
              <a:rPr lang="fr-FR" sz="1200" dirty="0">
                <a:solidFill>
                  <a:schemeClr val="tx1"/>
                </a:solidFill>
                <a:latin typeface="+mn-lt"/>
                <a:ea typeface="+mn-ea"/>
                <a:cs typeface="+mn-cs"/>
              </a:rPr>
              <a:t>Une telle stratégie peut à la fois engendrer de la coopération mais aussi de la collaboration au cours des différentes étapes, de l’amorce de réflexion pour la mise en place du projet jusqu’à la fin du marché.</a:t>
            </a:r>
            <a:endParaRPr dirty="0"/>
          </a:p>
          <a:p>
            <a:pPr marL="186259">
              <a:buClr>
                <a:srgbClr val="000000"/>
              </a:buClr>
              <a:buSzPts val="1400"/>
              <a:defRPr/>
            </a:pPr>
            <a:endParaRPr dirty="0"/>
          </a:p>
        </p:txBody>
      </p:sp>
      <p:sp>
        <p:nvSpPr>
          <p:cNvPr id="6" name="Slide Number Placeholder 3"/>
          <p:cNvSpPr>
            <a:spLocks noGrp="1"/>
          </p:cNvSpPr>
          <p:nvPr>
            <p:ph type="sldNum" sz="quarter" idx="10"/>
          </p:nvPr>
        </p:nvSpPr>
        <p:spPr bwMode="auto">
          <a:xfrm>
            <a:off x="3884084" y="11580284"/>
            <a:ext cx="2971800" cy="609600"/>
          </a:xfrm>
          <a:prstGeom prst="rect">
            <a:avLst/>
          </a:prstGeom>
        </p:spPr>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sz="1200" dirty="0">
                <a:solidFill>
                  <a:schemeClr val="tx1"/>
                </a:solidFill>
                <a:latin typeface="+mn-lt"/>
                <a:ea typeface="+mn-ea"/>
                <a:cs typeface="+mn-cs"/>
              </a:rPr>
              <a:t>Intérêt d’une telle stratégie pédagogique : le conflit sociocognitif qui va d’une part permettre aux élèves d’échanger et d’interagir lors de la réalisation de leur stand mais aussi de confronter les élèves aux représentations qu’ils ont des thématiques revues en marché de connaissances avec ce que chaque élève ou groupe d’élève aura à « vendre » sur son stand.</a:t>
            </a:r>
            <a:endParaRPr lang="fr-FR" dirty="0"/>
          </a:p>
        </p:txBody>
      </p:sp>
      <p:sp>
        <p:nvSpPr>
          <p:cNvPr id="6" name="Espace réservé du numéro de diapositive 3"/>
          <p:cNvSpPr>
            <a:spLocks noGrp="1"/>
          </p:cNvSpPr>
          <p:nvPr>
            <p:ph type="sldNum" sz="quarter" idx="10"/>
          </p:nvPr>
        </p:nvSpPr>
        <p:spPr bwMode="auto"/>
        <p:txBody>
          <a:bodyPr/>
          <a:lstStyle/>
          <a:p>
            <a:pPr>
              <a:defRPr/>
            </a:pPr>
            <a:fld id="{BE101E13-9300-47B5-A8A6-70A3ACD3A0BA}" type="slidenum">
              <a:rPr lang="fr-F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9"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 column text">
    <p:spTree>
      <p:nvGrpSpPr>
        <p:cNvPr id="1" name=""/>
        <p:cNvGrpSpPr/>
        <p:nvPr/>
      </p:nvGrpSpPr>
      <p:grpSpPr bwMode="auto">
        <a:xfrm>
          <a:off x="0" y="0"/>
          <a:ext cx="0" cy="0"/>
          <a:chOff x="0" y="0"/>
          <a:chExt cx="0" cy="0"/>
        </a:xfrm>
      </p:grpSpPr>
      <p:sp>
        <p:nvSpPr>
          <p:cNvPr id="4" name="Google Shape;18;p4"/>
          <p:cNvSpPr>
            <a:spLocks noGrp="1"/>
          </p:cNvSpPr>
          <p:nvPr>
            <p:ph type="title"/>
          </p:nvPr>
        </p:nvSpPr>
        <p:spPr bwMode="auto">
          <a:xfrm>
            <a:off x="415600" y="842400"/>
            <a:ext cx="3744000" cy="1007599"/>
          </a:xfrm>
          <a:prstGeom prst="rect">
            <a:avLst/>
          </a:prstGeom>
          <a:noFill/>
          <a:ln>
            <a:noFill/>
          </a:ln>
        </p:spPr>
        <p:txBody>
          <a:bodyPr spcFirstLastPara="1" wrap="square" lIns="121897" tIns="121897" rIns="121897" bIns="121897"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pPr>
              <a:defRPr/>
            </a:pPr>
            <a:endParaRPr/>
          </a:p>
        </p:txBody>
      </p:sp>
      <p:sp>
        <p:nvSpPr>
          <p:cNvPr id="5" name="Google Shape;19;p4"/>
          <p:cNvSpPr>
            <a:spLocks noGrp="1"/>
          </p:cNvSpPr>
          <p:nvPr>
            <p:ph type="body" idx="1"/>
          </p:nvPr>
        </p:nvSpPr>
        <p:spPr bwMode="auto">
          <a:xfrm>
            <a:off x="415600" y="1987833"/>
            <a:ext cx="3744000" cy="4104000"/>
          </a:xfrm>
          <a:prstGeom prst="rect">
            <a:avLst/>
          </a:prstGeom>
          <a:noFill/>
          <a:ln>
            <a:noFill/>
          </a:ln>
        </p:spPr>
        <p:txBody>
          <a:bodyPr spcFirstLastPara="1" wrap="square" lIns="121897" tIns="121897" rIns="121897" bIns="121897" anchor="t" anchorCtr="0">
            <a:noAutofit/>
          </a:bodyPr>
          <a:lstStyle>
            <a:lvl1pPr marL="609585" lvl="0" indent="-406390" algn="l">
              <a:lnSpc>
                <a:spcPct val="114999"/>
              </a:lnSpc>
              <a:spcBef>
                <a:spcPts val="0"/>
              </a:spcBef>
              <a:spcAft>
                <a:spcPts val="0"/>
              </a:spcAft>
              <a:buSzPts val="1200"/>
              <a:buChar char="●"/>
              <a:defRPr sz="1600"/>
            </a:lvl1pPr>
            <a:lvl2pPr marL="1219170" lvl="1" indent="-406390" algn="l">
              <a:lnSpc>
                <a:spcPct val="114999"/>
              </a:lnSpc>
              <a:spcBef>
                <a:spcPts val="2133"/>
              </a:spcBef>
              <a:spcAft>
                <a:spcPts val="0"/>
              </a:spcAft>
              <a:buSzPts val="1200"/>
              <a:buChar char="○"/>
              <a:defRPr sz="1600"/>
            </a:lvl2pPr>
            <a:lvl3pPr marL="1828754" lvl="2" indent="-406390" algn="l">
              <a:lnSpc>
                <a:spcPct val="114999"/>
              </a:lnSpc>
              <a:spcBef>
                <a:spcPts val="2133"/>
              </a:spcBef>
              <a:spcAft>
                <a:spcPts val="0"/>
              </a:spcAft>
              <a:buSzPts val="1200"/>
              <a:buChar char="■"/>
              <a:defRPr sz="1600"/>
            </a:lvl3pPr>
            <a:lvl4pPr marL="2438339" lvl="3" indent="-406390" algn="l">
              <a:lnSpc>
                <a:spcPct val="114999"/>
              </a:lnSpc>
              <a:spcBef>
                <a:spcPts val="2133"/>
              </a:spcBef>
              <a:spcAft>
                <a:spcPts val="0"/>
              </a:spcAft>
              <a:buSzPts val="1200"/>
              <a:buChar char="●"/>
              <a:defRPr sz="1600"/>
            </a:lvl4pPr>
            <a:lvl5pPr marL="3047924" lvl="4" indent="-406390" algn="l">
              <a:lnSpc>
                <a:spcPct val="114999"/>
              </a:lnSpc>
              <a:spcBef>
                <a:spcPts val="2133"/>
              </a:spcBef>
              <a:spcAft>
                <a:spcPts val="0"/>
              </a:spcAft>
              <a:buSzPts val="1200"/>
              <a:buChar char="○"/>
              <a:defRPr sz="1600"/>
            </a:lvl5pPr>
            <a:lvl6pPr marL="3657509" lvl="5" indent="-406390" algn="l">
              <a:lnSpc>
                <a:spcPct val="114999"/>
              </a:lnSpc>
              <a:spcBef>
                <a:spcPts val="2133"/>
              </a:spcBef>
              <a:spcAft>
                <a:spcPts val="0"/>
              </a:spcAft>
              <a:buSzPts val="1200"/>
              <a:buChar char="■"/>
              <a:defRPr sz="1600"/>
            </a:lvl6pPr>
            <a:lvl7pPr marL="4267093" lvl="6" indent="-406390" algn="l">
              <a:lnSpc>
                <a:spcPct val="114999"/>
              </a:lnSpc>
              <a:spcBef>
                <a:spcPts val="2133"/>
              </a:spcBef>
              <a:spcAft>
                <a:spcPts val="0"/>
              </a:spcAft>
              <a:buSzPts val="1200"/>
              <a:buChar char="●"/>
              <a:defRPr sz="1600"/>
            </a:lvl7pPr>
            <a:lvl8pPr marL="4876678" lvl="7" indent="-406390" algn="l">
              <a:lnSpc>
                <a:spcPct val="114999"/>
              </a:lnSpc>
              <a:spcBef>
                <a:spcPts val="2133"/>
              </a:spcBef>
              <a:spcAft>
                <a:spcPts val="0"/>
              </a:spcAft>
              <a:buSzPts val="1200"/>
              <a:buChar char="○"/>
              <a:defRPr sz="1600"/>
            </a:lvl8pPr>
            <a:lvl9pPr marL="5486263" lvl="8" indent="-406390" algn="l">
              <a:lnSpc>
                <a:spcPct val="114999"/>
              </a:lnSpc>
              <a:spcBef>
                <a:spcPts val="2133"/>
              </a:spcBef>
              <a:spcAft>
                <a:spcPts val="2133"/>
              </a:spcAft>
              <a:buSzPts val="1200"/>
              <a:buChar char="■"/>
              <a:defRPr sz="1600"/>
            </a:lvl9pPr>
          </a:lstStyle>
          <a:p>
            <a:pPr>
              <a:defRPr/>
            </a:pPr>
            <a:endParaRPr/>
          </a:p>
        </p:txBody>
      </p:sp>
      <p:sp>
        <p:nvSpPr>
          <p:cNvPr id="6" name="Google Shape;20;p4"/>
          <p:cNvSpPr>
            <a:spLocks noGrp="1"/>
          </p:cNvSpPr>
          <p:nvPr>
            <p:ph type="sldNum" idx="12"/>
          </p:nvPr>
        </p:nvSpPr>
        <p:spPr bwMode="auto">
          <a:xfrm>
            <a:off x="11296611" y="6217623"/>
            <a:ext cx="731600" cy="524800"/>
          </a:xfrm>
          <a:prstGeom prst="rect">
            <a:avLst/>
          </a:prstGeom>
          <a:noFill/>
          <a:ln>
            <a:noFill/>
          </a:ln>
        </p:spPr>
        <p:txBody>
          <a:bodyPr spcFirstLastPara="1" wrap="square" lIns="121897" tIns="121897" rIns="121897" bIns="121897" anchor="ctr"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Proxima Nova"/>
                <a:ea typeface="Proxima Nova"/>
                <a:cs typeface="Proxima Nova"/>
              </a:defRPr>
            </a:lvl9pPr>
          </a:lstStyle>
          <a:p>
            <a:pPr>
              <a:defRPr/>
            </a:pPr>
            <a:fld id="{00000000-1234-1234-1234-123412341234}"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45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365125"/>
            <a:ext cx="10515600" cy="1325562"/>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02.09.2021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02.09.2021</a:t>
            </a:fld>
            <a:endParaRPr lang="ru-RU"/>
          </a:p>
        </p:txBody>
      </p:sp>
      <p:sp>
        <p:nvSpPr>
          <p:cNvPr id="7"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ZaAe_dJ6o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read.bookcreator.com/FZQUxQKEdXXzrKf1dGzjQgTpNmY2/-tSXZzpjTdSOaFlpRwQ0bQ"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giqbf-t18Y" TargetMode="External"/><Relationship Id="rId2" Type="http://schemas.openxmlformats.org/officeDocument/2006/relationships/hyperlink" Target="http://4cvalgelon.eklablog.com/marche-de-connaissances-c31140544" TargetMode="External"/><Relationship Id="rId1" Type="http://schemas.openxmlformats.org/officeDocument/2006/relationships/slideLayout" Target="../slideLayouts/slideLayout12.xml"/><Relationship Id="rId6" Type="http://schemas.openxmlformats.org/officeDocument/2006/relationships/hyperlink" Target="http://bdemauge.free.fr/marchedeconnaissances/marche1.p" TargetMode="External"/><Relationship Id="rId5" Type="http://schemas.openxmlformats.org/officeDocument/2006/relationships/hyperlink" Target="https://www.cahiers-pedagogiques.com/Integrer-les-parents-dans-un-marche-des-connaissances" TargetMode="External"/><Relationship Id="rId4" Type="http://schemas.openxmlformats.org/officeDocument/2006/relationships/hyperlink" Target="http://www.occe.coop/~ad57/documents/marche%20connaissances%20fiche%20compl.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lBf44PJyf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5013" y="0"/>
            <a:ext cx="12181973"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Coopération / Collaboration</a:t>
            </a:r>
            <a:endParaRPr sz="3200">
              <a:solidFill>
                <a:srgbClr val="00B050"/>
              </a:solidFill>
              <a:latin typeface="Open Sans Extrabold"/>
              <a:ea typeface="Open Sans Extrabold"/>
              <a:cs typeface="Open Sans Extrabold"/>
            </a:endParaRPr>
          </a:p>
        </p:txBody>
      </p:sp>
      <p:pic>
        <p:nvPicPr>
          <p:cNvPr id="5" name="Picture 2"/>
          <p:cNvPicPr>
            <a:picLocks noChangeAspect="1" noChangeArrowheads="1"/>
          </p:cNvPicPr>
          <p:nvPr/>
        </p:nvPicPr>
        <p:blipFill>
          <a:blip r:embed="rId3"/>
          <a:stretch/>
        </p:blipFill>
        <p:spPr bwMode="auto">
          <a:xfrm>
            <a:off x="523836" y="1285860"/>
            <a:ext cx="11001452" cy="475894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Conflits sociocognitifs</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Métacognition et conflit sociocognitif.jpg"/>
          <p:cNvPicPr>
            <a:picLocks noChangeAspect="1" noChangeArrowheads="1"/>
          </p:cNvPicPr>
          <p:nvPr/>
        </p:nvPicPr>
        <p:blipFill>
          <a:blip r:embed="rId3"/>
          <a:stretch/>
        </p:blipFill>
        <p:spPr bwMode="auto">
          <a:xfrm>
            <a:off x="5575312" y="283285"/>
            <a:ext cx="5334037" cy="6097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Motivation</a:t>
            </a:r>
            <a:endParaRPr sz="3200">
              <a:solidFill>
                <a:srgbClr val="00B050"/>
              </a:solidFill>
              <a:latin typeface="Open Sans Extrabold"/>
              <a:ea typeface="Open Sans Extrabold"/>
              <a:cs typeface="Open Sans Extrabold"/>
            </a:endParaRPr>
          </a:p>
        </p:txBody>
      </p:sp>
      <p:pic>
        <p:nvPicPr>
          <p:cNvPr id="5" name="Picture 2"/>
          <p:cNvPicPr>
            <a:picLocks noChangeAspect="1" noChangeArrowheads="1"/>
          </p:cNvPicPr>
          <p:nvPr/>
        </p:nvPicPr>
        <p:blipFill>
          <a:blip r:embed="rId3"/>
          <a:stretch/>
        </p:blipFill>
        <p:spPr bwMode="auto">
          <a:xfrm>
            <a:off x="666712" y="714356"/>
            <a:ext cx="10572824" cy="57820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57888" y="49413"/>
            <a:ext cx="12038904" cy="1016047"/>
          </a:xfrm>
          <a:prstGeom prst="rect">
            <a:avLst/>
          </a:prstGeom>
          <a:noFill/>
        </p:spPr>
        <p:txBody>
          <a:bodyPr vertOverflow="overflow" horzOverflow="clip" vert="horz" wrap="square" lIns="121917" tIns="60958" rIns="121917" bIns="60958" numCol="1" spcCol="0" rtlCol="0" fromWordArt="0" anchor="t" anchorCtr="0" forceAA="0" compatLnSpc="0">
            <a:noAutofit/>
          </a:bodyPr>
          <a:lstStyle/>
          <a:p>
            <a:pPr>
              <a:defRPr/>
            </a:pPr>
            <a:r>
              <a:rPr sz="2900">
                <a:solidFill>
                  <a:srgbClr val="00B050"/>
                </a:solidFill>
                <a:latin typeface="Ubuntu"/>
                <a:ea typeface="Ubuntu"/>
                <a:cs typeface="Ubuntu"/>
              </a:rPr>
              <a:t>Atelier 2 :</a:t>
            </a:r>
            <a:r>
              <a:rPr sz="2900">
                <a:solidFill>
                  <a:schemeClr val="tx2">
                    <a:lumMod val="10000"/>
                  </a:schemeClr>
                </a:solidFill>
                <a:latin typeface="Ubuntu"/>
                <a:ea typeface="Ubuntu"/>
                <a:cs typeface="Ubuntu"/>
              </a:rPr>
              <a:t> </a:t>
            </a:r>
            <a:r>
              <a:rPr lang="fr-FR" sz="2900">
                <a:solidFill>
                  <a:schemeClr val="tx2">
                    <a:lumMod val="10000"/>
                  </a:schemeClr>
                </a:solidFill>
                <a:latin typeface="Ubuntu"/>
                <a:ea typeface="Ubuntu"/>
                <a:cs typeface="Ubuntu"/>
              </a:rPr>
              <a:t>Sondage                 L’engagement cognitif</a:t>
            </a:r>
            <a:endParaRPr/>
          </a:p>
        </p:txBody>
      </p:sp>
      <p:pic>
        <p:nvPicPr>
          <p:cNvPr id="5" name="Picture 2" descr="C:\Users\ringo\OneDrive\Bureau\EARA\Ressources formation EARA\Ressources Formation Flash\Les siences cognitives dans la classe\Ressources\Niveaux d'engagement.png"/>
          <p:cNvPicPr>
            <a:picLocks noChangeAspect="1" noChangeArrowheads="1"/>
          </p:cNvPicPr>
          <p:nvPr/>
        </p:nvPicPr>
        <p:blipFill>
          <a:blip r:embed="rId3"/>
          <a:stretch/>
        </p:blipFill>
        <p:spPr bwMode="auto">
          <a:xfrm>
            <a:off x="1809720" y="642918"/>
            <a:ext cx="8382000" cy="597746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57888" y="49413"/>
            <a:ext cx="12038904" cy="1016047"/>
          </a:xfrm>
          <a:prstGeom prst="rect">
            <a:avLst/>
          </a:prstGeom>
          <a:noFill/>
        </p:spPr>
        <p:txBody>
          <a:bodyPr vertOverflow="overflow" horzOverflow="clip" vert="horz" wrap="square" lIns="121917" tIns="60958" rIns="121917" bIns="60958" numCol="1" spcCol="0" rtlCol="0" fromWordArt="0" anchor="t" anchorCtr="0" forceAA="0" compatLnSpc="0">
            <a:noAutofit/>
          </a:bodyPr>
          <a:lstStyle/>
          <a:p>
            <a:pPr>
              <a:defRPr/>
            </a:pPr>
            <a:r>
              <a:rPr sz="2900" dirty="0">
                <a:solidFill>
                  <a:srgbClr val="00B050"/>
                </a:solidFill>
                <a:latin typeface="Ubuntu"/>
                <a:ea typeface="Ubuntu"/>
                <a:cs typeface="Ubuntu"/>
              </a:rPr>
              <a:t>Atelier </a:t>
            </a:r>
            <a:r>
              <a:rPr lang="fr-FR" sz="2900" dirty="0">
                <a:solidFill>
                  <a:srgbClr val="00B050"/>
                </a:solidFill>
                <a:latin typeface="Ubuntu"/>
                <a:ea typeface="Ubuntu"/>
                <a:cs typeface="Ubuntu"/>
              </a:rPr>
              <a:t>3</a:t>
            </a:r>
            <a:r>
              <a:rPr sz="2900" dirty="0">
                <a:solidFill>
                  <a:srgbClr val="00B050"/>
                </a:solidFill>
                <a:latin typeface="Ubuntu"/>
                <a:ea typeface="Ubuntu"/>
                <a:cs typeface="Ubuntu"/>
              </a:rPr>
              <a:t> :</a:t>
            </a:r>
            <a:r>
              <a:rPr sz="2900" dirty="0">
                <a:solidFill>
                  <a:schemeClr val="tx2">
                    <a:lumMod val="10000"/>
                  </a:schemeClr>
                </a:solidFill>
                <a:latin typeface="Ubuntu"/>
                <a:ea typeface="Ubuntu"/>
                <a:cs typeface="Ubuntu"/>
              </a:rPr>
              <a:t> </a:t>
            </a:r>
            <a:r>
              <a:rPr lang="fr-FR" sz="2900" dirty="0">
                <a:solidFill>
                  <a:schemeClr val="tx2">
                    <a:lumMod val="10000"/>
                  </a:schemeClr>
                </a:solidFill>
                <a:latin typeface="Ubuntu"/>
                <a:ea typeface="Ubuntu"/>
                <a:cs typeface="Ubuntu"/>
              </a:rPr>
              <a:t>Tableau blanc virtuel</a:t>
            </a:r>
            <a:endParaRPr dirty="0"/>
          </a:p>
          <a:p>
            <a:pPr>
              <a:defRPr/>
            </a:pPr>
            <a:r>
              <a:rPr lang="fr-FR" sz="2900" dirty="0">
                <a:solidFill>
                  <a:schemeClr val="tx2">
                    <a:lumMod val="10000"/>
                  </a:schemeClr>
                </a:solidFill>
                <a:latin typeface="Ubuntu"/>
              </a:rPr>
              <a:t>Préparation du marché de connaissances </a:t>
            </a:r>
            <a:r>
              <a:rPr lang="fr-FR" sz="2900" u="sng" dirty="0">
                <a:solidFill>
                  <a:schemeClr val="tx2">
                    <a:lumMod val="10000"/>
                  </a:schemeClr>
                </a:solidFill>
                <a:latin typeface="Ubuntu"/>
                <a:hlinkClick r:id="rId3" tooltip="https://www.youtube.com/watch?v=LZaAe_dJ6o4"/>
              </a:rPr>
              <a:t>https://www.youtube.com/watch?v=LZaAe_dJ6o4</a:t>
            </a:r>
            <a:r>
              <a:rPr lang="fr-FR" sz="2900" dirty="0">
                <a:solidFill>
                  <a:schemeClr val="tx2">
                    <a:lumMod val="10000"/>
                  </a:schemeClr>
                </a:solidFill>
                <a:latin typeface="Ubuntu"/>
              </a:rPr>
              <a:t> </a:t>
            </a:r>
            <a:endParaRPr dirty="0"/>
          </a:p>
        </p:txBody>
      </p:sp>
      <p:pic>
        <p:nvPicPr>
          <p:cNvPr id="5" name="Image 5" descr="2021-03-28_113523.png">
            <a:hlinkClick r:id="rId3"/>
          </p:cNvPr>
          <p:cNvPicPr>
            <a:picLocks noChangeAspect="1"/>
          </p:cNvPicPr>
          <p:nvPr/>
        </p:nvPicPr>
        <p:blipFill>
          <a:blip r:embed="rId4"/>
          <a:stretch/>
        </p:blipFill>
        <p:spPr bwMode="auto">
          <a:xfrm>
            <a:off x="1595406" y="1428735"/>
            <a:ext cx="9144064" cy="51240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11833128"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dirty="0">
                <a:solidFill>
                  <a:srgbClr val="00B050"/>
                </a:solidFill>
                <a:latin typeface="Open Sans Extrabold"/>
                <a:ea typeface="Open Sans Extrabold"/>
                <a:cs typeface="Open Sans Extrabold"/>
              </a:rPr>
              <a:t>Marché virtuel de connaissances</a:t>
            </a:r>
            <a:endParaRPr dirty="0"/>
          </a:p>
          <a:p>
            <a:pPr>
              <a:defRPr/>
            </a:pPr>
            <a:r>
              <a:rPr lang="fr-FR" sz="1800" u="sng" dirty="0">
                <a:solidFill>
                  <a:srgbClr val="00B050"/>
                </a:solidFill>
                <a:latin typeface="Open Sans Extrabold"/>
                <a:ea typeface="Open Sans Extrabold"/>
                <a:cs typeface="Open Sans Extrabold"/>
                <a:hlinkClick r:id="rId3" tooltip="https://read.bookcreator.com/FZQUxQKEdXXzrKf1dGzjQgTpNmY2/-tSXZzpjTdSOaFlpRwQ0bQ"/>
              </a:rPr>
              <a:t>https://read.bookcreator.com/FZQUxQKEdXXzrKf1dGzjQgTpNmY2/-tSXZzpjTdSOaFlpRwQ0bQ</a:t>
            </a:r>
            <a:r>
              <a:rPr lang="fr-FR" sz="1800" dirty="0">
                <a:solidFill>
                  <a:srgbClr val="00B050"/>
                </a:solidFill>
                <a:latin typeface="Open Sans Extrabold"/>
                <a:ea typeface="Open Sans Extrabold"/>
                <a:cs typeface="Open Sans Extrabold"/>
              </a:rPr>
              <a:t> </a:t>
            </a:r>
            <a:endParaRPr sz="1800" dirty="0">
              <a:solidFill>
                <a:srgbClr val="00B050"/>
              </a:solidFill>
              <a:latin typeface="Open Sans Extrabold"/>
              <a:ea typeface="Open Sans Extrabold"/>
              <a:cs typeface="Open Sans Extrabold"/>
            </a:endParaRPr>
          </a:p>
        </p:txBody>
      </p:sp>
      <p:pic>
        <p:nvPicPr>
          <p:cNvPr id="5" name="Image 5" descr="2021-03-28_115109.png">
            <a:hlinkClick r:id="rId3"/>
          </p:cNvPr>
          <p:cNvPicPr>
            <a:picLocks noChangeAspect="1"/>
          </p:cNvPicPr>
          <p:nvPr/>
        </p:nvPicPr>
        <p:blipFill>
          <a:blip r:embed="rId4"/>
          <a:stretch/>
        </p:blipFill>
        <p:spPr bwMode="auto">
          <a:xfrm>
            <a:off x="1809720" y="1714488"/>
            <a:ext cx="8572560" cy="4036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28;p36"/>
          <p:cNvSpPr>
            <a:spLocks noGrp="1"/>
          </p:cNvSpPr>
          <p:nvPr>
            <p:ph type="title"/>
          </p:nvPr>
        </p:nvSpPr>
        <p:spPr bwMode="auto">
          <a:xfrm>
            <a:off x="415600" y="253833"/>
            <a:ext cx="8958400" cy="682000"/>
          </a:xfrm>
          <a:prstGeom prst="rect">
            <a:avLst/>
          </a:prstGeom>
          <a:noFill/>
          <a:ln>
            <a:noFill/>
          </a:ln>
        </p:spPr>
        <p:txBody>
          <a:bodyPr spcFirstLastPara="1" wrap="square" lIns="121897" tIns="121897" rIns="121897" bIns="121897" anchor="b" anchorCtr="0">
            <a:noAutofit/>
          </a:bodyPr>
          <a:lstStyle/>
          <a:p>
            <a:pPr>
              <a:defRPr/>
            </a:pPr>
            <a:r>
              <a:rPr lang="fr">
                <a:solidFill>
                  <a:srgbClr val="FF0084"/>
                </a:solidFill>
              </a:rPr>
              <a:t>RESSOURCES COMPLÉMENTAIRES</a:t>
            </a:r>
            <a:endParaRPr>
              <a:solidFill>
                <a:srgbClr val="FF0084"/>
              </a:solidFill>
            </a:endParaRPr>
          </a:p>
        </p:txBody>
      </p:sp>
      <p:sp>
        <p:nvSpPr>
          <p:cNvPr id="5" name="Google Shape;229;p36"/>
          <p:cNvSpPr/>
          <p:nvPr/>
        </p:nvSpPr>
        <p:spPr bwMode="auto">
          <a:xfrm>
            <a:off x="549432" y="757653"/>
            <a:ext cx="11276400" cy="6096043"/>
          </a:xfrm>
          <a:prstGeom prst="rect">
            <a:avLst/>
          </a:prstGeom>
          <a:noFill/>
          <a:ln>
            <a:noFill/>
          </a:ln>
        </p:spPr>
        <p:txBody>
          <a:bodyPr spcFirstLastPara="1" wrap="square" lIns="121897" tIns="121897" rIns="121897" bIns="121897" anchor="t" anchorCtr="0">
            <a:noAutofit/>
          </a:bodyPr>
          <a:lstStyle/>
          <a:p>
            <a:pPr>
              <a:defRPr/>
            </a:pPr>
            <a:endParaRPr sz="1700">
              <a:latin typeface="Proxima Nova"/>
              <a:ea typeface="Proxima Nova"/>
              <a:cs typeface="Proxima Nova"/>
            </a:endParaRPr>
          </a:p>
          <a:p>
            <a:pPr marL="609585" indent="-423323">
              <a:buSzPts val="1400"/>
              <a:buFont typeface="Proxima Nova"/>
              <a:buChar char="●"/>
              <a:defRPr/>
            </a:pPr>
            <a:r>
              <a:rPr lang="fr-FR" sz="1700">
                <a:solidFill>
                  <a:schemeClr val="bg2">
                    <a:lumMod val="50000"/>
                  </a:schemeClr>
                </a:solidFill>
                <a:ea typeface="Proxima Nova"/>
                <a:cs typeface="Proxima Nova"/>
              </a:rPr>
              <a:t>Le marché de connaissances du projet 4C : </a:t>
            </a:r>
            <a:r>
              <a:rPr lang="fr-FR" sz="1700" u="sng">
                <a:solidFill>
                  <a:schemeClr val="bg2">
                    <a:lumMod val="50000"/>
                  </a:schemeClr>
                </a:solidFill>
                <a:ea typeface="Proxima Nova"/>
                <a:cs typeface="Proxima Nova"/>
                <a:hlinkClick r:id="rId2" tooltip="http://4cvalgelon.eklablog.com/marche-de-connaissances-c31140544"/>
              </a:rPr>
              <a:t>http://4cvalgelon.eklablog.com/marche-de-connaissances-c31140544</a:t>
            </a:r>
            <a:r>
              <a:rPr lang="fr-FR" sz="1700" u="sng">
                <a:solidFill>
                  <a:schemeClr val="bg2">
                    <a:lumMod val="50000"/>
                  </a:schemeClr>
                </a:solidFill>
                <a:ea typeface="Proxima Nova"/>
                <a:cs typeface="Proxima Nova"/>
              </a:rPr>
              <a:t> </a:t>
            </a:r>
            <a:endParaRPr sz="1700"/>
          </a:p>
          <a:p>
            <a:pPr marL="609585" indent="-423323">
              <a:buSzPts val="1400"/>
              <a:defRPr/>
            </a:pPr>
            <a:endParaRPr lang="fr-FR" sz="1700">
              <a:solidFill>
                <a:schemeClr val="bg2">
                  <a:lumMod val="50000"/>
                </a:schemeClr>
              </a:solidFill>
              <a:ea typeface="Proxima Nova"/>
              <a:cs typeface="Proxima Nova"/>
            </a:endParaRPr>
          </a:p>
          <a:p>
            <a:pPr marL="609585" indent="-423323">
              <a:buSzPts val="1400"/>
              <a:defRPr/>
            </a:pPr>
            <a:endParaRPr sz="1700">
              <a:solidFill>
                <a:schemeClr val="bg2">
                  <a:lumMod val="50000"/>
                </a:schemeClr>
              </a:solidFill>
              <a:ea typeface="Proxima Nova"/>
              <a:cs typeface="Proxima Nova"/>
            </a:endParaRPr>
          </a:p>
          <a:p>
            <a:pPr marL="609585" indent="-423323">
              <a:buSzPts val="1400"/>
              <a:buFont typeface="Proxima Nova"/>
              <a:buChar char="●"/>
              <a:defRPr/>
            </a:pPr>
            <a:r>
              <a:rPr lang="fr-FR" sz="1700">
                <a:solidFill>
                  <a:schemeClr val="bg2">
                    <a:lumMod val="50000"/>
                  </a:schemeClr>
                </a:solidFill>
                <a:ea typeface="Proxima Nova"/>
                <a:cs typeface="Proxima Nova"/>
              </a:rPr>
              <a:t>Marché de connaissances en lycée : </a:t>
            </a:r>
            <a:r>
              <a:rPr lang="fr-FR" sz="1700" u="sng">
                <a:solidFill>
                  <a:schemeClr val="bg2">
                    <a:lumMod val="50000"/>
                  </a:schemeClr>
                </a:solidFill>
                <a:hlinkClick r:id="rId3" tooltip="https://www.youtube.com/watch?v=Bgiqbf-t18Y"/>
              </a:rPr>
              <a:t>https://www.youtube.com/watch?v=Bgiqbf-t18Y</a:t>
            </a:r>
            <a:r>
              <a:rPr lang="fr-FR" sz="1700" u="sng">
                <a:solidFill>
                  <a:schemeClr val="bg2">
                    <a:lumMod val="50000"/>
                  </a:schemeClr>
                </a:solidFill>
              </a:rPr>
              <a:t> </a:t>
            </a:r>
            <a:endParaRPr sz="1700">
              <a:solidFill>
                <a:schemeClr val="bg2">
                  <a:lumMod val="50000"/>
                </a:schemeClr>
              </a:solidFill>
              <a:ea typeface="Proxima Nova"/>
              <a:cs typeface="Proxima Nova"/>
            </a:endParaRPr>
          </a:p>
          <a:p>
            <a:pPr marL="609585">
              <a:defRPr/>
            </a:pPr>
            <a:endParaRPr lang="fr-FR" sz="1700">
              <a:solidFill>
                <a:schemeClr val="bg2">
                  <a:lumMod val="50000"/>
                </a:schemeClr>
              </a:solidFill>
              <a:ea typeface="Proxima Nova"/>
              <a:cs typeface="Proxima Nova"/>
            </a:endParaRPr>
          </a:p>
          <a:p>
            <a:pPr marL="609585">
              <a:defRPr/>
            </a:pPr>
            <a:endParaRPr sz="1700">
              <a:solidFill>
                <a:schemeClr val="bg2">
                  <a:lumMod val="50000"/>
                </a:schemeClr>
              </a:solidFill>
              <a:ea typeface="Proxima Nova"/>
              <a:cs typeface="Proxima Nova"/>
            </a:endParaRPr>
          </a:p>
          <a:p>
            <a:pPr marL="609585" indent="-423323">
              <a:buSzPts val="1400"/>
              <a:buFont typeface="Proxima Nova"/>
              <a:buChar char="●"/>
              <a:defRPr/>
            </a:pPr>
            <a:r>
              <a:rPr lang="fr-FR" sz="1700">
                <a:solidFill>
                  <a:schemeClr val="bg2">
                    <a:lumMod val="50000"/>
                  </a:schemeClr>
                </a:solidFill>
                <a:ea typeface="Proxima Nova"/>
                <a:cs typeface="Proxima Nova"/>
              </a:rPr>
              <a:t>OCCE Le marché de connaissances : </a:t>
            </a:r>
            <a:r>
              <a:rPr lang="fr-FR" sz="1700" u="sng">
                <a:solidFill>
                  <a:schemeClr val="bg2">
                    <a:lumMod val="50000"/>
                  </a:schemeClr>
                </a:solidFill>
                <a:ea typeface="Proxima Nova"/>
                <a:cs typeface="Proxima Nova"/>
                <a:hlinkClick r:id="rId4" tooltip="http://www.occe.coop/~ad57/documents/marche%20connaissances%20fiche%20compl.pdf"/>
              </a:rPr>
              <a:t>http://www.occe.coop/~ad57/documents/marche%20connaissances%20fiche%20compl.pdf</a:t>
            </a:r>
            <a:r>
              <a:rPr lang="fr-FR" sz="1700" u="sng">
                <a:solidFill>
                  <a:schemeClr val="bg2">
                    <a:lumMod val="50000"/>
                  </a:schemeClr>
                </a:solidFill>
                <a:ea typeface="Proxima Nova"/>
                <a:cs typeface="Proxima Nova"/>
              </a:rPr>
              <a:t> </a:t>
            </a:r>
            <a:endParaRPr sz="1700">
              <a:solidFill>
                <a:schemeClr val="bg2">
                  <a:lumMod val="50000"/>
                </a:schemeClr>
              </a:solidFill>
              <a:ea typeface="Proxima Nova"/>
              <a:cs typeface="Proxima Nova"/>
            </a:endParaRPr>
          </a:p>
          <a:p>
            <a:pPr>
              <a:defRPr/>
            </a:pPr>
            <a:endParaRPr lang="fr-FR" sz="1700">
              <a:solidFill>
                <a:schemeClr val="bg2">
                  <a:lumMod val="50000"/>
                </a:schemeClr>
              </a:solidFill>
              <a:ea typeface="Proxima Nova"/>
              <a:cs typeface="Proxima Nova"/>
            </a:endParaRPr>
          </a:p>
          <a:p>
            <a:pPr>
              <a:defRPr/>
            </a:pPr>
            <a:endParaRPr sz="1700">
              <a:solidFill>
                <a:schemeClr val="bg2">
                  <a:lumMod val="50000"/>
                </a:schemeClr>
              </a:solidFill>
              <a:ea typeface="Proxima Nova"/>
              <a:cs typeface="Proxima Nova"/>
            </a:endParaRPr>
          </a:p>
          <a:p>
            <a:pPr marL="609585" indent="-423323">
              <a:buSzPts val="1400"/>
              <a:buChar char="●"/>
              <a:defRPr/>
            </a:pPr>
            <a:r>
              <a:rPr lang="fr-FR" sz="1700">
                <a:solidFill>
                  <a:schemeClr val="bg2">
                    <a:lumMod val="50000"/>
                  </a:schemeClr>
                </a:solidFill>
                <a:ea typeface="Proxima Nova"/>
                <a:cs typeface="Proxima Nova"/>
              </a:rPr>
              <a:t>Cahiers pédagogiques : </a:t>
            </a:r>
            <a:r>
              <a:rPr lang="fr-FR" sz="1700" u="sng">
                <a:solidFill>
                  <a:schemeClr val="bg2">
                    <a:lumMod val="50000"/>
                  </a:schemeClr>
                </a:solidFill>
                <a:ea typeface="Proxima Nova"/>
                <a:cs typeface="Proxima Nova"/>
                <a:hlinkClick r:id="rId5" tooltip="https://www.cahiers-pedagogiques.com/Integrer-les-parents-dans-un-marche-des-connaissances"/>
              </a:rPr>
              <a:t>https://www.cahiers-pedagogiques.com/Integrer-les-parents-dans-un-marche-des-connaissances</a:t>
            </a:r>
            <a:r>
              <a:rPr lang="fr-FR" sz="1700">
                <a:solidFill>
                  <a:schemeClr val="bg2">
                    <a:lumMod val="50000"/>
                  </a:schemeClr>
                </a:solidFill>
                <a:ea typeface="Proxima Nova"/>
                <a:cs typeface="Proxima Nova"/>
              </a:rPr>
              <a:t> </a:t>
            </a:r>
            <a:endParaRPr/>
          </a:p>
          <a:p>
            <a:pPr marL="609585" indent="-423323">
              <a:buSzPts val="1400"/>
              <a:defRPr/>
            </a:pPr>
            <a:r>
              <a:rPr lang="fr-FR" sz="1700" u="sng">
                <a:solidFill>
                  <a:schemeClr val="bg2">
                    <a:lumMod val="50000"/>
                  </a:schemeClr>
                </a:solidFill>
              </a:rPr>
              <a:t> </a:t>
            </a:r>
            <a:endParaRPr/>
          </a:p>
          <a:p>
            <a:pPr marL="609585" indent="-423323">
              <a:buSzPts val="1400"/>
              <a:defRPr/>
            </a:pPr>
            <a:r>
              <a:rPr lang="fr-FR" sz="1700" u="sng">
                <a:solidFill>
                  <a:schemeClr val="bg2">
                    <a:lumMod val="50000"/>
                  </a:schemeClr>
                </a:solidFill>
              </a:rPr>
              <a:t> </a:t>
            </a:r>
          </a:p>
          <a:p>
            <a:pPr marL="609585" indent="-423323">
              <a:buSzPts val="1400"/>
              <a:buChar char="●"/>
              <a:defRPr/>
            </a:pPr>
            <a:r>
              <a:rPr lang="fr-FR" sz="1600"/>
              <a:t>Bruce DEMAUGÉ-BOST : </a:t>
            </a:r>
            <a:r>
              <a:rPr lang="fr-FR" sz="1600" u="sng">
                <a:hlinkClick r:id="rId6" tooltip="http://bdemauge.free.fr/marchedeconnaissances/marche1.p"/>
              </a:rPr>
              <a:t>http://bdemauge.free.fr/marchedeconnaissances/marche1.p</a:t>
            </a:r>
            <a:r>
              <a:rPr lang="fr-FR" sz="1600"/>
              <a:t> </a:t>
            </a:r>
            <a:r>
              <a:rPr lang="fr-FR" sz="1700" u="sng">
                <a:solidFill>
                  <a:schemeClr val="bg2">
                    <a:lumMod val="50000"/>
                  </a:schemeClr>
                </a:solidFill>
              </a:rPr>
              <a:t> </a:t>
            </a:r>
            <a:endParaRPr/>
          </a:p>
          <a:p>
            <a:pPr marL="609585" indent="-423323">
              <a:buSzPts val="1400"/>
              <a:buChar char="●"/>
              <a:defRPr/>
            </a:pPr>
            <a:endParaRPr sz="1700" u="sng">
              <a:solidFill>
                <a:schemeClr val="bg2">
                  <a:lumMod val="50000"/>
                </a:schemeClr>
              </a:solidFill>
            </a:endParaRPr>
          </a:p>
          <a:p>
            <a:pPr marL="609585" indent="-423323">
              <a:buSzPts val="1400"/>
              <a:defRPr/>
            </a:pPr>
            <a:r>
              <a:rPr lang="fr" sz="1700" u="sng">
                <a:solidFill>
                  <a:schemeClr val="bg2">
                    <a:lumMod val="50000"/>
                  </a:schemeClr>
                </a:solidFill>
                <a:ea typeface="Proxima Nova"/>
                <a:cs typeface="Proxima Nova"/>
              </a:rPr>
              <a:t> </a:t>
            </a:r>
            <a:endParaRPr sz="1700"/>
          </a:p>
          <a:p>
            <a:pPr marL="609585" indent="-423321">
              <a:buSzPts val="1400"/>
              <a:buChar char="●"/>
              <a:defRPr/>
            </a:pPr>
            <a:endParaRPr lang="fr-FR" sz="1700">
              <a:solidFill>
                <a:schemeClr val="bg2">
                  <a:lumMod val="50000"/>
                </a:schemeClr>
              </a:solidFill>
              <a:ea typeface="Proxima Nova"/>
              <a:cs typeface="Proxima Nova"/>
            </a:endParaRPr>
          </a:p>
          <a:p>
            <a:pPr>
              <a:defRPr/>
            </a:pPr>
            <a:endParaRPr sz="1700">
              <a:latin typeface="Proxima Nova"/>
              <a:ea typeface="Proxima Nova"/>
              <a:cs typeface="Proxima Nova"/>
            </a:endParaRPr>
          </a:p>
        </p:txBody>
      </p:sp>
      <p:sp>
        <p:nvSpPr>
          <p:cNvPr id="6" name="Google Shape;230;p36"/>
          <p:cNvSpPr/>
          <p:nvPr/>
        </p:nvSpPr>
        <p:spPr bwMode="auto">
          <a:xfrm>
            <a:off x="610633" y="4521100"/>
            <a:ext cx="10639200" cy="1937600"/>
          </a:xfrm>
          <a:prstGeom prst="rect">
            <a:avLst/>
          </a:prstGeom>
          <a:noFill/>
          <a:ln>
            <a:noFill/>
          </a:ln>
        </p:spPr>
        <p:txBody>
          <a:bodyPr spcFirstLastPara="1" wrap="square" lIns="121897" tIns="121897" rIns="121897" bIns="121897" anchor="t" anchorCtr="0">
            <a:noAutofit/>
          </a:bodyPr>
          <a:lstStyle/>
          <a:p>
            <a:pPr marL="609585">
              <a:defRPr/>
            </a:pPr>
            <a:endParaRPr>
              <a:latin typeface="Proxima Nova"/>
              <a:ea typeface="Proxima Nova"/>
              <a:cs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1" y="0"/>
            <a:ext cx="12191999" cy="6886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513374" y="489703"/>
            <a:ext cx="2177143" cy="596755"/>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a:defRPr/>
            </a:pPr>
            <a:r>
              <a:rPr sz="3200" b="1">
                <a:solidFill>
                  <a:srgbClr val="000000"/>
                </a:solidFill>
                <a:latin typeface="Open Sans Extrabold"/>
                <a:ea typeface="Open Sans Extrabold"/>
                <a:cs typeface="Open Sans Extrabold"/>
              </a:rPr>
              <a:t>Objectifs</a:t>
            </a:r>
            <a:endParaRPr/>
          </a:p>
        </p:txBody>
      </p:sp>
      <p:sp>
        <p:nvSpPr>
          <p:cNvPr id="5" name=" 4"/>
          <p:cNvSpPr/>
          <p:nvPr/>
        </p:nvSpPr>
        <p:spPr bwMode="auto">
          <a:xfrm>
            <a:off x="326792" y="1291164"/>
            <a:ext cx="5114123" cy="5273931"/>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marL="380990" lvl="0" indent="-380990" algn="just">
              <a:buFont typeface="Wingdings"/>
              <a:buChar char="ü"/>
              <a:defRPr/>
            </a:pPr>
            <a:r>
              <a:rPr lang="fr-FR" sz="2100">
                <a:latin typeface="Ubuntu"/>
              </a:rPr>
              <a:t>Découvrir le principe d’un marché de connaissances</a:t>
            </a:r>
            <a:endParaRPr/>
          </a:p>
          <a:p>
            <a:pPr marL="380990" lvl="0" indent="-380990" algn="just">
              <a:defRPr/>
            </a:pPr>
            <a:r>
              <a:rPr lang="fr-FR" sz="2100">
                <a:latin typeface="Ubuntu"/>
              </a:rPr>
              <a:t> </a:t>
            </a:r>
          </a:p>
          <a:p>
            <a:pPr marL="380990" lvl="0" indent="-380990" algn="just">
              <a:buFont typeface="Wingdings"/>
              <a:buChar char="ü"/>
              <a:defRPr/>
            </a:pPr>
            <a:r>
              <a:rPr lang="fr-FR" sz="2100">
                <a:latin typeface="Ubuntu"/>
              </a:rPr>
              <a:t>Présenter les bases de la coopération et de la mémorisation</a:t>
            </a:r>
            <a:endParaRPr/>
          </a:p>
          <a:p>
            <a:pPr marL="380990" indent="-380990" algn="just">
              <a:buFont typeface="Wingdings"/>
              <a:buChar char="ü"/>
              <a:defRPr/>
            </a:pPr>
            <a:endParaRPr lang="fr-FR" sz="2100">
              <a:solidFill>
                <a:srgbClr val="2B2E38"/>
              </a:solidFill>
              <a:latin typeface="Ubuntu"/>
              <a:ea typeface="Ubuntu"/>
              <a:cs typeface="Ubuntu"/>
            </a:endParaRPr>
          </a:p>
          <a:p>
            <a:pPr marL="380990" indent="-380990" algn="just">
              <a:buFont typeface="Wingdings"/>
              <a:buChar char="ü"/>
              <a:defRPr/>
            </a:pPr>
            <a:r>
              <a:rPr lang="fr-FR" sz="2100">
                <a:latin typeface="Ubuntu"/>
              </a:rPr>
              <a:t>Échanger sur les objectifs d’un marché de connaissances </a:t>
            </a:r>
          </a:p>
          <a:p>
            <a:pPr marL="380990" indent="-380990" algn="just">
              <a:defRPr/>
            </a:pPr>
            <a:endParaRPr lang="fr-FR" sz="2100">
              <a:latin typeface="Ubuntu"/>
            </a:endParaRPr>
          </a:p>
          <a:p>
            <a:pPr marL="380990" indent="-380990" algn="just">
              <a:buFont typeface="Wingdings"/>
              <a:buChar char="ü"/>
              <a:defRPr/>
            </a:pPr>
            <a:r>
              <a:rPr lang="fr-FR" sz="2100">
                <a:latin typeface="Ubuntu"/>
              </a:rPr>
              <a:t>Présenter la structure et l’organisation d’un marché de connaissances </a:t>
            </a:r>
          </a:p>
          <a:p>
            <a:pPr marL="380990" indent="-380990" algn="just">
              <a:defRPr/>
            </a:pPr>
            <a:endParaRPr lang="fr-FR" sz="2100">
              <a:latin typeface="Ubuntu"/>
            </a:endParaRPr>
          </a:p>
          <a:p>
            <a:pPr marL="380990" indent="-380990" algn="just">
              <a:buFont typeface="Wingdings"/>
              <a:buChar char="ü"/>
              <a:defRPr/>
            </a:pPr>
            <a:r>
              <a:rPr lang="fr-FR" sz="2100">
                <a:solidFill>
                  <a:srgbClr val="2B2E38"/>
                </a:solidFill>
                <a:latin typeface="Ubuntu"/>
                <a:ea typeface="Ubuntu"/>
                <a:cs typeface="Ubuntu"/>
              </a:rPr>
              <a:t>Mettre en place un marché de connaissances virtuel</a:t>
            </a:r>
          </a:p>
        </p:txBody>
      </p:sp>
      <p:sp>
        <p:nvSpPr>
          <p:cNvPr id="6" name=" 5"/>
          <p:cNvSpPr/>
          <p:nvPr/>
        </p:nvSpPr>
        <p:spPr bwMode="auto">
          <a:xfrm>
            <a:off x="6568572" y="489704"/>
            <a:ext cx="3005880" cy="596753"/>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a:defRPr/>
            </a:pPr>
            <a:r>
              <a:rPr sz="3200" b="1">
                <a:solidFill>
                  <a:srgbClr val="000000"/>
                </a:solidFill>
                <a:latin typeface="Open Sans Extrabold"/>
                <a:ea typeface="Open Sans Extrabold"/>
                <a:cs typeface="Open Sans Extrabold"/>
              </a:rPr>
              <a:t>Temps forts</a:t>
            </a:r>
            <a:endParaRPr/>
          </a:p>
        </p:txBody>
      </p:sp>
      <p:sp>
        <p:nvSpPr>
          <p:cNvPr id="7" name=" 6"/>
          <p:cNvSpPr/>
          <p:nvPr/>
        </p:nvSpPr>
        <p:spPr bwMode="auto">
          <a:xfrm>
            <a:off x="6433328" y="1280583"/>
            <a:ext cx="5315253" cy="4968645"/>
          </a:xfrm>
        </p:spPr>
        <p:txBody>
          <a:bodyPr rot="0" spcFirstLastPara="0" vertOverflow="overflow" horzOverflow="clip" vert="horz" wrap="square" lIns="121917" tIns="60958" rIns="121917" bIns="60958" numCol="1" spcCol="0" rtlCol="0" fromWordArt="0" anchor="t" anchorCtr="0" forceAA="0" compatLnSpc="1">
            <a:prstTxWarp prst="textNoShape">
              <a:avLst/>
            </a:prstTxWarp>
            <a:noAutofit/>
          </a:bodyPr>
          <a:lstStyle/>
          <a:p>
            <a:pPr marL="349125" indent="-349125" algn="just">
              <a:buFont typeface="Wingdings"/>
              <a:buChar char="w"/>
              <a:defRPr/>
            </a:pPr>
            <a:r>
              <a:rPr lang="fr-FR" sz="2100">
                <a:solidFill>
                  <a:srgbClr val="639F90"/>
                </a:solidFill>
                <a:latin typeface="Ubuntu"/>
                <a:ea typeface="Ubuntu"/>
                <a:cs typeface="Ubuntu"/>
              </a:rPr>
              <a:t>Atelier 1 -</a:t>
            </a:r>
            <a:r>
              <a:rPr lang="fr-FR" sz="2100">
                <a:solidFill>
                  <a:schemeClr val="tx2">
                    <a:lumMod val="10000"/>
                  </a:schemeClr>
                </a:solidFill>
                <a:latin typeface="Ubuntu"/>
                <a:ea typeface="Ubuntu"/>
                <a:cs typeface="Ubuntu"/>
              </a:rPr>
              <a:t> Wooclap : 1ère approche du marché de connaissances</a:t>
            </a:r>
            <a:endParaRPr sz="2100">
              <a:solidFill>
                <a:schemeClr val="tx2">
                  <a:lumMod val="10000"/>
                </a:schemeClr>
              </a:solidFill>
              <a:latin typeface="Ubuntu"/>
              <a:ea typeface="Ubuntu"/>
              <a:cs typeface="Ubuntu"/>
            </a:endParaRPr>
          </a:p>
          <a:p>
            <a:pPr marL="349125" indent="-349125" algn="just">
              <a:buFont typeface="Wingdings"/>
              <a:buChar char="w"/>
              <a:defRPr/>
            </a:pPr>
            <a:endParaRPr sz="2100">
              <a:solidFill>
                <a:srgbClr val="002060"/>
              </a:solidFill>
              <a:latin typeface="Ubuntu"/>
              <a:ea typeface="Ubuntu"/>
              <a:cs typeface="Ubuntu"/>
            </a:endParaRPr>
          </a:p>
          <a:p>
            <a:pPr marL="349125" indent="-349125" algn="just">
              <a:buFont typeface="Wingdings"/>
              <a:buChar char="w"/>
              <a:defRPr/>
            </a:pPr>
            <a:r>
              <a:rPr lang="fr-FR" sz="2100">
                <a:solidFill>
                  <a:srgbClr val="639F90"/>
                </a:solidFill>
                <a:latin typeface="Ubuntu"/>
                <a:ea typeface="Ubuntu"/>
                <a:cs typeface="Ubuntu"/>
              </a:rPr>
              <a:t>Atelier 2 –</a:t>
            </a:r>
            <a:r>
              <a:rPr lang="fr-FR" sz="2100">
                <a:latin typeface="Ubuntu"/>
                <a:ea typeface="Ubuntu"/>
                <a:cs typeface="Ubuntu"/>
              </a:rPr>
              <a:t> </a:t>
            </a:r>
            <a:r>
              <a:rPr lang="fr-FR" sz="2100">
                <a:solidFill>
                  <a:schemeClr val="tx2">
                    <a:lumMod val="10000"/>
                  </a:schemeClr>
                </a:solidFill>
                <a:latin typeface="Ubuntu"/>
                <a:ea typeface="Ubuntu"/>
                <a:cs typeface="Ubuntu"/>
              </a:rPr>
              <a:t>Engagement cognitif</a:t>
            </a:r>
            <a:endParaRPr sz="2100">
              <a:solidFill>
                <a:schemeClr val="tx2">
                  <a:lumMod val="10000"/>
                </a:schemeClr>
              </a:solidFill>
              <a:latin typeface="Ubuntu"/>
              <a:ea typeface="Ubuntu"/>
              <a:cs typeface="Ubuntu"/>
            </a:endParaRPr>
          </a:p>
          <a:p>
            <a:pPr marL="349125" indent="-349125" algn="just">
              <a:buFont typeface="Wingdings"/>
              <a:buChar char="w"/>
              <a:defRPr/>
            </a:pPr>
            <a:endParaRPr sz="2100">
              <a:latin typeface="Ubuntu"/>
              <a:ea typeface="Ubuntu"/>
              <a:cs typeface="Ubuntu"/>
            </a:endParaRPr>
          </a:p>
          <a:p>
            <a:pPr marL="349125" indent="-349125" algn="just">
              <a:buFont typeface="Wingdings"/>
              <a:buChar char="w"/>
              <a:defRPr/>
            </a:pPr>
            <a:r>
              <a:rPr lang="fr-FR" sz="2100">
                <a:solidFill>
                  <a:srgbClr val="639F90"/>
                </a:solidFill>
                <a:latin typeface="Ubuntu"/>
                <a:ea typeface="Ubuntu"/>
                <a:cs typeface="Ubuntu"/>
              </a:rPr>
              <a:t>Atelier 3 –</a:t>
            </a:r>
            <a:r>
              <a:rPr lang="fr-FR" sz="2100">
                <a:latin typeface="Ubuntu"/>
                <a:ea typeface="Ubuntu"/>
                <a:cs typeface="Ubuntu"/>
              </a:rPr>
              <a:t> </a:t>
            </a:r>
            <a:r>
              <a:rPr lang="fr-FR" sz="2100">
                <a:solidFill>
                  <a:schemeClr val="tx2">
                    <a:lumMod val="10000"/>
                  </a:schemeClr>
                </a:solidFill>
                <a:latin typeface="Ubuntu"/>
                <a:ea typeface="Ubuntu"/>
                <a:cs typeface="Ubuntu"/>
              </a:rPr>
              <a:t>Préparation d’un marché</a:t>
            </a:r>
            <a:endParaRPr sz="2100">
              <a:latin typeface="Ubuntu"/>
              <a:ea typeface="Ubuntu"/>
              <a:cs typeface="Ubuntu"/>
            </a:endParaRPr>
          </a:p>
          <a:p>
            <a:pPr marL="349125" indent="-349125" algn="just">
              <a:defRPr/>
            </a:pPr>
            <a:endParaRPr sz="2100">
              <a:latin typeface="Ubuntu"/>
              <a:ea typeface="Ubuntu"/>
              <a:cs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148425" y="799867"/>
            <a:ext cx="4266339" cy="723611"/>
          </a:xfrm>
          <a:prstGeom prst="rect">
            <a:avLst/>
          </a:prstGeom>
          <a:noFill/>
        </p:spPr>
        <p:txBody>
          <a:bodyPr vertOverflow="overflow" horzOverflow="clip" vert="horz" wrap="square" lIns="121917" tIns="60958" rIns="121917" bIns="60958" numCol="1" spcCol="0" rtlCol="0" fromWordArt="0" anchor="t" anchorCtr="0" forceAA="0" compatLnSpc="0">
            <a:noAutofit/>
          </a:bodyPr>
          <a:lstStyle/>
          <a:p>
            <a:pPr>
              <a:defRPr/>
            </a:pPr>
            <a:r>
              <a:rPr sz="2900" b="1">
                <a:solidFill>
                  <a:srgbClr val="00B050"/>
                </a:solidFill>
                <a:latin typeface="Open Sans Extrabold"/>
                <a:ea typeface="Open Sans Extrabold"/>
                <a:cs typeface="Open Sans Extrabold"/>
              </a:rPr>
              <a:t>Atelier 1 #Wooclap </a:t>
            </a:r>
            <a:endParaRPr sz="2900" b="1">
              <a:latin typeface="Open Sans Extrabold"/>
              <a:ea typeface="Open Sans Extrabold"/>
              <a:cs typeface="Open Sans Extrabold"/>
            </a:endParaRPr>
          </a:p>
        </p:txBody>
      </p:sp>
      <p:sp>
        <p:nvSpPr>
          <p:cNvPr id="5" name="Rectangle 5"/>
          <p:cNvSpPr/>
          <p:nvPr/>
        </p:nvSpPr>
        <p:spPr bwMode="auto">
          <a:xfrm>
            <a:off x="666712" y="1571612"/>
            <a:ext cx="10862794" cy="406447"/>
          </a:xfrm>
          <a:prstGeom prst="rect">
            <a:avLst/>
          </a:prstGeom>
          <a:noFill/>
        </p:spPr>
        <p:txBody>
          <a:bodyPr vertOverflow="overflow" horzOverflow="clip" vert="horz" wrap="square" lIns="121917" tIns="60958" rIns="121917" bIns="60958" numCol="1" spcCol="0" rtlCol="0" fromWordArt="0" anchor="t" anchorCtr="0" forceAA="0" compatLnSpc="0">
            <a:noAutofit/>
          </a:bodyPr>
          <a:lstStyle/>
          <a:p>
            <a:pPr algn="ctr">
              <a:defRPr/>
            </a:pPr>
            <a:r>
              <a:rPr sz="2600" dirty="0">
                <a:latin typeface="Ubuntu"/>
                <a:ea typeface="Ubuntu"/>
                <a:cs typeface="Ubuntu"/>
              </a:rPr>
              <a:t>1ère </a:t>
            </a:r>
            <a:r>
              <a:rPr sz="2600" dirty="0" err="1">
                <a:latin typeface="Ubuntu"/>
                <a:ea typeface="Ubuntu"/>
                <a:cs typeface="Ubuntu"/>
              </a:rPr>
              <a:t>approche</a:t>
            </a:r>
            <a:r>
              <a:rPr sz="2600" dirty="0">
                <a:latin typeface="Ubuntu"/>
                <a:ea typeface="Ubuntu"/>
                <a:cs typeface="Ubuntu"/>
              </a:rPr>
              <a:t> du </a:t>
            </a:r>
            <a:r>
              <a:rPr lang="fr-FR" sz="2600" dirty="0">
                <a:latin typeface="Ubuntu"/>
                <a:ea typeface="Ubuntu"/>
                <a:cs typeface="Ubuntu"/>
              </a:rPr>
              <a:t>marché de connaissances : </a:t>
            </a:r>
            <a:r>
              <a:rPr lang="fr-FR" sz="2600" u="sng" dirty="0">
                <a:latin typeface="Ubuntu"/>
                <a:ea typeface="Ubuntu"/>
                <a:cs typeface="Ubuntu"/>
                <a:hlinkClick r:id="rId3" tooltip="https://www.youtube.com/watch?v=DlBf44PJyfo"/>
              </a:rPr>
              <a:t>https://www.youtube.com/watch?v=DlBf44PJyfo</a:t>
            </a:r>
            <a:r>
              <a:rPr lang="fr-FR" sz="2600" dirty="0">
                <a:latin typeface="Ubuntu"/>
                <a:ea typeface="Ubuntu"/>
                <a:cs typeface="Ubuntu"/>
              </a:rPr>
              <a:t>  </a:t>
            </a:r>
            <a:endParaRPr sz="2600" dirty="0">
              <a:latin typeface="Ubuntu"/>
              <a:ea typeface="Ubuntu"/>
              <a:cs typeface="Ubuntu"/>
            </a:endParaRPr>
          </a:p>
        </p:txBody>
      </p:sp>
      <p:pic>
        <p:nvPicPr>
          <p:cNvPr id="6" name="Image 6" descr="2021-03-28_112559.png">
            <a:hlinkClick r:id="rId3"/>
          </p:cNvPr>
          <p:cNvPicPr>
            <a:picLocks noChangeAspect="1"/>
          </p:cNvPicPr>
          <p:nvPr/>
        </p:nvPicPr>
        <p:blipFill>
          <a:blip r:embed="rId4"/>
          <a:stretch/>
        </p:blipFill>
        <p:spPr bwMode="auto">
          <a:xfrm>
            <a:off x="2524100" y="2357430"/>
            <a:ext cx="7715304" cy="43049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Stratégies efficaces</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stratégies éducatives et coût.jpg"/>
          <p:cNvPicPr>
            <a:picLocks noChangeAspect="1" noChangeArrowheads="1"/>
          </p:cNvPicPr>
          <p:nvPr/>
        </p:nvPicPr>
        <p:blipFill>
          <a:blip r:embed="rId3"/>
          <a:stretch/>
        </p:blipFill>
        <p:spPr bwMode="auto">
          <a:xfrm>
            <a:off x="6385136" y="0"/>
            <a:ext cx="5066101" cy="6858000"/>
          </a:xfrm>
          <a:prstGeom prst="rect">
            <a:avLst/>
          </a:prstGeom>
          <a:noFill/>
        </p:spPr>
      </p:pic>
      <p:pic>
        <p:nvPicPr>
          <p:cNvPr id="6" name="Image 5"/>
          <p:cNvPicPr>
            <a:picLocks noChangeAspect="1"/>
          </p:cNvPicPr>
          <p:nvPr/>
        </p:nvPicPr>
        <p:blipFill>
          <a:blip r:embed="rId4"/>
          <a:stretch/>
        </p:blipFill>
        <p:spPr bwMode="auto">
          <a:xfrm>
            <a:off x="1105296" y="2355464"/>
            <a:ext cx="3678061" cy="21470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
            <a:ext cx="8192983" cy="642917"/>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Compétences transversales</a:t>
            </a:r>
            <a:endParaRPr sz="3200">
              <a:solidFill>
                <a:srgbClr val="00B050"/>
              </a:solidFill>
              <a:latin typeface="Open Sans Extrabold"/>
              <a:ea typeface="Open Sans Extrabold"/>
              <a:cs typeface="Open Sans Extrabold"/>
            </a:endParaRPr>
          </a:p>
        </p:txBody>
      </p:sp>
      <p:pic>
        <p:nvPicPr>
          <p:cNvPr id="5" name="Image 8" descr="2021-03-28_120332.png"/>
          <p:cNvPicPr>
            <a:picLocks noChangeAspect="1"/>
          </p:cNvPicPr>
          <p:nvPr/>
        </p:nvPicPr>
        <p:blipFill>
          <a:blip r:embed="rId3"/>
          <a:stretch/>
        </p:blipFill>
        <p:spPr bwMode="auto">
          <a:xfrm>
            <a:off x="452398" y="928670"/>
            <a:ext cx="11215766" cy="45784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
            <a:ext cx="8192983" cy="642917"/>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Compétences transversales</a:t>
            </a:r>
            <a:endParaRPr sz="3200">
              <a:solidFill>
                <a:srgbClr val="00B050"/>
              </a:solidFill>
              <a:latin typeface="Open Sans Extrabold"/>
              <a:ea typeface="Open Sans Extrabold"/>
              <a:cs typeface="Open Sans Extrabold"/>
            </a:endParaRPr>
          </a:p>
        </p:txBody>
      </p:sp>
      <p:pic>
        <p:nvPicPr>
          <p:cNvPr id="5" name="Image 4" descr="2021-03-28_120343.png"/>
          <p:cNvPicPr>
            <a:picLocks noChangeAspect="1"/>
          </p:cNvPicPr>
          <p:nvPr/>
        </p:nvPicPr>
        <p:blipFill>
          <a:blip r:embed="rId3"/>
          <a:stretch/>
        </p:blipFill>
        <p:spPr bwMode="auto">
          <a:xfrm>
            <a:off x="170878" y="1785926"/>
            <a:ext cx="11823835" cy="30003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Les piliers des appprentissages</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Neurosciences et piliers de l'apprentissage.jpg"/>
          <p:cNvPicPr>
            <a:picLocks noChangeAspect="1" noChangeArrowheads="1"/>
          </p:cNvPicPr>
          <p:nvPr/>
        </p:nvPicPr>
        <p:blipFill>
          <a:blip r:embed="rId3"/>
          <a:stretch/>
        </p:blipFill>
        <p:spPr bwMode="auto">
          <a:xfrm>
            <a:off x="2571726" y="761981"/>
            <a:ext cx="7344836" cy="59060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Courbe de l’oubli</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Courbe oubli.png"/>
          <p:cNvPicPr>
            <a:picLocks noChangeAspect="1" noChangeArrowheads="1"/>
          </p:cNvPicPr>
          <p:nvPr/>
        </p:nvPicPr>
        <p:blipFill>
          <a:blip r:embed="rId3"/>
          <a:stretch/>
        </p:blipFill>
        <p:spPr bwMode="auto">
          <a:xfrm>
            <a:off x="1523969" y="1142984"/>
            <a:ext cx="9431897" cy="493602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49350" y="112201"/>
            <a:ext cx="8192983" cy="763599"/>
          </a:xfrm>
          <a:prstGeom prst="rect">
            <a:avLst/>
          </a:prstGeom>
          <a:noFill/>
          <a:ln>
            <a:noFill/>
          </a:ln>
        </p:spPr>
        <p:txBody>
          <a:bodyPr spcFirstLastPara="1" wrap="square" lIns="121894" tIns="121894" rIns="121894" bIns="121894"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r>
              <a:rPr lang="fr" sz="3200">
                <a:solidFill>
                  <a:srgbClr val="00B050"/>
                </a:solidFill>
                <a:latin typeface="Open Sans Extrabold"/>
                <a:ea typeface="Open Sans Extrabold"/>
                <a:cs typeface="Open Sans Extrabold"/>
              </a:rPr>
              <a:t>Types de mémoires</a:t>
            </a:r>
            <a:endParaRPr sz="32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mémoire.jpg"/>
          <p:cNvPicPr>
            <a:picLocks noChangeAspect="1" noChangeArrowheads="1"/>
          </p:cNvPicPr>
          <p:nvPr/>
        </p:nvPicPr>
        <p:blipFill>
          <a:blip r:embed="rId3"/>
          <a:stretch/>
        </p:blipFill>
        <p:spPr bwMode="auto">
          <a:xfrm>
            <a:off x="3809984" y="1"/>
            <a:ext cx="4857784" cy="6568273"/>
          </a:xfrm>
          <a:prstGeom prst="rect">
            <a:avLst/>
          </a:prstGeom>
          <a:noFill/>
        </p:spPr>
      </p:pic>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2030</Words>
  <Application>Microsoft Macintosh PowerPoint</Application>
  <DocSecurity>0</DocSecurity>
  <PresentationFormat>Grand écran</PresentationFormat>
  <Paragraphs>125</Paragraphs>
  <Slides>17</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Alfa Slab One</vt:lpstr>
      <vt:lpstr>Arial</vt:lpstr>
      <vt:lpstr>Calibri</vt:lpstr>
      <vt:lpstr>Open Sans Extrabold</vt:lpstr>
      <vt:lpstr>Proxima Nova</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COMPLÉMENTAIRES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16</cp:revision>
  <dcterms:created xsi:type="dcterms:W3CDTF">2018-09-21T09:39:37Z</dcterms:created>
  <dcterms:modified xsi:type="dcterms:W3CDTF">2021-09-01T22:14:44Z</dcterms:modified>
  <cp:category/>
  <dc:identifier/>
  <cp:contentStatus/>
  <dc:language/>
  <cp:version/>
</cp:coreProperties>
</file>