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5143500" cy="9144000"/>
  <p:defaultText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0593"/>
  </p:normalViewPr>
  <p:slideViewPr>
    <p:cSldViewPr>
      <p:cViewPr varScale="1">
        <p:scale>
          <a:sx n="101" d="100"/>
          <a:sy n="101" d="100"/>
        </p:scale>
        <p:origin x="1960"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Google Shape;3;n"/>
          <p:cNvSpPr>
            <a:spLocks noGrp="1" noRot="1" noChangeAspect="1"/>
          </p:cNvSpPr>
          <p:nvPr>
            <p:ph type="sldImg" idx="2"/>
          </p:nvPr>
        </p:nvSpPr>
        <p:spPr bwMode="auto">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 name="Google Shape;4;n"/>
          <p:cNvSpPr>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defRPr>
            </a:lvl1pPr>
            <a:lvl2pPr marL="914400" marR="0" lvl="1" indent="-317500" algn="l">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defRPr>
            </a:lvl2pPr>
            <a:lvl3pPr marL="1371600" marR="0" lvl="2" indent="-317500" algn="l">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defRPr>
            </a:lvl3pPr>
            <a:lvl4pPr marL="1828800" marR="0" lvl="3" indent="-317500" algn="l">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defRPr>
            </a:lvl4pPr>
            <a:lvl5pPr marL="2286000" marR="0" lvl="4" indent="-317500" algn="l">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defRPr>
            </a:lvl5pPr>
            <a:lvl6pPr marL="2743200" marR="0" lvl="5" indent="-317500" algn="l">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defRPr>
            </a:lvl6pPr>
            <a:lvl7pPr marL="3200400" marR="0" lvl="6" indent="-317500" algn="l">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defRPr>
            </a:lvl7pPr>
            <a:lvl8pPr marL="3657600" marR="0" lvl="7" indent="-317500" algn="l">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defRPr>
            </a:lvl8pPr>
            <a:lvl9pPr marL="4114800" marR="0" lvl="8" indent="-317500" algn="l">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defRPr>
            </a:lvl9pPr>
          </a:lstStyle>
          <a:p>
            <a:pPr>
              <a:defRPr/>
            </a:pPr>
            <a:endParaRPr/>
          </a:p>
        </p:txBody>
      </p:sp>
    </p:spTree>
  </p:cSld>
  <p:clrMap bg1="lt1" tx1="dk1" bg2="dk2" tx2="lt2" accent1="accent1" accent2="accent2" accent3="accent3" accent4="accent4" accent5="accent5" accent6="accent6" hlink="hlink" folHlink="folHlink"/>
  <p:notes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Google Shape;96;g88a0a24546_0_0:notes"/>
          <p:cNvSpPr>
            <a:spLocks noGrp="1" noRot="1" noChangeAspect="1"/>
          </p:cNvSpPr>
          <p:nvPr>
            <p:ph type="sldImg" idx="2"/>
          </p:nvPr>
        </p:nvSpPr>
        <p:spPr bwMode="auto">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 name="Google Shape;97;g88a0a24546_0_0:notes"/>
          <p:cNvSpPr>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a:lnSpc>
                <a:spcPct val="114999"/>
              </a:lnSpc>
              <a:spcBef>
                <a:spcPts val="0"/>
              </a:spcBef>
              <a:spcAft>
                <a:spcPts val="0"/>
              </a:spcAft>
              <a:buNone/>
              <a:defRPr/>
            </a:pPr>
            <a:r>
              <a:rPr lang="fr" sz="1200" b="1">
                <a:solidFill>
                  <a:srgbClr val="222222"/>
                </a:solidFill>
                <a:latin typeface="Roboto"/>
                <a:ea typeface="Roboto"/>
                <a:cs typeface="Roboto"/>
              </a:rPr>
              <a:t>Cette définition permet d'emblée de pointer quelques éléments : </a:t>
            </a:r>
            <a:endParaRPr sz="1200" b="1">
              <a:solidFill>
                <a:srgbClr val="222222"/>
              </a:solidFill>
              <a:latin typeface="Roboto"/>
              <a:ea typeface="Roboto"/>
              <a:cs typeface="Roboto"/>
            </a:endParaRPr>
          </a:p>
          <a:p>
            <a:pPr marL="457200" lvl="0" indent="-304800" algn="l">
              <a:lnSpc>
                <a:spcPct val="114999"/>
              </a:lnSpc>
              <a:spcBef>
                <a:spcPts val="1100"/>
              </a:spcBef>
              <a:spcAft>
                <a:spcPts val="0"/>
              </a:spcAft>
              <a:buClr>
                <a:srgbClr val="222222"/>
              </a:buClr>
              <a:buSzPts val="1200"/>
              <a:buFont typeface="Roboto"/>
              <a:buChar char="●"/>
              <a:defRPr/>
            </a:pPr>
            <a:r>
              <a:rPr lang="fr" sz="1200">
                <a:solidFill>
                  <a:srgbClr val="222222"/>
                </a:solidFill>
                <a:latin typeface="Roboto"/>
                <a:ea typeface="Roboto"/>
                <a:cs typeface="Roboto"/>
              </a:rPr>
              <a:t>la notion d'</a:t>
            </a:r>
            <a:r>
              <a:rPr lang="fr" sz="1200" b="1">
                <a:solidFill>
                  <a:srgbClr val="222222"/>
                </a:solidFill>
                <a:latin typeface="Roboto"/>
                <a:ea typeface="Roboto"/>
                <a:cs typeface="Roboto"/>
              </a:rPr>
              <a:t>état dynamique</a:t>
            </a:r>
            <a:r>
              <a:rPr lang="fr" sz="1200" b="1" i="1">
                <a:solidFill>
                  <a:srgbClr val="222222"/>
                </a:solidFill>
                <a:latin typeface="Roboto"/>
                <a:ea typeface="Roboto"/>
                <a:cs typeface="Roboto"/>
              </a:rPr>
              <a:t> </a:t>
            </a:r>
            <a:r>
              <a:rPr lang="fr" sz="1200">
                <a:solidFill>
                  <a:srgbClr val="222222"/>
                </a:solidFill>
                <a:latin typeface="Roboto"/>
                <a:ea typeface="Roboto"/>
                <a:cs typeface="Roboto"/>
              </a:rPr>
              <a:t>traduit le fait que la motivation chez un élève n'est pas constante et dépend de multiples facteurs qui se recombinent en permanence en fonction de :</a:t>
            </a:r>
            <a:endParaRPr sz="1200">
              <a:solidFill>
                <a:srgbClr val="222222"/>
              </a:solidFill>
              <a:latin typeface="Roboto"/>
              <a:ea typeface="Roboto"/>
              <a:cs typeface="Roboto"/>
            </a:endParaRPr>
          </a:p>
          <a:p>
            <a:pPr marL="914400" lvl="1" indent="-304800" algn="l">
              <a:lnSpc>
                <a:spcPct val="114999"/>
              </a:lnSpc>
              <a:spcBef>
                <a:spcPts val="0"/>
              </a:spcBef>
              <a:spcAft>
                <a:spcPts val="0"/>
              </a:spcAft>
              <a:buSzPts val="1200"/>
              <a:buAutoNum type="alphaLcPeriod"/>
              <a:defRPr/>
            </a:pPr>
            <a:r>
              <a:rPr lang="fr" sz="1200">
                <a:solidFill>
                  <a:srgbClr val="222222"/>
                </a:solidFill>
                <a:latin typeface="Roboto"/>
                <a:ea typeface="Roboto"/>
                <a:cs typeface="Roboto"/>
              </a:rPr>
              <a:t>divers éléments propres à la tâche scolaire en elle-même (nature de l'activité, variété, possibilité de la réaliser seul ou en groupe...) </a:t>
            </a:r>
            <a:endParaRPr sz="1200">
              <a:solidFill>
                <a:srgbClr val="222222"/>
              </a:solidFill>
              <a:latin typeface="Roboto"/>
              <a:ea typeface="Roboto"/>
              <a:cs typeface="Roboto"/>
            </a:endParaRPr>
          </a:p>
          <a:p>
            <a:pPr marL="914400" lvl="1" indent="-304800" algn="l">
              <a:lnSpc>
                <a:spcPct val="114999"/>
              </a:lnSpc>
              <a:spcBef>
                <a:spcPts val="0"/>
              </a:spcBef>
              <a:spcAft>
                <a:spcPts val="0"/>
              </a:spcAft>
              <a:buSzPts val="1200"/>
              <a:buAutoNum type="alphaLcPeriod"/>
              <a:defRPr/>
            </a:pPr>
            <a:r>
              <a:rPr lang="fr" sz="1200">
                <a:solidFill>
                  <a:srgbClr val="222222"/>
                </a:solidFill>
                <a:latin typeface="Roboto"/>
                <a:ea typeface="Roboto"/>
                <a:cs typeface="Roboto"/>
              </a:rPr>
              <a:t>mais aussi de l'apprenant lui-même (son état d'esprit au moment d'entrer dans la tâche en lien avec son vécu et son environnement, un souvenir positif lié à l'activité parce qu'une tâche de même nature aura été réussie précédemment...).</a:t>
            </a:r>
            <a:endParaRPr sz="1200">
              <a:solidFill>
                <a:srgbClr val="222222"/>
              </a:solidFill>
              <a:latin typeface="Roboto"/>
              <a:ea typeface="Roboto"/>
              <a:cs typeface="Roboto"/>
            </a:endParaRPr>
          </a:p>
          <a:p>
            <a:pPr marL="457200" lvl="0" indent="-304800" algn="l">
              <a:lnSpc>
                <a:spcPct val="114999"/>
              </a:lnSpc>
              <a:spcBef>
                <a:spcPts val="0"/>
              </a:spcBef>
              <a:spcAft>
                <a:spcPts val="0"/>
              </a:spcAft>
              <a:buClr>
                <a:srgbClr val="222222"/>
              </a:buClr>
              <a:buSzPts val="1200"/>
              <a:buFont typeface="Roboto"/>
              <a:buChar char="●"/>
              <a:defRPr/>
            </a:pPr>
            <a:r>
              <a:rPr lang="fr" sz="1200">
                <a:solidFill>
                  <a:srgbClr val="222222"/>
                </a:solidFill>
                <a:latin typeface="Roboto"/>
                <a:ea typeface="Roboto"/>
                <a:cs typeface="Roboto"/>
              </a:rPr>
              <a:t>le fait que la motivation génère une </a:t>
            </a:r>
            <a:r>
              <a:rPr lang="fr" sz="1200" b="1">
                <a:solidFill>
                  <a:srgbClr val="222222"/>
                </a:solidFill>
                <a:latin typeface="Roboto"/>
                <a:ea typeface="Roboto"/>
                <a:cs typeface="Roboto"/>
              </a:rPr>
              <a:t>action sur le long terme </a:t>
            </a:r>
            <a:r>
              <a:rPr lang="fr" sz="1200">
                <a:solidFill>
                  <a:srgbClr val="222222"/>
                </a:solidFill>
                <a:latin typeface="Roboto"/>
                <a:ea typeface="Roboto"/>
                <a:cs typeface="Roboto"/>
              </a:rPr>
              <a:t>: elle est essentielle pour que l'élève entre dans la tâche mais aussi pour qu'il maintienne son engagement dans la durée afin d'arriver à ce que vise l'enseignant à travers la création de tâches scolaires : l'accomplissement d'un objectif pédagogique.</a:t>
            </a:r>
            <a:endParaRPr sz="1200">
              <a:solidFill>
                <a:srgbClr val="222222"/>
              </a:solidFill>
              <a:latin typeface="Roboto"/>
              <a:ea typeface="Roboto"/>
              <a:cs typeface="Roboto"/>
            </a:endParaRPr>
          </a:p>
          <a:p>
            <a:pPr marL="0" lvl="0" indent="0" algn="l">
              <a:lnSpc>
                <a:spcPct val="114999"/>
              </a:lnSpc>
              <a:spcBef>
                <a:spcPts val="1100"/>
              </a:spcBef>
              <a:spcAft>
                <a:spcPts val="0"/>
              </a:spcAft>
              <a:buNone/>
              <a:defRPr/>
            </a:pPr>
            <a:endParaRPr sz="1200" b="1">
              <a:solidFill>
                <a:srgbClr val="FF0000"/>
              </a:solidFill>
            </a:endParaRPr>
          </a:p>
          <a:p>
            <a:pPr marL="0" lvl="0" indent="0" algn="l">
              <a:lnSpc>
                <a:spcPct val="114999"/>
              </a:lnSpc>
              <a:spcBef>
                <a:spcPts val="0"/>
              </a:spcBef>
              <a:spcAft>
                <a:spcPts val="0"/>
              </a:spcAft>
              <a:buNone/>
              <a:defRPr/>
            </a:pPr>
            <a:r>
              <a:rPr lang="fr" sz="1200" b="1">
                <a:solidFill>
                  <a:srgbClr val="FF0000"/>
                </a:solidFill>
              </a:rPr>
              <a:t>Déf  simple : la motivation renvoie au « pourquoi » du comportement. C’est ce qui pousse l’individu à agir.</a:t>
            </a:r>
            <a:endParaRPr sz="1200" b="1">
              <a:solidFill>
                <a:srgbClr val="FF0000"/>
              </a:solidFill>
            </a:endParaRPr>
          </a:p>
          <a:p>
            <a:pPr marL="0" lvl="0" indent="0" algn="l">
              <a:lnSpc>
                <a:spcPct val="114999"/>
              </a:lnSpc>
              <a:spcBef>
                <a:spcPts val="0"/>
              </a:spcBef>
              <a:spcAft>
                <a:spcPts val="0"/>
              </a:spcAft>
              <a:buNone/>
              <a:defRPr/>
            </a:pPr>
            <a:r>
              <a:rPr lang="fr" sz="1200"/>
              <a:t>Dans les représentations sociales les plus fréquentes, la motivation est perçue comme un don ou une prédisposition sur laquelle l’enseignant ne peut pas faire grand chose. Mais, cette position fataliste conduit à imputer toute la responsabilité de l’échec (ou de la réussite) </a:t>
            </a:r>
            <a:r>
              <a:rPr lang="fr" sz="1200" b="1"/>
              <a:t>à l’élève</a:t>
            </a:r>
            <a:r>
              <a:rPr lang="fr" sz="1200"/>
              <a:t> et tend à occulter l’importance des choix pédagogiques faits en amont sur le comportement de ce dernier et condamne tout possibilité de remédiation.</a:t>
            </a:r>
            <a:endParaRPr sz="1200"/>
          </a:p>
          <a:p>
            <a:pPr marL="0" lvl="0" indent="0" algn="l">
              <a:lnSpc>
                <a:spcPct val="114999"/>
              </a:lnSpc>
              <a:spcBef>
                <a:spcPts val="0"/>
              </a:spcBef>
              <a:spcAft>
                <a:spcPts val="0"/>
              </a:spcAft>
              <a:buNone/>
              <a:defRPr/>
            </a:pPr>
            <a:r>
              <a:rPr lang="fr" sz="1200" b="1"/>
              <a:t>Or, si la motivation de l’élève dépend en partie de l’individu, elle est également largement influencée par l’environnement social –le climat motivationnel – dans lequel il se trouve. Et dans la classe, il dépend en grande partie enseignant. </a:t>
            </a:r>
            <a:endParaRPr sz="1200" b="1"/>
          </a:p>
          <a:p>
            <a:pPr marL="0" lvl="0" indent="0" algn="l">
              <a:lnSpc>
                <a:spcPct val="114999"/>
              </a:lnSpc>
              <a:spcBef>
                <a:spcPts val="0"/>
              </a:spcBef>
              <a:spcAft>
                <a:spcPts val="0"/>
              </a:spcAft>
              <a:buNone/>
              <a:defRPr/>
            </a:pPr>
            <a:r>
              <a:rPr lang="fr" sz="1200"/>
              <a:t>TAD : pas que question de quantité de motivation mais aussi de qualité :  on peut être très motivé mais sous effet de pressions ce qui est moins bénéfique que quand la motivation est autonome en terme d’implication, de rendement et de bien être. </a:t>
            </a:r>
            <a:r>
              <a:rPr lang="fr" sz="1200" b="1">
                <a:solidFill>
                  <a:srgbClr val="3DCB76"/>
                </a:solidFill>
              </a:rPr>
              <a:t>On parle de motivation autodéterminé quand elle provient de l’individu lui même et pas d’une force extérieure.</a:t>
            </a:r>
            <a:endParaRPr sz="1200" b="1">
              <a:solidFill>
                <a:srgbClr val="3DCB76"/>
              </a:solidFill>
            </a:endParaRPr>
          </a:p>
          <a:p>
            <a:pPr marL="0" lvl="0" indent="0" algn="l">
              <a:lnSpc>
                <a:spcPct val="100000"/>
              </a:lnSpc>
              <a:spcBef>
                <a:spcPts val="0"/>
              </a:spcBef>
              <a:spcAft>
                <a:spcPts val="0"/>
              </a:spcAft>
              <a:buSzPts val="1400"/>
              <a:buNone/>
              <a:defRPr/>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Google Shape;169;p10: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 name="Google Shape;170;p10:notes"/>
          <p:cNvSpPr>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14999"/>
              </a:lnSpc>
              <a:spcBef>
                <a:spcPts val="0"/>
              </a:spcBef>
              <a:spcAft>
                <a:spcPts val="0"/>
              </a:spcAft>
              <a:buClr>
                <a:schemeClr val="dk1"/>
              </a:buClr>
              <a:buSzPts val="1100"/>
              <a:buFont typeface="Arial"/>
              <a:buNone/>
              <a:defRPr/>
            </a:pPr>
            <a:r>
              <a:rPr lang="fr" dirty="0">
                <a:solidFill>
                  <a:schemeClr val="dk1"/>
                </a:solidFill>
              </a:rPr>
              <a:t>La Méta analyse des frères Johnson conclut à l'</a:t>
            </a:r>
            <a:r>
              <a:rPr lang="fr" b="1" dirty="0">
                <a:solidFill>
                  <a:srgbClr val="3DCB76"/>
                </a:solidFill>
              </a:rPr>
              <a:t>efficacité de la coopération </a:t>
            </a:r>
            <a:r>
              <a:rPr lang="fr" dirty="0">
                <a:solidFill>
                  <a:schemeClr val="dk1"/>
                </a:solidFill>
              </a:rPr>
              <a:t>(compilation de 700 études)  sur :</a:t>
            </a:r>
            <a:endParaRPr dirty="0">
              <a:solidFill>
                <a:schemeClr val="dk1"/>
              </a:solidFill>
            </a:endParaRPr>
          </a:p>
          <a:p>
            <a:pPr marL="457200" lvl="0" indent="-298450" algn="l">
              <a:lnSpc>
                <a:spcPct val="114999"/>
              </a:lnSpc>
              <a:spcBef>
                <a:spcPts val="0"/>
              </a:spcBef>
              <a:spcAft>
                <a:spcPts val="0"/>
              </a:spcAft>
              <a:buClr>
                <a:schemeClr val="dk1"/>
              </a:buClr>
              <a:buSzPts val="1100"/>
              <a:buChar char="-"/>
              <a:defRPr/>
            </a:pPr>
            <a:r>
              <a:rPr lang="fr" dirty="0">
                <a:solidFill>
                  <a:schemeClr val="dk1"/>
                </a:solidFill>
              </a:rPr>
              <a:t>les apprentissages</a:t>
            </a:r>
            <a:endParaRPr dirty="0">
              <a:solidFill>
                <a:schemeClr val="dk1"/>
              </a:solidFill>
            </a:endParaRPr>
          </a:p>
          <a:p>
            <a:pPr marL="457200" lvl="0" indent="-298450" algn="l">
              <a:lnSpc>
                <a:spcPct val="114999"/>
              </a:lnSpc>
              <a:spcBef>
                <a:spcPts val="0"/>
              </a:spcBef>
              <a:spcAft>
                <a:spcPts val="0"/>
              </a:spcAft>
              <a:buClr>
                <a:schemeClr val="dk1"/>
              </a:buClr>
              <a:buSzPts val="1100"/>
              <a:buChar char="-"/>
              <a:defRPr/>
            </a:pPr>
            <a:r>
              <a:rPr lang="fr" dirty="0">
                <a:solidFill>
                  <a:schemeClr val="dk1"/>
                </a:solidFill>
              </a:rPr>
              <a:t>motivation</a:t>
            </a:r>
            <a:endParaRPr dirty="0">
              <a:solidFill>
                <a:schemeClr val="dk1"/>
              </a:solidFill>
            </a:endParaRPr>
          </a:p>
          <a:p>
            <a:pPr marL="457200" lvl="0" indent="-298450" algn="l">
              <a:lnSpc>
                <a:spcPct val="114999"/>
              </a:lnSpc>
              <a:spcBef>
                <a:spcPts val="0"/>
              </a:spcBef>
              <a:spcAft>
                <a:spcPts val="0"/>
              </a:spcAft>
              <a:buClr>
                <a:schemeClr val="dk1"/>
              </a:buClr>
              <a:buSzPts val="1100"/>
              <a:buChar char="-"/>
              <a:defRPr/>
            </a:pPr>
            <a:r>
              <a:rPr lang="fr" dirty="0">
                <a:solidFill>
                  <a:schemeClr val="dk1"/>
                </a:solidFill>
              </a:rPr>
              <a:t>habileté sociale = soft </a:t>
            </a:r>
            <a:r>
              <a:rPr lang="fr" dirty="0" err="1">
                <a:solidFill>
                  <a:schemeClr val="dk1"/>
                </a:solidFill>
              </a:rPr>
              <a:t>skills</a:t>
            </a:r>
            <a:r>
              <a:rPr lang="fr" dirty="0">
                <a:solidFill>
                  <a:schemeClr val="dk1"/>
                </a:solidFill>
              </a:rPr>
              <a:t> ou compétences psychosociales)</a:t>
            </a:r>
            <a:endParaRPr dirty="0">
              <a:solidFill>
                <a:schemeClr val="dk1"/>
              </a:solidFill>
            </a:endParaRPr>
          </a:p>
          <a:p>
            <a:pPr marL="457200" lvl="0" indent="-298450" algn="l">
              <a:lnSpc>
                <a:spcPct val="114999"/>
              </a:lnSpc>
              <a:spcBef>
                <a:spcPts val="0"/>
              </a:spcBef>
              <a:spcAft>
                <a:spcPts val="0"/>
              </a:spcAft>
              <a:buClr>
                <a:schemeClr val="dk1"/>
              </a:buClr>
              <a:buSzPts val="1100"/>
              <a:buChar char="-"/>
              <a:defRPr/>
            </a:pPr>
            <a:r>
              <a:rPr lang="fr" dirty="0">
                <a:solidFill>
                  <a:schemeClr val="dk1"/>
                </a:solidFill>
              </a:rPr>
              <a:t>développement personnel : sentiment de prise sur sa propre existence.</a:t>
            </a:r>
            <a:endParaRPr dirty="0">
              <a:solidFill>
                <a:schemeClr val="dk1"/>
              </a:solidFill>
            </a:endParaRPr>
          </a:p>
          <a:p>
            <a:pPr marL="0" lvl="0" indent="0" algn="l">
              <a:lnSpc>
                <a:spcPct val="114999"/>
              </a:lnSpc>
              <a:spcBef>
                <a:spcPts val="0"/>
              </a:spcBef>
              <a:spcAft>
                <a:spcPts val="0"/>
              </a:spcAft>
              <a:buClr>
                <a:schemeClr val="dk1"/>
              </a:buClr>
              <a:buSzPts val="1100"/>
              <a:buFont typeface="Arial"/>
              <a:buNone/>
              <a:defRPr/>
            </a:pPr>
            <a:endParaRPr dirty="0">
              <a:solidFill>
                <a:schemeClr val="dk1"/>
              </a:solidFill>
            </a:endParaRPr>
          </a:p>
          <a:p>
            <a:pPr marL="0" lvl="0" indent="0" algn="l">
              <a:lnSpc>
                <a:spcPct val="114999"/>
              </a:lnSpc>
              <a:spcBef>
                <a:spcPts val="0"/>
              </a:spcBef>
              <a:spcAft>
                <a:spcPts val="0"/>
              </a:spcAft>
              <a:buSzPts val="1100"/>
              <a:buNone/>
              <a:defRPr/>
            </a:pPr>
            <a:r>
              <a:rPr lang="fr" dirty="0">
                <a:solidFill>
                  <a:schemeClr val="dk1"/>
                </a:solidFill>
              </a:rPr>
              <a:t>Mais c’est loin d’être aussi simple : la coopération ne s’improvise pas et il ne suffit pas me mettre 4 élèves autour d’une table : </a:t>
            </a:r>
            <a:r>
              <a:rPr lang="fr" b="1" dirty="0">
                <a:solidFill>
                  <a:srgbClr val="FF0000"/>
                </a:solidFill>
              </a:rPr>
              <a:t>4 grandes difficultés </a:t>
            </a:r>
            <a:r>
              <a:rPr lang="fr" dirty="0">
                <a:solidFill>
                  <a:schemeClr val="dk1"/>
                </a:solidFill>
              </a:rPr>
              <a:t>:</a:t>
            </a:r>
            <a:endParaRPr dirty="0">
              <a:solidFill>
                <a:schemeClr val="dk1"/>
              </a:solidFill>
            </a:endParaRPr>
          </a:p>
          <a:p>
            <a:pPr marL="914400" lvl="1" indent="-298450" algn="l">
              <a:lnSpc>
                <a:spcPct val="114999"/>
              </a:lnSpc>
              <a:spcBef>
                <a:spcPts val="0"/>
              </a:spcBef>
              <a:spcAft>
                <a:spcPts val="0"/>
              </a:spcAft>
              <a:buClr>
                <a:schemeClr val="dk1"/>
              </a:buClr>
              <a:buSzPts val="1100"/>
              <a:buChar char="-"/>
              <a:defRPr/>
            </a:pPr>
            <a:r>
              <a:rPr lang="fr" dirty="0">
                <a:solidFill>
                  <a:schemeClr val="dk1"/>
                </a:solidFill>
              </a:rPr>
              <a:t>dérive attentionnelle : trop de bruits et trop de déplacements. Peut altérer l’attention selon Jean-Philippe </a:t>
            </a:r>
            <a:r>
              <a:rPr lang="fr" dirty="0" err="1">
                <a:solidFill>
                  <a:schemeClr val="dk1"/>
                </a:solidFill>
              </a:rPr>
              <a:t>Lachaux</a:t>
            </a:r>
            <a:r>
              <a:rPr lang="fr" dirty="0">
                <a:solidFill>
                  <a:schemeClr val="dk1"/>
                </a:solidFill>
              </a:rPr>
              <a:t> (</a:t>
            </a:r>
            <a:r>
              <a:rPr lang="fr" dirty="0" err="1">
                <a:solidFill>
                  <a:schemeClr val="dk1"/>
                </a:solidFill>
              </a:rPr>
              <a:t>Atole</a:t>
            </a:r>
            <a:r>
              <a:rPr lang="fr" dirty="0">
                <a:solidFill>
                  <a:schemeClr val="dk1"/>
                </a:solidFill>
              </a:rPr>
              <a:t>). </a:t>
            </a:r>
            <a:endParaRPr dirty="0">
              <a:solidFill>
                <a:schemeClr val="dk1"/>
              </a:solidFill>
            </a:endParaRPr>
          </a:p>
          <a:p>
            <a:pPr marL="914400" lvl="0" indent="0" algn="l">
              <a:lnSpc>
                <a:spcPct val="114999"/>
              </a:lnSpc>
              <a:spcBef>
                <a:spcPts val="0"/>
              </a:spcBef>
              <a:spcAft>
                <a:spcPts val="0"/>
              </a:spcAft>
              <a:buNone/>
              <a:defRPr/>
            </a:pPr>
            <a:endParaRPr dirty="0">
              <a:solidFill>
                <a:schemeClr val="dk1"/>
              </a:solidFill>
            </a:endParaRPr>
          </a:p>
          <a:p>
            <a:pPr marL="914400" lvl="1" indent="-298450" algn="l">
              <a:lnSpc>
                <a:spcPct val="114999"/>
              </a:lnSpc>
              <a:spcBef>
                <a:spcPts val="0"/>
              </a:spcBef>
              <a:spcAft>
                <a:spcPts val="0"/>
              </a:spcAft>
              <a:buClr>
                <a:schemeClr val="dk1"/>
              </a:buClr>
              <a:buSzPts val="1100"/>
              <a:buChar char="-"/>
              <a:defRPr/>
            </a:pPr>
            <a:r>
              <a:rPr lang="fr" dirty="0">
                <a:solidFill>
                  <a:schemeClr val="dk1"/>
                </a:solidFill>
              </a:rPr>
              <a:t>dérive fusionnelle : Roger </a:t>
            </a:r>
            <a:r>
              <a:rPr lang="fr" dirty="0" err="1">
                <a:solidFill>
                  <a:schemeClr val="dk1"/>
                </a:solidFill>
              </a:rPr>
              <a:t>Cousinet</a:t>
            </a:r>
            <a:r>
              <a:rPr lang="fr" dirty="0">
                <a:solidFill>
                  <a:schemeClr val="dk1"/>
                </a:solidFill>
              </a:rPr>
              <a:t> : des élèves confondent le fait de ne pas être d’accord avec un copain et perdre un ami. Différence entre conflit relationnel et conflit </a:t>
            </a:r>
            <a:r>
              <a:rPr lang="fr" dirty="0" err="1">
                <a:solidFill>
                  <a:schemeClr val="dk1"/>
                </a:solidFill>
              </a:rPr>
              <a:t>socio-cognitif</a:t>
            </a:r>
            <a:r>
              <a:rPr lang="fr" dirty="0">
                <a:solidFill>
                  <a:schemeClr val="dk1"/>
                </a:solidFill>
              </a:rPr>
              <a:t>. Il est plus facile de dire “je suis d’accord”. Marie-Anne Hugon parle de “stratégies d’évitement par consensus de complaisance”. On est d’accord avec le plus fort et on avance donc il ne faut pas en tant qu’enseignant utiliser la consigne “essayer de vous mettre d’accord” = contre productif !</a:t>
            </a:r>
            <a:endParaRPr dirty="0">
              <a:solidFill>
                <a:schemeClr val="dk1"/>
              </a:solidFill>
            </a:endParaRPr>
          </a:p>
          <a:p>
            <a:pPr marL="0" lvl="0" indent="0" algn="l">
              <a:lnSpc>
                <a:spcPct val="114999"/>
              </a:lnSpc>
              <a:spcBef>
                <a:spcPts val="0"/>
              </a:spcBef>
              <a:spcAft>
                <a:spcPts val="0"/>
              </a:spcAft>
              <a:buNone/>
              <a:defRPr/>
            </a:pPr>
            <a:endParaRPr dirty="0">
              <a:solidFill>
                <a:schemeClr val="dk1"/>
              </a:solidFill>
            </a:endParaRPr>
          </a:p>
          <a:p>
            <a:pPr marL="914400" lvl="1" indent="-298450" algn="l">
              <a:lnSpc>
                <a:spcPct val="114999"/>
              </a:lnSpc>
              <a:spcBef>
                <a:spcPts val="0"/>
              </a:spcBef>
              <a:spcAft>
                <a:spcPts val="0"/>
              </a:spcAft>
              <a:buClr>
                <a:schemeClr val="dk1"/>
              </a:buClr>
              <a:buSzPts val="1100"/>
              <a:buChar char="-"/>
              <a:defRPr/>
            </a:pPr>
            <a:r>
              <a:rPr lang="fr" dirty="0">
                <a:solidFill>
                  <a:schemeClr val="dk1"/>
                </a:solidFill>
              </a:rPr>
              <a:t>dérive productiviste (équipe </a:t>
            </a:r>
            <a:r>
              <a:rPr lang="fr" dirty="0" err="1">
                <a:solidFill>
                  <a:schemeClr val="dk1"/>
                </a:solidFill>
              </a:rPr>
              <a:t>escol</a:t>
            </a:r>
            <a:r>
              <a:rPr lang="fr" dirty="0">
                <a:solidFill>
                  <a:schemeClr val="dk1"/>
                </a:solidFill>
              </a:rPr>
              <a:t> </a:t>
            </a:r>
            <a:r>
              <a:rPr lang="fr" dirty="0" err="1">
                <a:solidFill>
                  <a:schemeClr val="dk1"/>
                </a:solidFill>
              </a:rPr>
              <a:t>Univ</a:t>
            </a:r>
            <a:r>
              <a:rPr lang="fr" dirty="0">
                <a:solidFill>
                  <a:schemeClr val="dk1"/>
                </a:solidFill>
              </a:rPr>
              <a:t>. Paris 8) : les élèves confondent le fait de coopérer avec ce que l’on doit apprendre. Pourquoi vous avez travaillé à plusieurs : pour apprendre à travailler avec les autres. + d’importance à ce qu’on fait qu’à ce doit apprendre.</a:t>
            </a:r>
            <a:endParaRPr dirty="0">
              <a:solidFill>
                <a:schemeClr val="dk1"/>
              </a:solidFill>
            </a:endParaRPr>
          </a:p>
          <a:p>
            <a:pPr marL="914400" lvl="0" indent="0" algn="l">
              <a:lnSpc>
                <a:spcPct val="114999"/>
              </a:lnSpc>
              <a:spcBef>
                <a:spcPts val="0"/>
              </a:spcBef>
              <a:spcAft>
                <a:spcPts val="0"/>
              </a:spcAft>
              <a:buNone/>
              <a:defRPr/>
            </a:pPr>
            <a:endParaRPr dirty="0">
              <a:solidFill>
                <a:schemeClr val="dk1"/>
              </a:solidFill>
            </a:endParaRPr>
          </a:p>
          <a:p>
            <a:pPr marL="914400" lvl="1" indent="-298450" algn="l">
              <a:lnSpc>
                <a:spcPct val="114999"/>
              </a:lnSpc>
              <a:spcBef>
                <a:spcPts val="0"/>
              </a:spcBef>
              <a:spcAft>
                <a:spcPts val="0"/>
              </a:spcAft>
              <a:buClr>
                <a:schemeClr val="dk1"/>
              </a:buClr>
              <a:buSzPts val="1100"/>
              <a:buChar char="-"/>
              <a:defRPr/>
            </a:pPr>
            <a:r>
              <a:rPr lang="fr" dirty="0">
                <a:solidFill>
                  <a:schemeClr val="dk1"/>
                </a:solidFill>
              </a:rPr>
              <a:t>dérive différenciatrice : confier aux élèves les + avancées les positions coopératives  les plus intéressantes au niveau intellectuel. Confondre monitorat (besoin d’être expert) et tutorat (pas forcément)</a:t>
            </a:r>
            <a:endParaRPr dirty="0">
              <a:solidFill>
                <a:schemeClr val="dk1"/>
              </a:solidFill>
            </a:endParaRPr>
          </a:p>
          <a:p>
            <a:pPr marL="1371600" lvl="2" indent="-298450" algn="l">
              <a:lnSpc>
                <a:spcPct val="114999"/>
              </a:lnSpc>
              <a:spcBef>
                <a:spcPts val="0"/>
              </a:spcBef>
              <a:spcAft>
                <a:spcPts val="0"/>
              </a:spcAft>
              <a:buClr>
                <a:schemeClr val="dk1"/>
              </a:buClr>
              <a:buSzPts val="1100"/>
              <a:buChar char="-"/>
              <a:defRPr/>
            </a:pPr>
            <a:r>
              <a:rPr lang="fr" dirty="0">
                <a:solidFill>
                  <a:schemeClr val="dk1"/>
                </a:solidFill>
              </a:rPr>
              <a:t>Pb du monitorat : les “moniteurs” sont ceux qui en profitent le plus.</a:t>
            </a:r>
            <a:endParaRPr dirty="0">
              <a:solidFill>
                <a:schemeClr val="dk1"/>
              </a:solidFill>
            </a:endParaRPr>
          </a:p>
          <a:p>
            <a:pPr marL="1371600" lvl="2" indent="-298450" algn="l">
              <a:lnSpc>
                <a:spcPct val="114999"/>
              </a:lnSpc>
              <a:spcBef>
                <a:spcPts val="0"/>
              </a:spcBef>
              <a:spcAft>
                <a:spcPts val="0"/>
              </a:spcAft>
              <a:buClr>
                <a:schemeClr val="dk1"/>
              </a:buClr>
              <a:buSzPts val="1100"/>
              <a:buChar char="-"/>
              <a:defRPr/>
            </a:pPr>
            <a:r>
              <a:rPr lang="fr" dirty="0">
                <a:solidFill>
                  <a:schemeClr val="dk1"/>
                </a:solidFill>
              </a:rPr>
              <a:t>Introduire le tutorat = former à la réciprocité pour être tuteur.</a:t>
            </a:r>
            <a:endParaRPr dirty="0">
              <a:solidFill>
                <a:schemeClr val="dk1"/>
              </a:solidFill>
            </a:endParaRPr>
          </a:p>
          <a:p>
            <a:pPr marL="457200" lvl="0" indent="0" algn="l">
              <a:lnSpc>
                <a:spcPct val="114999"/>
              </a:lnSpc>
              <a:spcBef>
                <a:spcPts val="0"/>
              </a:spcBef>
              <a:spcAft>
                <a:spcPts val="0"/>
              </a:spcAft>
              <a:buNone/>
              <a:defRPr/>
            </a:pPr>
            <a:endParaRPr dirty="0">
              <a:solidFill>
                <a:schemeClr val="dk1"/>
              </a:solidFill>
            </a:endParaRPr>
          </a:p>
          <a:p>
            <a:pPr marL="0" lvl="0" indent="0" algn="l">
              <a:lnSpc>
                <a:spcPct val="114999"/>
              </a:lnSpc>
              <a:spcBef>
                <a:spcPts val="0"/>
              </a:spcBef>
              <a:spcAft>
                <a:spcPts val="0"/>
              </a:spcAft>
              <a:buNone/>
              <a:defRPr/>
            </a:pPr>
            <a:r>
              <a:rPr lang="fr" dirty="0">
                <a:solidFill>
                  <a:schemeClr val="dk1"/>
                </a:solidFill>
              </a:rPr>
              <a:t>= Une question qui n’appelle pas de réponse simple : Pas de plus-value systématique de la coopération  même si des productions scientifiques le font. C’est soumis à des conditions pédagogiques. des précautions. </a:t>
            </a:r>
            <a:endParaRPr dirty="0">
              <a:solidFill>
                <a:schemeClr val="dk1"/>
              </a:solidFill>
            </a:endParaRPr>
          </a:p>
          <a:p>
            <a:pPr marL="0" lvl="0" indent="0" algn="l">
              <a:lnSpc>
                <a:spcPct val="114999"/>
              </a:lnSpc>
              <a:spcBef>
                <a:spcPts val="0"/>
              </a:spcBef>
              <a:spcAft>
                <a:spcPts val="0"/>
              </a:spcAft>
              <a:buNone/>
              <a:defRPr/>
            </a:pPr>
            <a:r>
              <a:rPr lang="fr" dirty="0">
                <a:solidFill>
                  <a:schemeClr val="dk1"/>
                </a:solidFill>
              </a:rPr>
              <a:t>Par ex pour la dérive différenciatrice, introduire du tutorat et éviter le monitorat. Pour la dérive attentionnelle :  travail sur le calme et la manière de travailler en groupe, la concentration (AP par ex)</a:t>
            </a:r>
            <a:endParaRPr dirty="0">
              <a:solidFill>
                <a:schemeClr val="dk1"/>
              </a:solidFill>
            </a:endParaRPr>
          </a:p>
          <a:p>
            <a:pPr marL="0" lvl="0" indent="0" algn="l">
              <a:lnSpc>
                <a:spcPct val="114999"/>
              </a:lnSpc>
              <a:spcBef>
                <a:spcPts val="0"/>
              </a:spcBef>
              <a:spcAft>
                <a:spcPts val="0"/>
              </a:spcAft>
              <a:buNone/>
              <a:defRPr/>
            </a:pPr>
            <a:endParaRPr dirty="0">
              <a:solidFill>
                <a:schemeClr val="dk1"/>
              </a:solidFill>
            </a:endParaRPr>
          </a:p>
          <a:p>
            <a:pPr marL="0" lvl="0" indent="0" algn="l">
              <a:lnSpc>
                <a:spcPct val="114999"/>
              </a:lnSpc>
              <a:spcBef>
                <a:spcPts val="0"/>
              </a:spcBef>
              <a:spcAft>
                <a:spcPts val="0"/>
              </a:spcAft>
              <a:buNone/>
              <a:defRPr/>
            </a:pPr>
            <a:r>
              <a:rPr lang="fr" b="1" dirty="0">
                <a:solidFill>
                  <a:schemeClr val="dk1"/>
                </a:solidFill>
              </a:rPr>
              <a:t>Question de l’évaluation :</a:t>
            </a:r>
            <a:endParaRPr b="1" dirty="0">
              <a:solidFill>
                <a:schemeClr val="dk1"/>
              </a:solidFill>
            </a:endParaRPr>
          </a:p>
          <a:p>
            <a:pPr marL="0" lvl="0" indent="0" algn="l">
              <a:lnSpc>
                <a:spcPct val="114999"/>
              </a:lnSpc>
              <a:spcBef>
                <a:spcPts val="0"/>
              </a:spcBef>
              <a:spcAft>
                <a:spcPts val="0"/>
              </a:spcAft>
              <a:buNone/>
              <a:defRPr/>
            </a:pPr>
            <a:r>
              <a:rPr lang="fr" dirty="0" err="1">
                <a:solidFill>
                  <a:schemeClr val="dk1"/>
                </a:solidFill>
              </a:rPr>
              <a:t>Connac</a:t>
            </a:r>
            <a:r>
              <a:rPr lang="fr" dirty="0">
                <a:solidFill>
                  <a:schemeClr val="dk1"/>
                </a:solidFill>
              </a:rPr>
              <a:t> dit que même lors d’une activité collective de type chant chorale ou sport collectif, les apprentissages ne peuvent être évalués qu’individuellement (</a:t>
            </a:r>
            <a:r>
              <a:rPr lang="fr" b="1" dirty="0">
                <a:solidFill>
                  <a:schemeClr val="dk1"/>
                </a:solidFill>
              </a:rPr>
              <a:t>Motivation pour l’élève :</a:t>
            </a:r>
            <a:r>
              <a:rPr lang="fr" dirty="0">
                <a:solidFill>
                  <a:schemeClr val="dk1"/>
                </a:solidFill>
              </a:rPr>
              <a:t> pas de dilution de ses capacités dans le collectif, ce qui fait que les bons élèves refusent parfois de coopérer au risque d’avoir une moins bonne note que s’ils avaient travaillé seuls).</a:t>
            </a:r>
            <a:endParaRPr dirty="0">
              <a:solidFill>
                <a:schemeClr val="dk1"/>
              </a:solidFill>
            </a:endParaRPr>
          </a:p>
          <a:p>
            <a:pPr marL="0" lvl="0" indent="0" algn="l">
              <a:lnSpc>
                <a:spcPct val="114999"/>
              </a:lnSpc>
              <a:spcBef>
                <a:spcPts val="0"/>
              </a:spcBef>
              <a:spcAft>
                <a:spcPts val="0"/>
              </a:spcAft>
              <a:buNone/>
              <a:defRPr/>
            </a:pPr>
            <a:r>
              <a:rPr lang="fr" dirty="0">
                <a:solidFill>
                  <a:schemeClr val="dk1"/>
                </a:solidFill>
              </a:rPr>
              <a:t>Une évaluation de groupe ne s’attacherait qu’à la réalisation de l’action, pas forcément aux apprentissages attachés à cette action.</a:t>
            </a:r>
            <a:endParaRPr dirty="0">
              <a:solidFill>
                <a:schemeClr val="dk1"/>
              </a:solidFill>
            </a:endParaRPr>
          </a:p>
          <a:p>
            <a:pPr marL="0" lvl="0" indent="0" algn="l">
              <a:lnSpc>
                <a:spcPct val="114999"/>
              </a:lnSpc>
              <a:spcBef>
                <a:spcPts val="0"/>
              </a:spcBef>
              <a:spcAft>
                <a:spcPts val="0"/>
              </a:spcAft>
              <a:buClr>
                <a:schemeClr val="dk1"/>
              </a:buClr>
              <a:buSzPts val="1100"/>
              <a:buFont typeface="Arial"/>
              <a:buNone/>
              <a:defRPr/>
            </a:pPr>
            <a:r>
              <a:rPr lang="fr" b="1" dirty="0">
                <a:solidFill>
                  <a:srgbClr val="FF0084"/>
                </a:solidFill>
              </a:rPr>
              <a:t>En France coopérer est souvent un moyen pour mieux apprendre, pas un objectif en soi (pas de prof de coopération). Du coup, question de l’utilité d’évaluer les apprentissages </a:t>
            </a:r>
            <a:r>
              <a:rPr lang="fr" b="1" dirty="0" err="1">
                <a:solidFill>
                  <a:srgbClr val="FF0084"/>
                </a:solidFill>
              </a:rPr>
              <a:t>copératifs</a:t>
            </a:r>
            <a:r>
              <a:rPr lang="fr" b="1" dirty="0">
                <a:solidFill>
                  <a:srgbClr val="FF0084"/>
                </a:solidFill>
              </a:rPr>
              <a:t>...</a:t>
            </a:r>
            <a:endParaRPr b="1" dirty="0">
              <a:solidFill>
                <a:srgbClr val="FF0084"/>
              </a:solidFill>
            </a:endParaRPr>
          </a:p>
          <a:p>
            <a:pPr marL="0" lvl="0" indent="0" algn="l">
              <a:lnSpc>
                <a:spcPct val="100000"/>
              </a:lnSpc>
              <a:spcBef>
                <a:spcPts val="0"/>
              </a:spcBef>
              <a:spcAft>
                <a:spcPts val="0"/>
              </a:spcAft>
              <a:buSzPts val="1400"/>
              <a:buNone/>
              <a:defRPr/>
            </a:pPr>
            <a:endParaRPr b="1" dirty="0">
              <a:solidFill>
                <a:srgbClr val="FF0084"/>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Google Shape;179;gab073be79f_0_26:notes"/>
          <p:cNvSpPr>
            <a:spLocks noGrp="1" noRot="1" noChangeAspect="1"/>
          </p:cNvSpPr>
          <p:nvPr>
            <p:ph type="sldImg" idx="2"/>
          </p:nvPr>
        </p:nvSpPr>
        <p:spPr bwMode="auto">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 name="Google Shape;180;gab073be79f_0_26:notes"/>
          <p:cNvSpPr>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r>
              <a:rPr lang="fr" dirty="0"/>
              <a:t>Evaluer la coopération = objectif d’aider les élèves à améliorer leur manière de coopérer afin de devenir plus efficace pour apprendre individuellement et plus autonomes (plus empêchés par les dérives vus précédemment : bruit, </a:t>
            </a:r>
            <a:r>
              <a:rPr lang="fr" dirty="0" err="1"/>
              <a:t>dysymétrie</a:t>
            </a:r>
            <a:r>
              <a:rPr lang="fr" dirty="0"/>
              <a:t> entre celui qui sait / ne sait pas, peur du conflit).</a:t>
            </a:r>
            <a:endParaRPr dirty="0"/>
          </a:p>
          <a:p>
            <a:pPr marL="0" lvl="0" indent="0" algn="l">
              <a:spcBef>
                <a:spcPts val="0"/>
              </a:spcBef>
              <a:spcAft>
                <a:spcPts val="0"/>
              </a:spcAft>
              <a:buNone/>
              <a:defRPr/>
            </a:pPr>
            <a:endParaRPr dirty="0"/>
          </a:p>
          <a:p>
            <a:pPr marL="0" lvl="0" indent="0" algn="l">
              <a:spcBef>
                <a:spcPts val="0"/>
              </a:spcBef>
              <a:spcAft>
                <a:spcPts val="0"/>
              </a:spcAft>
              <a:buNone/>
              <a:defRPr/>
            </a:pPr>
            <a:r>
              <a:rPr lang="fr" dirty="0"/>
              <a:t>Mais alors comment travailler la coopération en tant que telle et faire prendre conscience de son intérêt ?</a:t>
            </a:r>
            <a:endParaRPr dirty="0"/>
          </a:p>
          <a:p>
            <a:pPr marL="0" lvl="0" indent="0" algn="l">
              <a:spcBef>
                <a:spcPts val="0"/>
              </a:spcBef>
              <a:spcAft>
                <a:spcPts val="0"/>
              </a:spcAft>
              <a:buNone/>
              <a:defRPr/>
            </a:pPr>
            <a:r>
              <a:rPr lang="fr" dirty="0"/>
              <a:t>En début d’année, mettre des temps d’apprentissage de la coopération en place : pas du temps perdu et en plus, on joue sur l’ambiance de classe, les relations interpersonnelles qui sont des éléments clés pour favoriser la motivation </a:t>
            </a:r>
            <a:r>
              <a:rPr lang="fr" dirty="0" err="1"/>
              <a:t>intrinséque</a:t>
            </a:r>
            <a:r>
              <a:rPr lang="fr" dirty="0"/>
              <a:t> et l’engagement des élèves.</a:t>
            </a:r>
            <a:endParaRPr dirty="0"/>
          </a:p>
          <a:p>
            <a:pPr marL="0" lvl="0" indent="0" algn="l">
              <a:spcBef>
                <a:spcPts val="0"/>
              </a:spcBef>
              <a:spcAft>
                <a:spcPts val="0"/>
              </a:spcAft>
              <a:buNone/>
              <a:defRPr/>
            </a:pPr>
            <a:r>
              <a:rPr lang="fr" dirty="0"/>
              <a:t>= installer des habitudes de coopération.</a:t>
            </a:r>
            <a:endParaRPr dirty="0"/>
          </a:p>
          <a:p>
            <a:pPr marL="0" lvl="0" indent="0" algn="l">
              <a:spcBef>
                <a:spcPts val="0"/>
              </a:spcBef>
              <a:spcAft>
                <a:spcPts val="0"/>
              </a:spcAft>
              <a:buNone/>
              <a:defRPr/>
            </a:pPr>
            <a:r>
              <a:rPr lang="fr" dirty="0"/>
              <a:t>Et du coup, dans cette optique de progresser, de gagner en efficacité pourquoi ne pas évaluer les habiletés coopératives de manière formative, à la volée, quand on les voit en </a:t>
            </a:r>
            <a:r>
              <a:rPr lang="fr" dirty="0" err="1"/>
              <a:t>oeuvre</a:t>
            </a:r>
            <a:r>
              <a:rPr lang="fr" dirty="0"/>
              <a:t> au sein de la classe. (et </a:t>
            </a:r>
            <a:r>
              <a:rPr lang="fr" dirty="0" err="1"/>
              <a:t>pquoi</a:t>
            </a:r>
            <a:r>
              <a:rPr lang="fr" dirty="0"/>
              <a:t> ne pas les évaluer de manière croisée entre collègues de disciplines </a:t>
            </a:r>
            <a:r>
              <a:rPr lang="fr" dirty="0" err="1"/>
              <a:t>diff</a:t>
            </a:r>
            <a:r>
              <a:rPr lang="fr" dirty="0"/>
              <a:t>.)</a:t>
            </a:r>
            <a:endParaRPr dirty="0"/>
          </a:p>
          <a:p>
            <a:pPr marL="0" lvl="0" indent="0" algn="l">
              <a:spcBef>
                <a:spcPts val="0"/>
              </a:spcBef>
              <a:spcAft>
                <a:spcPts val="0"/>
              </a:spcAft>
              <a:buNone/>
              <a:defRPr/>
            </a:pPr>
            <a:endParaRPr dirty="0"/>
          </a:p>
          <a:p>
            <a:pPr marL="0" lvl="0" indent="0" algn="l">
              <a:spcBef>
                <a:spcPts val="0"/>
              </a:spcBef>
              <a:spcAft>
                <a:spcPts val="0"/>
              </a:spcAft>
              <a:buNone/>
              <a:defRPr/>
            </a:pPr>
            <a:r>
              <a:rPr lang="fr" dirty="0"/>
              <a:t>Question ??? Je n’insiste pas plus, l’évaluation ce n’est pas l’objet.</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Google Shape;194;gab073be79f_0_43:notes"/>
          <p:cNvSpPr>
            <a:spLocks noGrp="1" noRot="1" noChangeAspect="1"/>
          </p:cNvSpPr>
          <p:nvPr>
            <p:ph type="sldImg" idx="2"/>
          </p:nvPr>
        </p:nvSpPr>
        <p:spPr bwMode="auto">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 name="Google Shape;195;gab073be79f_0_43:notes"/>
          <p:cNvSpPr>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None/>
              <a:defRPr/>
            </a:pPr>
            <a:r>
              <a:rPr lang="fr" b="1" dirty="0"/>
              <a:t>= Ensemble des situations scolaires ou des élèves sont amenés à apprendre ou produire à plusieurs.</a:t>
            </a:r>
            <a:endParaRPr b="1" dirty="0"/>
          </a:p>
          <a:p>
            <a:pPr marL="0" lvl="0" indent="0" algn="l">
              <a:lnSpc>
                <a:spcPct val="100000"/>
              </a:lnSpc>
              <a:spcBef>
                <a:spcPts val="0"/>
              </a:spcBef>
              <a:spcAft>
                <a:spcPts val="0"/>
              </a:spcAft>
              <a:buNone/>
              <a:defRPr/>
            </a:pPr>
            <a:r>
              <a:rPr lang="fr" b="1" dirty="0"/>
              <a:t>Temps qui peuvent être mis en place à différents moments.</a:t>
            </a:r>
            <a:endParaRPr b="1" dirty="0"/>
          </a:p>
          <a:p>
            <a:pPr marL="0" lvl="0" indent="0" algn="l">
              <a:lnSpc>
                <a:spcPct val="100000"/>
              </a:lnSpc>
              <a:spcBef>
                <a:spcPts val="0"/>
              </a:spcBef>
              <a:spcAft>
                <a:spcPts val="0"/>
              </a:spcAft>
              <a:buNone/>
              <a:defRPr/>
            </a:pPr>
            <a:r>
              <a:rPr lang="fr" b="1" dirty="0"/>
              <a:t>Pour </a:t>
            </a:r>
            <a:r>
              <a:rPr lang="fr" b="1" dirty="0" err="1"/>
              <a:t>Connac</a:t>
            </a:r>
            <a:r>
              <a:rPr lang="fr" b="1" dirty="0"/>
              <a:t>, la difficulté est de répartir ces temps. Par exemple, il estime que les phases de collaboration ne doivent pas dépasser le ⅓ de la durée de la séance</a:t>
            </a:r>
            <a:endParaRPr b="1" dirty="0"/>
          </a:p>
          <a:p>
            <a:pPr marL="0" lvl="0" indent="0" algn="l">
              <a:lnSpc>
                <a:spcPct val="100000"/>
              </a:lnSpc>
              <a:spcBef>
                <a:spcPts val="0"/>
              </a:spcBef>
              <a:spcAft>
                <a:spcPts val="0"/>
              </a:spcAft>
              <a:buNone/>
              <a:defRPr/>
            </a:pPr>
            <a:r>
              <a:rPr lang="fr" b="1" dirty="0"/>
              <a:t>Sur l’axe horizontal = </a:t>
            </a:r>
            <a:r>
              <a:rPr lang="fr" b="1" u="sng" dirty="0">
                <a:solidFill>
                  <a:srgbClr val="3DCB76"/>
                </a:solidFill>
              </a:rPr>
              <a:t>la consigne de travail</a:t>
            </a:r>
            <a:endParaRPr b="1" u="sng" dirty="0">
              <a:solidFill>
                <a:srgbClr val="3DCB76"/>
              </a:solidFill>
            </a:endParaRPr>
          </a:p>
          <a:p>
            <a:pPr marL="457200" lvl="0" indent="-317500" algn="l">
              <a:lnSpc>
                <a:spcPct val="100000"/>
              </a:lnSpc>
              <a:spcBef>
                <a:spcPts val="0"/>
              </a:spcBef>
              <a:spcAft>
                <a:spcPts val="0"/>
              </a:spcAft>
              <a:buSzPts val="1400"/>
              <a:buChar char="-"/>
              <a:defRPr/>
            </a:pPr>
            <a:r>
              <a:rPr lang="fr" b="1" dirty="0"/>
              <a:t>Donnée par le prof : situation formelle</a:t>
            </a:r>
            <a:endParaRPr b="1" dirty="0"/>
          </a:p>
          <a:p>
            <a:pPr marL="457200" lvl="0" indent="-317500" algn="l">
              <a:lnSpc>
                <a:spcPct val="100000"/>
              </a:lnSpc>
              <a:spcBef>
                <a:spcPts val="0"/>
              </a:spcBef>
              <a:spcAft>
                <a:spcPts val="0"/>
              </a:spcAft>
              <a:buSzPts val="1400"/>
              <a:buChar char="-"/>
              <a:defRPr/>
            </a:pPr>
            <a:r>
              <a:rPr lang="fr" b="1" dirty="0"/>
              <a:t>A l’origine des élèves = informelle</a:t>
            </a:r>
            <a:endParaRPr b="1" dirty="0"/>
          </a:p>
          <a:p>
            <a:pPr marL="0" lvl="0" indent="0" algn="l">
              <a:lnSpc>
                <a:spcPct val="100000"/>
              </a:lnSpc>
              <a:spcBef>
                <a:spcPts val="0"/>
              </a:spcBef>
              <a:spcAft>
                <a:spcPts val="0"/>
              </a:spcAft>
              <a:buNone/>
              <a:defRPr/>
            </a:pPr>
            <a:r>
              <a:rPr lang="fr" b="1" dirty="0"/>
              <a:t>Sur l’axe vertical = expertise des élèves dans différents domaines</a:t>
            </a:r>
            <a:endParaRPr b="1" dirty="0"/>
          </a:p>
          <a:p>
            <a:pPr marL="457200" lvl="0" indent="-317500" algn="l">
              <a:lnSpc>
                <a:spcPct val="100000"/>
              </a:lnSpc>
              <a:spcBef>
                <a:spcPts val="0"/>
              </a:spcBef>
              <a:spcAft>
                <a:spcPts val="0"/>
              </a:spcAft>
              <a:buSzPts val="1400"/>
              <a:buChar char="-"/>
              <a:defRPr/>
            </a:pPr>
            <a:r>
              <a:rPr lang="fr" dirty="0"/>
              <a:t>les élèves coopèrent car ils sont à distance similaire de la question à traiter = relation symétrique</a:t>
            </a:r>
            <a:endParaRPr dirty="0"/>
          </a:p>
          <a:p>
            <a:pPr marL="457200" lvl="0" indent="-317500" algn="l">
              <a:lnSpc>
                <a:spcPct val="100000"/>
              </a:lnSpc>
              <a:spcBef>
                <a:spcPts val="0"/>
              </a:spcBef>
              <a:spcAft>
                <a:spcPts val="0"/>
              </a:spcAft>
              <a:buSzPts val="1400"/>
              <a:buChar char="-"/>
              <a:defRPr/>
            </a:pPr>
            <a:r>
              <a:rPr lang="fr" dirty="0"/>
              <a:t>ils sollicitent des camarades pour leurs compétences (qu’ils n’ont pas encore) = dissymétrique</a:t>
            </a:r>
            <a:endParaRPr dirty="0"/>
          </a:p>
          <a:p>
            <a:pPr marL="0" lvl="0" indent="0" algn="l">
              <a:lnSpc>
                <a:spcPct val="100000"/>
              </a:lnSpc>
              <a:spcBef>
                <a:spcPts val="0"/>
              </a:spcBef>
              <a:spcAft>
                <a:spcPts val="0"/>
              </a:spcAft>
              <a:buNone/>
              <a:defRPr/>
            </a:pPr>
            <a:endParaRPr dirty="0"/>
          </a:p>
          <a:p>
            <a:pPr marL="0" lvl="0" indent="0" algn="l">
              <a:lnSpc>
                <a:spcPct val="100000"/>
              </a:lnSpc>
              <a:spcBef>
                <a:spcPts val="0"/>
              </a:spcBef>
              <a:spcAft>
                <a:spcPts val="0"/>
              </a:spcAft>
              <a:buNone/>
              <a:defRPr/>
            </a:pPr>
            <a:r>
              <a:rPr lang="fr" dirty="0"/>
              <a:t>Dans ce schéma, tout est coopération mais tout correspond à des réalités pédagogiques différentes et des objectifs d’apprentissages spécifiques.</a:t>
            </a:r>
            <a:endParaRPr dirty="0"/>
          </a:p>
          <a:p>
            <a:pPr marL="0" lvl="0" indent="0" algn="l">
              <a:lnSpc>
                <a:spcPct val="100000"/>
              </a:lnSpc>
              <a:spcBef>
                <a:spcPts val="0"/>
              </a:spcBef>
              <a:spcAft>
                <a:spcPts val="0"/>
              </a:spcAft>
              <a:buNone/>
              <a:defRPr/>
            </a:pPr>
            <a:r>
              <a:rPr lang="fr" dirty="0"/>
              <a:t>Chaque outil de la coopération est donc au services d’intention pédagogiques particulières et influe plus ou moins sur la motivation des élèves en fonction de sa position sur le schéma notamment.</a:t>
            </a:r>
            <a:endParaRPr dirty="0"/>
          </a:p>
          <a:p>
            <a:pPr marL="0" lvl="0" indent="0" algn="l">
              <a:lnSpc>
                <a:spcPct val="100000"/>
              </a:lnSpc>
              <a:spcBef>
                <a:spcPts val="0"/>
              </a:spcBef>
              <a:spcAft>
                <a:spcPts val="0"/>
              </a:spcAft>
              <a:buNone/>
              <a:defRPr/>
            </a:pPr>
            <a:r>
              <a:rPr lang="fr" dirty="0"/>
              <a:t>Quels outils modalités pour quels outils et quels activités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Google Shape;212;gab073be79f_1_23:notes"/>
          <p:cNvSpPr>
            <a:spLocks noGrp="1" noRot="1" noChangeAspect="1"/>
          </p:cNvSpPr>
          <p:nvPr>
            <p:ph type="sldImg" idx="2"/>
          </p:nvPr>
        </p:nvSpPr>
        <p:spPr bwMode="auto">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 name="Google Shape;213;gab073be79f_1_23:notes"/>
          <p:cNvSpPr>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r>
              <a:rPr lang="fr" dirty="0"/>
              <a:t>Déjà, bien distinguer ces modalités qui sont souvent confondus et ne pas toujours utilisés à bon escient.</a:t>
            </a:r>
            <a:endParaRPr dirty="0"/>
          </a:p>
          <a:p>
            <a:pPr marL="0" lvl="0" indent="0" algn="l">
              <a:spcBef>
                <a:spcPts val="0"/>
              </a:spcBef>
              <a:spcAft>
                <a:spcPts val="0"/>
              </a:spcAft>
              <a:buNone/>
              <a:defRPr/>
            </a:pPr>
            <a:r>
              <a:rPr lang="fr" dirty="0"/>
              <a:t>1- Travail DE groupe : a pour objectif une production concrète.</a:t>
            </a:r>
            <a:endParaRPr dirty="0"/>
          </a:p>
          <a:p>
            <a:pPr marL="0" lvl="0" indent="0" algn="l">
              <a:spcBef>
                <a:spcPts val="0"/>
              </a:spcBef>
              <a:spcAft>
                <a:spcPts val="0"/>
              </a:spcAft>
              <a:buNone/>
              <a:defRPr/>
            </a:pPr>
            <a:r>
              <a:rPr lang="fr" dirty="0"/>
              <a:t>2- Travail en groupe : organisation des moments les plus sensibles de l’apprentissage (phases de conflits cognitifs qui par la </a:t>
            </a:r>
            <a:r>
              <a:rPr lang="fr" dirty="0" err="1"/>
              <a:t>confrontontation</a:t>
            </a:r>
            <a:r>
              <a:rPr lang="fr" dirty="0"/>
              <a:t> de nos </a:t>
            </a:r>
            <a:r>
              <a:rPr lang="fr" dirty="0" err="1"/>
              <a:t>réprésentations</a:t>
            </a:r>
            <a:r>
              <a:rPr lang="fr" dirty="0"/>
              <a:t> </a:t>
            </a:r>
            <a:r>
              <a:rPr lang="fr" dirty="0" err="1"/>
              <a:t>inititales</a:t>
            </a:r>
            <a:r>
              <a:rPr lang="fr" dirty="0"/>
              <a:t> à celles des autres va amener une modification de nos propres représentations, un apprentissage). Souvent on le lance directement, alors qu’il faut déjà avoir pris un temps de découverte (en classe entière) du problème, et de réflexion seule (prise en compte de nos expériences passés pour trouver </a:t>
            </a:r>
            <a:r>
              <a:rPr lang="fr" dirty="0" err="1"/>
              <a:t>desossibilités</a:t>
            </a:r>
            <a:r>
              <a:rPr lang="fr" dirty="0"/>
              <a:t> de solution).</a:t>
            </a:r>
            <a:endParaRPr dirty="0"/>
          </a:p>
          <a:p>
            <a:pPr marL="0" lvl="0" indent="0" algn="l">
              <a:spcBef>
                <a:spcPts val="0"/>
              </a:spcBef>
              <a:spcAft>
                <a:spcPts val="0"/>
              </a:spcAft>
              <a:buNone/>
              <a:defRPr/>
            </a:pPr>
            <a:r>
              <a:rPr lang="fr" dirty="0"/>
              <a:t>= des situations coopératives et didactiques créés par l’enseignant pour que les élèves explorent une situation problème qu’ils ont </a:t>
            </a:r>
            <a:r>
              <a:rPr lang="fr" dirty="0" err="1"/>
              <a:t>précédement</a:t>
            </a:r>
            <a:r>
              <a:rPr lang="fr" dirty="0"/>
              <a:t> étudiée individuellement. Nécessairement cours avec un objectif précis. </a:t>
            </a:r>
            <a:endParaRPr dirty="0"/>
          </a:p>
          <a:p>
            <a:pPr marL="0" lvl="0" indent="0" algn="l">
              <a:spcBef>
                <a:spcPts val="0"/>
              </a:spcBef>
              <a:spcAft>
                <a:spcPts val="0"/>
              </a:spcAft>
              <a:buNone/>
              <a:defRPr/>
            </a:pPr>
            <a:r>
              <a:rPr lang="fr" dirty="0"/>
              <a:t>3- Travail en équipe : situation de coopération organisée par l’enseignant dans le cadre de démarche de projet (type </a:t>
            </a:r>
            <a:r>
              <a:rPr lang="fr" dirty="0" err="1"/>
              <a:t>péda</a:t>
            </a:r>
            <a:r>
              <a:rPr lang="fr" dirty="0"/>
              <a:t>. de projet dans un contexte authentique mini entreprise par ex...). Temps long qui nécessitent de rechercher l’accord entre les membres pour avancer et aboutir. Ca ne s’improvise pas (former les élèves pour éviter la spécialisation et la répartition inéquitable des taches + acceptation du consensus qui ne doit pas être celui des élèves les + plus influents mais de la majorité).</a:t>
            </a:r>
            <a:endParaRPr dirty="0"/>
          </a:p>
          <a:p>
            <a:pPr marL="0" lvl="0" indent="0" algn="l">
              <a:spcBef>
                <a:spcPts val="0"/>
              </a:spcBef>
              <a:spcAft>
                <a:spcPts val="0"/>
              </a:spcAft>
              <a:buNone/>
              <a:defRPr/>
            </a:pPr>
            <a:r>
              <a:rPr lang="fr" dirty="0"/>
              <a:t>4- Travail en atelier : organisation du travail de plusieurs élèves autour d’une même activité et d’un même matériel (atelier lecture/écriture…). Forte vicariance : on apprend en regardant les autres faire et en manipulant comme on voit faire.</a:t>
            </a:r>
            <a:endParaRPr dirty="0"/>
          </a:p>
          <a:p>
            <a:pPr marL="0" lvl="0" indent="0" algn="l">
              <a:spcBef>
                <a:spcPts val="0"/>
              </a:spcBef>
              <a:spcAft>
                <a:spcPts val="0"/>
              </a:spcAft>
              <a:buNone/>
              <a:defRPr/>
            </a:pPr>
            <a:r>
              <a:rPr lang="fr" dirty="0"/>
              <a:t>La constitution des groupes : </a:t>
            </a:r>
            <a:r>
              <a:rPr lang="fr" dirty="0" err="1"/>
              <a:t>theorie</a:t>
            </a:r>
            <a:r>
              <a:rPr lang="fr" dirty="0"/>
              <a:t> de Marie </a:t>
            </a:r>
            <a:r>
              <a:rPr lang="fr" dirty="0" err="1"/>
              <a:t>Duru-Bellat</a:t>
            </a:r>
            <a:r>
              <a:rPr lang="fr" dirty="0"/>
              <a:t> : sociologue. = meilleur efficacité des </a:t>
            </a:r>
            <a:r>
              <a:rPr lang="fr" dirty="0" err="1"/>
              <a:t>gpes</a:t>
            </a:r>
            <a:r>
              <a:rPr lang="fr" dirty="0"/>
              <a:t> hétérogènes. Mais cela dépend de ce qui est </a:t>
            </a:r>
            <a:r>
              <a:rPr lang="fr" dirty="0" err="1"/>
              <a:t>recherhé</a:t>
            </a:r>
            <a:r>
              <a:rPr lang="fr" dirty="0"/>
              <a:t>. Parfois la motivation sera plus forte si on joue sur l’autonomie et la responsabilisation et </a:t>
            </a:r>
            <a:r>
              <a:rPr lang="fr" dirty="0" err="1"/>
              <a:t>q’on</a:t>
            </a:r>
            <a:r>
              <a:rPr lang="fr" dirty="0"/>
              <a:t> laisse le choix des groupes. Mais pour les 2, les groupes aléatoires sont les plus efficaces. </a:t>
            </a:r>
            <a:endParaRPr dirty="0"/>
          </a:p>
          <a:p>
            <a:pPr marL="0" lvl="0" indent="0" algn="l">
              <a:spcBef>
                <a:spcPts val="0"/>
              </a:spcBef>
              <a:spcAft>
                <a:spcPts val="0"/>
              </a:spcAft>
              <a:buNone/>
              <a:defRPr/>
            </a:pPr>
            <a:r>
              <a:rPr lang="fr" dirty="0"/>
              <a:t>Possibilité de donner des rôles dans le 2 (scribe, maître du temps…).</a:t>
            </a:r>
            <a:endParaRPr dirty="0"/>
          </a:p>
          <a:p>
            <a:pPr marL="0" lvl="0" indent="0" algn="l">
              <a:spcBef>
                <a:spcPts val="0"/>
              </a:spcBef>
              <a:spcAft>
                <a:spcPts val="0"/>
              </a:spcAft>
              <a:buNone/>
              <a:defRPr/>
            </a:pPr>
            <a:r>
              <a:rPr lang="fr" dirty="0"/>
              <a:t>Dans tous les cas, intérêt d’une phase “métacognitive” : temps réelle d'explicitation ou l’on revient sur ce qui a été fait durant ce temps, les compétences et les apprentissages visés, travaillés et acquis. = temps du feedback global</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Google Shape;217;ga174cf2bd2_0_29: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 name="Google Shape;218;ga174cf2bd2_0_29:notes"/>
          <p:cNvSpPr>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r>
              <a:rPr lang="fr" dirty="0"/>
              <a:t>Ex d’une séance avec un travail en groupe (</a:t>
            </a:r>
            <a:r>
              <a:rPr lang="fr" dirty="0" err="1"/>
              <a:t>Connac</a:t>
            </a:r>
            <a:r>
              <a:rPr lang="fr" dirty="0"/>
              <a:t>).</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Google Shape;222;ga174cf2bd2_0_12:notes"/>
          <p:cNvSpPr>
            <a:spLocks noGrp="1" noRot="1" noChangeAspect="1"/>
          </p:cNvSpPr>
          <p:nvPr>
            <p:ph type="sldImg" idx="2"/>
          </p:nvPr>
        </p:nvSpPr>
        <p:spPr bwMode="auto">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 name="Google Shape;223;ga174cf2bd2_0_12:notes"/>
          <p:cNvSpPr>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just">
              <a:lnSpc>
                <a:spcPct val="114999"/>
              </a:lnSpc>
              <a:spcBef>
                <a:spcPts val="1200"/>
              </a:spcBef>
              <a:spcAft>
                <a:spcPts val="0"/>
              </a:spcAft>
              <a:buClr>
                <a:schemeClr val="dk1"/>
              </a:buClr>
              <a:buSzPts val="1100"/>
              <a:buFont typeface="Arial"/>
              <a:buNone/>
              <a:defRPr/>
            </a:pPr>
            <a:r>
              <a:rPr lang="fr" sz="1400" dirty="0">
                <a:solidFill>
                  <a:srgbClr val="FFFFFF"/>
                </a:solidFill>
                <a:highlight>
                  <a:srgbClr val="333333"/>
                </a:highlight>
              </a:rPr>
              <a:t>Schématisation par D. Favre du principe piagétien de l'équilibration </a:t>
            </a:r>
            <a:r>
              <a:rPr lang="fr" sz="1400" dirty="0" err="1">
                <a:solidFill>
                  <a:srgbClr val="FFFFFF"/>
                </a:solidFill>
                <a:highlight>
                  <a:srgbClr val="333333"/>
                </a:highlight>
              </a:rPr>
              <a:t>majorante</a:t>
            </a:r>
            <a:r>
              <a:rPr lang="fr" sz="1400" dirty="0">
                <a:solidFill>
                  <a:srgbClr val="FFFFFF"/>
                </a:solidFill>
                <a:highlight>
                  <a:srgbClr val="333333"/>
                </a:highlight>
              </a:rPr>
              <a:t> :</a:t>
            </a:r>
            <a:endParaRPr sz="1400" dirty="0">
              <a:solidFill>
                <a:srgbClr val="FFFFFF"/>
              </a:solidFill>
            </a:endParaRPr>
          </a:p>
          <a:p>
            <a:pPr marL="0" lvl="0" indent="0" algn="just">
              <a:lnSpc>
                <a:spcPct val="114999"/>
              </a:lnSpc>
              <a:spcBef>
                <a:spcPts val="1200"/>
              </a:spcBef>
              <a:spcAft>
                <a:spcPts val="0"/>
              </a:spcAft>
              <a:buClr>
                <a:schemeClr val="dk1"/>
              </a:buClr>
              <a:buSzPts val="1100"/>
              <a:buFont typeface="Arial"/>
              <a:buNone/>
              <a:defRPr/>
            </a:pPr>
            <a:r>
              <a:rPr lang="fr" sz="1400" dirty="0">
                <a:solidFill>
                  <a:schemeClr val="dk1"/>
                </a:solidFill>
              </a:rPr>
              <a:t>Apprendre correspond à une majoration des représentations initiales.</a:t>
            </a:r>
            <a:endParaRPr sz="1400" dirty="0">
              <a:solidFill>
                <a:schemeClr val="dk1"/>
              </a:solidFill>
            </a:endParaRPr>
          </a:p>
          <a:p>
            <a:pPr marL="0" lvl="0" indent="0" algn="just">
              <a:lnSpc>
                <a:spcPct val="114999"/>
              </a:lnSpc>
              <a:spcBef>
                <a:spcPts val="1200"/>
              </a:spcBef>
              <a:spcAft>
                <a:spcPts val="0"/>
              </a:spcAft>
              <a:buNone/>
              <a:defRPr/>
            </a:pPr>
            <a:r>
              <a:rPr lang="fr" sz="1400" dirty="0">
                <a:solidFill>
                  <a:schemeClr val="dk1"/>
                </a:solidFill>
              </a:rPr>
              <a:t>L’élève passe d’un niveau initial A « il n’arrive pas dénué d’expérience » à un niveau B supérieur dans lequel il parvient à résoudre de nouveaux </a:t>
            </a:r>
            <a:r>
              <a:rPr lang="fr" sz="1400" dirty="0" err="1">
                <a:solidFill>
                  <a:schemeClr val="dk1"/>
                </a:solidFill>
              </a:rPr>
              <a:t>pbs</a:t>
            </a:r>
            <a:r>
              <a:rPr lang="fr" sz="1400" dirty="0">
                <a:solidFill>
                  <a:schemeClr val="dk1"/>
                </a:solidFill>
              </a:rPr>
              <a:t>.</a:t>
            </a:r>
            <a:endParaRPr sz="1400" dirty="0">
              <a:solidFill>
                <a:schemeClr val="dk1"/>
              </a:solidFill>
            </a:endParaRPr>
          </a:p>
          <a:p>
            <a:pPr marL="0" lvl="0" indent="0" algn="just">
              <a:lnSpc>
                <a:spcPct val="114999"/>
              </a:lnSpc>
              <a:spcBef>
                <a:spcPts val="1200"/>
              </a:spcBef>
              <a:spcAft>
                <a:spcPts val="0"/>
              </a:spcAft>
              <a:buClr>
                <a:schemeClr val="dk1"/>
              </a:buClr>
              <a:buSzPts val="1100"/>
              <a:buFont typeface="Arial"/>
              <a:buNone/>
              <a:defRPr/>
            </a:pPr>
            <a:r>
              <a:rPr lang="fr" sz="1400" dirty="0">
                <a:solidFill>
                  <a:schemeClr val="dk1"/>
                </a:solidFill>
              </a:rPr>
              <a:t>Il a passe d’une situation équilibré à une autre qui lui est supérieur en termes de connaissance et donc de </a:t>
            </a:r>
            <a:r>
              <a:rPr lang="fr" sz="1400" dirty="0" err="1">
                <a:solidFill>
                  <a:schemeClr val="dk1"/>
                </a:solidFill>
              </a:rPr>
              <a:t>caoaocités</a:t>
            </a:r>
            <a:r>
              <a:rPr lang="fr" sz="1400" dirty="0">
                <a:solidFill>
                  <a:schemeClr val="dk1"/>
                </a:solidFill>
              </a:rPr>
              <a:t> à résoudre des problèmes.</a:t>
            </a:r>
            <a:endParaRPr sz="1400" dirty="0">
              <a:solidFill>
                <a:schemeClr val="dk1"/>
              </a:solidFill>
            </a:endParaRPr>
          </a:p>
          <a:p>
            <a:pPr marL="0" lvl="0" indent="-228600" algn="just">
              <a:lnSpc>
                <a:spcPct val="114999"/>
              </a:lnSpc>
              <a:spcBef>
                <a:spcPts val="1200"/>
              </a:spcBef>
              <a:spcAft>
                <a:spcPts val="0"/>
              </a:spcAft>
              <a:buClr>
                <a:schemeClr val="dk1"/>
              </a:buClr>
              <a:buSzPts val="1100"/>
              <a:buFont typeface="Arial"/>
              <a:buNone/>
              <a:defRPr/>
            </a:pPr>
            <a:r>
              <a:rPr lang="fr" sz="1400" dirty="0">
                <a:solidFill>
                  <a:schemeClr val="dk1"/>
                </a:solidFill>
              </a:rPr>
              <a:t>1.</a:t>
            </a:r>
            <a:r>
              <a:rPr lang="fr" sz="700" dirty="0">
                <a:solidFill>
                  <a:schemeClr val="dk1"/>
                </a:solidFill>
              </a:rPr>
              <a:t>     </a:t>
            </a:r>
            <a:r>
              <a:rPr lang="fr" sz="1400" b="1" u="sng" dirty="0">
                <a:solidFill>
                  <a:schemeClr val="dk1"/>
                </a:solidFill>
              </a:rPr>
              <a:t>Incompétence </a:t>
            </a:r>
            <a:r>
              <a:rPr lang="fr" sz="1400" b="1" u="sng" dirty="0" err="1">
                <a:solidFill>
                  <a:schemeClr val="dk1"/>
                </a:solidFill>
              </a:rPr>
              <a:t>ics</a:t>
            </a:r>
            <a:r>
              <a:rPr lang="fr" sz="1400" dirty="0">
                <a:solidFill>
                  <a:schemeClr val="dk1"/>
                </a:solidFill>
              </a:rPr>
              <a:t> : on vit heureux : c’est la genèse avant la pomme ! C’est l’état de nature mais l’enjeu de l’éducation est de faire passer les élèves à l’état de culture.</a:t>
            </a:r>
            <a:endParaRPr sz="1400" dirty="0">
              <a:solidFill>
                <a:schemeClr val="dk1"/>
              </a:solidFill>
            </a:endParaRPr>
          </a:p>
          <a:p>
            <a:pPr marL="0" lvl="0" indent="-228600" algn="just">
              <a:lnSpc>
                <a:spcPct val="114999"/>
              </a:lnSpc>
              <a:spcBef>
                <a:spcPts val="1200"/>
              </a:spcBef>
              <a:spcAft>
                <a:spcPts val="0"/>
              </a:spcAft>
              <a:buClr>
                <a:schemeClr val="dk1"/>
              </a:buClr>
              <a:buSzPts val="1100"/>
              <a:buFont typeface="Arial"/>
              <a:buNone/>
              <a:defRPr/>
            </a:pPr>
            <a:r>
              <a:rPr lang="fr" sz="1400" dirty="0">
                <a:solidFill>
                  <a:schemeClr val="dk1"/>
                </a:solidFill>
              </a:rPr>
              <a:t>2.</a:t>
            </a:r>
            <a:r>
              <a:rPr lang="fr" sz="700" dirty="0">
                <a:solidFill>
                  <a:schemeClr val="dk1"/>
                </a:solidFill>
              </a:rPr>
              <a:t>     </a:t>
            </a:r>
            <a:r>
              <a:rPr lang="fr" sz="1400" b="1" u="sng" dirty="0">
                <a:solidFill>
                  <a:schemeClr val="dk1"/>
                </a:solidFill>
              </a:rPr>
              <a:t>Incompétence </a:t>
            </a:r>
            <a:r>
              <a:rPr lang="fr" sz="1400" b="1" u="sng" dirty="0" err="1">
                <a:solidFill>
                  <a:schemeClr val="dk1"/>
                </a:solidFill>
              </a:rPr>
              <a:t>cs</a:t>
            </a:r>
            <a:r>
              <a:rPr lang="fr" sz="1400" dirty="0">
                <a:solidFill>
                  <a:schemeClr val="dk1"/>
                </a:solidFill>
              </a:rPr>
              <a:t> : insécurité, déséquilibre cognitif. Nos représentations spontanées ne nous permettent pas de franchir un nouvel obstacle. Frustration, désir de savoir et d’apprendre</a:t>
            </a:r>
            <a:endParaRPr sz="1400" dirty="0">
              <a:solidFill>
                <a:schemeClr val="dk1"/>
              </a:solidFill>
            </a:endParaRPr>
          </a:p>
          <a:p>
            <a:pPr marL="0" lvl="0" indent="-228600" algn="just">
              <a:lnSpc>
                <a:spcPct val="114999"/>
              </a:lnSpc>
              <a:spcBef>
                <a:spcPts val="1200"/>
              </a:spcBef>
              <a:spcAft>
                <a:spcPts val="0"/>
              </a:spcAft>
              <a:buClr>
                <a:schemeClr val="dk1"/>
              </a:buClr>
              <a:buSzPts val="1100"/>
              <a:buFont typeface="Arial"/>
              <a:buNone/>
              <a:defRPr/>
            </a:pPr>
            <a:r>
              <a:rPr lang="fr" sz="1400" dirty="0">
                <a:solidFill>
                  <a:schemeClr val="dk1"/>
                </a:solidFill>
              </a:rPr>
              <a:t>3.</a:t>
            </a:r>
            <a:r>
              <a:rPr lang="fr" sz="700" dirty="0">
                <a:solidFill>
                  <a:schemeClr val="dk1"/>
                </a:solidFill>
              </a:rPr>
              <a:t>     </a:t>
            </a:r>
            <a:r>
              <a:rPr lang="fr" sz="1400" b="1" u="sng" dirty="0">
                <a:solidFill>
                  <a:schemeClr val="dk1"/>
                </a:solidFill>
              </a:rPr>
              <a:t>Compétence </a:t>
            </a:r>
            <a:r>
              <a:rPr lang="fr" sz="1400" b="1" u="sng" dirty="0" err="1">
                <a:solidFill>
                  <a:schemeClr val="dk1"/>
                </a:solidFill>
              </a:rPr>
              <a:t>cs</a:t>
            </a:r>
            <a:r>
              <a:rPr lang="fr" sz="1400" dirty="0">
                <a:solidFill>
                  <a:schemeClr val="dk1"/>
                </a:solidFill>
              </a:rPr>
              <a:t> : les élèves ont les réponses à leurs questions : fierté, sentiment agréable. Reste à développer des automatismes pour pouvoir utiliser ces nouvelles connaissances dans de nouveaux contextes. C’est la phase 4.</a:t>
            </a:r>
            <a:endParaRPr sz="1400" dirty="0">
              <a:solidFill>
                <a:schemeClr val="dk1"/>
              </a:solidFill>
            </a:endParaRPr>
          </a:p>
          <a:p>
            <a:pPr marL="0" lvl="0" indent="-228600" algn="just">
              <a:lnSpc>
                <a:spcPct val="114999"/>
              </a:lnSpc>
              <a:spcBef>
                <a:spcPts val="1200"/>
              </a:spcBef>
              <a:spcAft>
                <a:spcPts val="0"/>
              </a:spcAft>
              <a:buClr>
                <a:schemeClr val="dk1"/>
              </a:buClr>
              <a:buSzPts val="1100"/>
              <a:buFont typeface="Arial"/>
              <a:buNone/>
              <a:defRPr/>
            </a:pPr>
            <a:r>
              <a:rPr lang="fr" sz="1400" dirty="0">
                <a:solidFill>
                  <a:schemeClr val="dk1"/>
                </a:solidFill>
              </a:rPr>
              <a:t>4.</a:t>
            </a:r>
            <a:r>
              <a:rPr lang="fr" sz="700" dirty="0">
                <a:solidFill>
                  <a:schemeClr val="dk1"/>
                </a:solidFill>
              </a:rPr>
              <a:t>     </a:t>
            </a:r>
            <a:r>
              <a:rPr lang="fr" sz="1400" b="1" u="sng" dirty="0">
                <a:solidFill>
                  <a:schemeClr val="dk1"/>
                </a:solidFill>
              </a:rPr>
              <a:t>Compétence </a:t>
            </a:r>
            <a:r>
              <a:rPr lang="fr" sz="1400" b="1" u="sng" dirty="0" err="1">
                <a:solidFill>
                  <a:schemeClr val="dk1"/>
                </a:solidFill>
              </a:rPr>
              <a:t>ics</a:t>
            </a:r>
            <a:r>
              <a:rPr lang="fr" sz="1400" dirty="0">
                <a:solidFill>
                  <a:schemeClr val="dk1"/>
                </a:solidFill>
              </a:rPr>
              <a:t> : il n’est plus nécessaire de mobiliser une activité cognitive intense pour résoudre ces problèmes, c’est intégré et cela libère de la place et de l’énergie pour développer de nouveaux apprentissages</a:t>
            </a:r>
            <a:endParaRPr sz="1400" dirty="0">
              <a:solidFill>
                <a:schemeClr val="dk1"/>
              </a:solidFill>
            </a:endParaRPr>
          </a:p>
          <a:p>
            <a:pPr marL="0" lvl="0" indent="0" algn="l">
              <a:spcBef>
                <a:spcPts val="1200"/>
              </a:spcBef>
              <a:spcAft>
                <a:spcPts val="0"/>
              </a:spcAft>
              <a:buNone/>
              <a:defRPr/>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Google Shape;230;ga174cf2bd2_0_0: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 name="Google Shape;231;ga174cf2bd2_0_0:notes"/>
          <p:cNvSpPr>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r>
              <a:rPr lang="fr" dirty="0"/>
              <a:t>Comment et avec quels outils amener les élèves à collaborer en </a:t>
            </a:r>
            <a:r>
              <a:rPr lang="fr" dirty="0" err="1"/>
              <a:t>distanciel</a:t>
            </a:r>
            <a:r>
              <a:rPr lang="fr" dirty="0"/>
              <a:t>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Google Shape;105;g890298621e_0_5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 name="Google Shape;106;g890298621e_0_53:notes"/>
          <p:cNvSpPr>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14999"/>
              </a:lnSpc>
              <a:spcBef>
                <a:spcPts val="0"/>
              </a:spcBef>
              <a:spcAft>
                <a:spcPts val="0"/>
              </a:spcAft>
              <a:buNone/>
              <a:defRPr/>
            </a:pPr>
            <a:r>
              <a:rPr lang="fr" sz="1200" dirty="0"/>
              <a:t>(Cette diapositive et les deux suivantes sont issues du DU </a:t>
            </a:r>
            <a:r>
              <a:rPr lang="fr" sz="1200" dirty="0" err="1"/>
              <a:t>Promobe</a:t>
            </a:r>
            <a:r>
              <a:rPr lang="fr" sz="1200" dirty="0"/>
              <a:t> dispensé à l’UGA par Damien Teissier et son équipe).</a:t>
            </a:r>
          </a:p>
          <a:p>
            <a:pPr marL="0" lvl="0" indent="0" algn="l">
              <a:lnSpc>
                <a:spcPct val="114999"/>
              </a:lnSpc>
              <a:spcBef>
                <a:spcPts val="0"/>
              </a:spcBef>
              <a:spcAft>
                <a:spcPts val="0"/>
              </a:spcAft>
              <a:buNone/>
              <a:defRPr/>
            </a:pPr>
            <a:r>
              <a:rPr lang="fr" sz="1200" dirty="0"/>
              <a:t>Pour concevoir des séquences d’enseignements motivantes : savoir comment fonctionne la motivation, quels sont les leviers que l’on peut activer pour susciter une motivation de qualité</a:t>
            </a:r>
            <a:endParaRPr sz="1200" dirty="0"/>
          </a:p>
          <a:p>
            <a:pPr marL="0" lvl="0" indent="0" algn="l">
              <a:lnSpc>
                <a:spcPct val="114999"/>
              </a:lnSpc>
              <a:spcBef>
                <a:spcPts val="0"/>
              </a:spcBef>
              <a:spcAft>
                <a:spcPts val="0"/>
              </a:spcAft>
              <a:buNone/>
              <a:defRPr/>
            </a:pPr>
            <a:r>
              <a:rPr lang="fr" sz="1200" b="1" dirty="0"/>
              <a:t>Selon la théorie de l’autodétermination (TAD</a:t>
            </a:r>
            <a:r>
              <a:rPr lang="fr" sz="1200" dirty="0"/>
              <a:t>)</a:t>
            </a:r>
            <a:r>
              <a:rPr lang="fr" sz="1200" b="1" dirty="0"/>
              <a:t>, les êtres humains ont naturellement une motivation autodéterminée, tournée vers l’épanouissement de soi. </a:t>
            </a:r>
            <a:endParaRPr sz="1200" b="1" dirty="0"/>
          </a:p>
          <a:p>
            <a:pPr marL="0" lvl="0" indent="0" algn="l">
              <a:lnSpc>
                <a:spcPct val="114999"/>
              </a:lnSpc>
              <a:spcBef>
                <a:spcPts val="0"/>
              </a:spcBef>
              <a:spcAft>
                <a:spcPts val="0"/>
              </a:spcAft>
              <a:buNone/>
              <a:defRPr/>
            </a:pPr>
            <a:r>
              <a:rPr lang="fr" sz="1200" b="1" dirty="0"/>
              <a:t>C’est la nature humaine quand elle est encore innocente, qu’elle ne se soucie pas de pressions extérieures : ex des petits enfants qui jouent avec la volonté de résoudre les </a:t>
            </a:r>
            <a:r>
              <a:rPr lang="fr" sz="1200" b="1" dirty="0" err="1"/>
              <a:t>pbs</a:t>
            </a:r>
            <a:r>
              <a:rPr lang="fr" sz="1200" b="1" dirty="0"/>
              <a:t> </a:t>
            </a:r>
            <a:r>
              <a:rPr lang="fr" sz="1200" b="1" dirty="0" err="1"/>
              <a:t>ds</a:t>
            </a:r>
            <a:r>
              <a:rPr lang="fr" sz="1200" b="1" dirty="0"/>
              <a:t> leurs jeux, envie d’apprendre et de tout expérimenter en essayant sans cesse des choses nouvelles.</a:t>
            </a:r>
            <a:endParaRPr sz="1200" b="1" dirty="0"/>
          </a:p>
          <a:p>
            <a:pPr marL="0" lvl="0" indent="0" algn="l">
              <a:lnSpc>
                <a:spcPct val="114999"/>
              </a:lnSpc>
              <a:spcBef>
                <a:spcPts val="0"/>
              </a:spcBef>
              <a:spcAft>
                <a:spcPts val="0"/>
              </a:spcAft>
              <a:buNone/>
              <a:defRPr/>
            </a:pPr>
            <a:r>
              <a:rPr lang="fr" sz="1200" b="1" dirty="0"/>
              <a:t>Mais à l’adolescence (parce que c’est l’âge qui nous intéresse aujourd’hui), cet élan de l’enfance laisse parfois (souvent ?) la place çà une apathie visible (nos élèves sont parfois comme blasé de tout) : </a:t>
            </a:r>
            <a:r>
              <a:rPr lang="fr" sz="1200" b="1" dirty="0">
                <a:solidFill>
                  <a:srgbClr val="FF0084"/>
                </a:solidFill>
              </a:rPr>
              <a:t>Importance alors de la notion de défi. Viau notamment insiste la dessus. Une activité scolaire motivante propose un défi. (on retrouve le concept de ZPD : proposer de réaliser des choses non immédiatement atteignables mais qui le seront avec un peu d’aide (ressources, humaines…) et qui vont permettre de franchir des paliers, de progresser.</a:t>
            </a:r>
            <a:endParaRPr sz="1200" b="1" dirty="0">
              <a:solidFill>
                <a:srgbClr val="FF0084"/>
              </a:solidFill>
            </a:endParaRPr>
          </a:p>
          <a:p>
            <a:pPr marL="0" lvl="0" indent="0" algn="l">
              <a:lnSpc>
                <a:spcPct val="114999"/>
              </a:lnSpc>
              <a:spcBef>
                <a:spcPts val="0"/>
              </a:spcBef>
              <a:spcAft>
                <a:spcPts val="0"/>
              </a:spcAft>
              <a:buNone/>
              <a:defRPr/>
            </a:pPr>
            <a:endParaRPr sz="1200" b="1" dirty="0">
              <a:solidFill>
                <a:srgbClr val="FF0084"/>
              </a:solidFill>
            </a:endParaRPr>
          </a:p>
          <a:p>
            <a:pPr marL="0" lvl="0" indent="0" algn="l">
              <a:lnSpc>
                <a:spcPct val="114999"/>
              </a:lnSpc>
              <a:spcBef>
                <a:spcPts val="0"/>
              </a:spcBef>
              <a:spcAft>
                <a:spcPts val="0"/>
              </a:spcAft>
              <a:buNone/>
              <a:defRPr/>
            </a:pPr>
            <a:r>
              <a:rPr lang="fr" sz="1200" dirty="0"/>
              <a:t>Pour expliquer cette nature contrastée de la motivation humaine, </a:t>
            </a:r>
            <a:r>
              <a:rPr lang="fr" sz="1200" b="1" dirty="0"/>
              <a:t>la TAD précise que cette motivation autodéterminée naturelle à s’engager pour apprendre et se développer n’est qu’une potentialité qui nécessite des conditions environnementales particulières pour se manifester. </a:t>
            </a:r>
            <a:endParaRPr sz="1200" b="1" dirty="0"/>
          </a:p>
          <a:p>
            <a:pPr marL="0" lvl="0" indent="0" algn="l">
              <a:lnSpc>
                <a:spcPct val="114999"/>
              </a:lnSpc>
              <a:spcBef>
                <a:spcPts val="0"/>
              </a:spcBef>
              <a:spcAft>
                <a:spcPts val="0"/>
              </a:spcAft>
              <a:buNone/>
              <a:defRPr/>
            </a:pPr>
            <a:endParaRPr sz="1200" b="1" dirty="0"/>
          </a:p>
          <a:p>
            <a:pPr marL="0" lvl="0" indent="0" algn="l">
              <a:lnSpc>
                <a:spcPct val="114999"/>
              </a:lnSpc>
              <a:spcBef>
                <a:spcPts val="0"/>
              </a:spcBef>
              <a:spcAft>
                <a:spcPts val="0"/>
              </a:spcAft>
              <a:buNone/>
              <a:defRPr/>
            </a:pPr>
            <a:r>
              <a:rPr lang="fr" sz="1200" b="1" dirty="0">
                <a:solidFill>
                  <a:srgbClr val="3DCB76"/>
                </a:solidFill>
                <a:highlight>
                  <a:schemeClr val="lt1"/>
                </a:highlight>
              </a:rPr>
              <a:t>Ces conditions environnementales renvoient à la satisfaction de trois besoins psychologiques fondamentaux.</a:t>
            </a:r>
            <a:r>
              <a:rPr lang="fr" sz="1200" dirty="0">
                <a:solidFill>
                  <a:srgbClr val="3DCB76"/>
                </a:solidFill>
                <a:highlight>
                  <a:schemeClr val="lt1"/>
                </a:highlight>
              </a:rPr>
              <a:t> </a:t>
            </a:r>
            <a:endParaRPr sz="1200" dirty="0">
              <a:solidFill>
                <a:srgbClr val="3DCB76"/>
              </a:solidFill>
            </a:endParaRPr>
          </a:p>
          <a:p>
            <a:pPr marL="457200" lvl="0" indent="-304800" algn="just">
              <a:lnSpc>
                <a:spcPct val="114999"/>
              </a:lnSpc>
              <a:spcBef>
                <a:spcPts val="0"/>
              </a:spcBef>
              <a:spcAft>
                <a:spcPts val="0"/>
              </a:spcAft>
              <a:buClr>
                <a:srgbClr val="222222"/>
              </a:buClr>
              <a:buSzPts val="1200"/>
              <a:buFont typeface="Roboto"/>
              <a:buChar char="●"/>
              <a:defRPr/>
            </a:pPr>
            <a:r>
              <a:rPr lang="fr" sz="1200" b="1" dirty="0">
                <a:solidFill>
                  <a:srgbClr val="222222"/>
                </a:solidFill>
                <a:latin typeface="Roboto"/>
                <a:ea typeface="Roboto"/>
                <a:cs typeface="Roboto"/>
              </a:rPr>
              <a:t>le besoin de compétence</a:t>
            </a:r>
            <a:r>
              <a:rPr lang="fr" sz="1200" dirty="0">
                <a:solidFill>
                  <a:srgbClr val="222222"/>
                </a:solidFill>
                <a:latin typeface="Roboto"/>
                <a:ea typeface="Roboto"/>
                <a:cs typeface="Roboto"/>
              </a:rPr>
              <a:t> qui traduit ce que l'on ressent lorsqu'on agit efficacement avec son environnement en contrôlant les éléments qui amènent à la réussite de la tâche et en mobilisant pleinement ses capacités ; (</a:t>
            </a:r>
            <a:r>
              <a:rPr lang="fr" sz="1200" dirty="0"/>
              <a:t>sentir qu’on réussit dans ce qu’on entreprend =&gt; mettre en avant les progrès réalisés, ce qui a été appris ou maîtrisé. Se focaliser, en cas d’échec, sur les progrès si minimes soient–ils, sur les solutions et moyens de les mettre en œuvre pour progresser en mettant accent sur les efforts demandés). </a:t>
            </a:r>
            <a:r>
              <a:rPr lang="fr" sz="1200" dirty="0">
                <a:solidFill>
                  <a:srgbClr val="FF0084"/>
                </a:solidFill>
              </a:rPr>
              <a:t>Ce besoin on le satisfait notamment avec des feedbacks en tant qu’enseignants.</a:t>
            </a:r>
            <a:endParaRPr sz="1200" dirty="0">
              <a:solidFill>
                <a:srgbClr val="FF0084"/>
              </a:solidFill>
              <a:latin typeface="Roboto"/>
              <a:ea typeface="Roboto"/>
              <a:cs typeface="Roboto"/>
            </a:endParaRPr>
          </a:p>
          <a:p>
            <a:pPr marL="457200" lvl="0" indent="-304800" algn="just">
              <a:lnSpc>
                <a:spcPct val="114999"/>
              </a:lnSpc>
              <a:spcBef>
                <a:spcPts val="0"/>
              </a:spcBef>
              <a:spcAft>
                <a:spcPts val="0"/>
              </a:spcAft>
              <a:buClr>
                <a:srgbClr val="222222"/>
              </a:buClr>
              <a:buSzPts val="1200"/>
              <a:buFont typeface="Roboto"/>
              <a:buChar char="●"/>
              <a:defRPr/>
            </a:pPr>
            <a:r>
              <a:rPr lang="fr" sz="1200" b="1" dirty="0">
                <a:solidFill>
                  <a:srgbClr val="222222"/>
                </a:solidFill>
                <a:latin typeface="Roboto"/>
                <a:ea typeface="Roboto"/>
                <a:cs typeface="Roboto"/>
              </a:rPr>
              <a:t>le besoin d'autonomie</a:t>
            </a:r>
            <a:r>
              <a:rPr lang="fr" sz="1200" dirty="0">
                <a:solidFill>
                  <a:srgbClr val="222222"/>
                </a:solidFill>
                <a:latin typeface="Roboto"/>
                <a:ea typeface="Roboto"/>
                <a:cs typeface="Roboto"/>
              </a:rPr>
              <a:t> qui fait référence au fait de se sentir comme étant à l'origine de son propre comportement et de ses actions sans que s'exerce une contraire extérieure ou interne ;(</a:t>
            </a:r>
            <a:r>
              <a:rPr lang="fr" sz="1200" dirty="0"/>
              <a:t>se sentir être à l’origine de ses choix , ne pas être un pion qui doit seulement s’exécuter -&gt; privilégier le plaisir à faire, proposer des choix, donner du sens, des explications, donner contrôle décisionnel. </a:t>
            </a:r>
            <a:r>
              <a:rPr lang="fr" sz="1200" dirty="0">
                <a:solidFill>
                  <a:srgbClr val="FF0084"/>
                </a:solidFill>
              </a:rPr>
              <a:t>Un besoin que l’on peut satisfaire en laissant le choix de l’activité par ex, ou le choix du format de rendu du travail demandé, ou le choix de l’organisation pour parvenir au résultats demandé.</a:t>
            </a:r>
            <a:endParaRPr sz="1200" dirty="0">
              <a:solidFill>
                <a:srgbClr val="FF0084"/>
              </a:solidFill>
              <a:latin typeface="Roboto"/>
              <a:ea typeface="Roboto"/>
              <a:cs typeface="Roboto"/>
            </a:endParaRPr>
          </a:p>
          <a:p>
            <a:pPr marL="457200" lvl="0" indent="-304800" algn="just">
              <a:lnSpc>
                <a:spcPct val="114999"/>
              </a:lnSpc>
              <a:spcBef>
                <a:spcPts val="0"/>
              </a:spcBef>
              <a:spcAft>
                <a:spcPts val="0"/>
              </a:spcAft>
              <a:buClr>
                <a:srgbClr val="222222"/>
              </a:buClr>
              <a:buSzPts val="1200"/>
              <a:buFont typeface="Roboto"/>
              <a:buChar char="●"/>
              <a:defRPr/>
            </a:pPr>
            <a:r>
              <a:rPr lang="fr" sz="1200" b="1" dirty="0">
                <a:solidFill>
                  <a:srgbClr val="222222"/>
                </a:solidFill>
                <a:latin typeface="Roboto"/>
                <a:ea typeface="Roboto"/>
                <a:cs typeface="Roboto"/>
              </a:rPr>
              <a:t>le besoin d'affiliation </a:t>
            </a:r>
            <a:r>
              <a:rPr lang="fr" sz="1200" dirty="0">
                <a:solidFill>
                  <a:srgbClr val="222222"/>
                </a:solidFill>
                <a:latin typeface="Roboto"/>
                <a:ea typeface="Roboto"/>
                <a:cs typeface="Roboto"/>
              </a:rPr>
              <a:t>(de proximité sociale), lié au sentiment d'unité, au fait de se sentir connecté aux autres, d'être attentif à autrui et en sens inverse de se sentir l'objet de son attention mais aussi de se sentir appartenir à un collectif. (</a:t>
            </a:r>
            <a:r>
              <a:rPr lang="fr" sz="1200" dirty="0"/>
              <a:t>Tendance à intérioriser valeurs et </a:t>
            </a:r>
            <a:r>
              <a:rPr lang="fr" sz="1200" dirty="0" err="1"/>
              <a:t>comp</a:t>
            </a:r>
            <a:r>
              <a:rPr lang="fr" sz="1200" dirty="0"/>
              <a:t> de pers qui prennent soin d’eux =&gt; </a:t>
            </a:r>
            <a:r>
              <a:rPr lang="fr" sz="1200" dirty="0" err="1"/>
              <a:t>svt</a:t>
            </a:r>
            <a:r>
              <a:rPr lang="fr" sz="1200" dirty="0"/>
              <a:t> double peine : déception + culpabilisation de l’entourage et reproches. Faire preuve d’empathie, dédramatiser, compréhension pour déception, dialogue constructif). </a:t>
            </a:r>
            <a:r>
              <a:rPr lang="fr" sz="1200" dirty="0">
                <a:solidFill>
                  <a:srgbClr val="FF0084"/>
                </a:solidFill>
              </a:rPr>
              <a:t>Ce besoin on le satisfait avec la collaboration, avec la personnalisation et pas l’individualisation.</a:t>
            </a:r>
            <a:endParaRPr sz="1200" dirty="0">
              <a:solidFill>
                <a:srgbClr val="FF0084"/>
              </a:solidFill>
            </a:endParaRPr>
          </a:p>
          <a:p>
            <a:pPr marL="0" lvl="0" indent="0" algn="just">
              <a:lnSpc>
                <a:spcPct val="114999"/>
              </a:lnSpc>
              <a:spcBef>
                <a:spcPts val="1100"/>
              </a:spcBef>
              <a:spcAft>
                <a:spcPts val="0"/>
              </a:spcAft>
              <a:buNone/>
              <a:defRPr/>
            </a:pPr>
            <a:r>
              <a:rPr lang="fr" sz="1200" dirty="0">
                <a:solidFill>
                  <a:srgbClr val="0000FF"/>
                </a:solidFill>
              </a:rPr>
              <a:t>Différence entre individu et personne au plan philosophique et rapporté au contexte scolaire :</a:t>
            </a:r>
            <a:endParaRPr sz="1200" dirty="0">
              <a:solidFill>
                <a:srgbClr val="0000FF"/>
              </a:solidFill>
            </a:endParaRPr>
          </a:p>
          <a:p>
            <a:pPr marL="457200" lvl="0" indent="-304800" algn="just">
              <a:lnSpc>
                <a:spcPct val="114999"/>
              </a:lnSpc>
              <a:spcBef>
                <a:spcPts val="1100"/>
              </a:spcBef>
              <a:spcAft>
                <a:spcPts val="0"/>
              </a:spcAft>
              <a:buClr>
                <a:srgbClr val="0000FF"/>
              </a:buClr>
              <a:buSzPts val="1200"/>
              <a:buChar char="-"/>
              <a:defRPr/>
            </a:pPr>
            <a:r>
              <a:rPr lang="fr" sz="1200" b="1" dirty="0">
                <a:solidFill>
                  <a:srgbClr val="0000FF"/>
                </a:solidFill>
              </a:rPr>
              <a:t>individu </a:t>
            </a:r>
            <a:r>
              <a:rPr lang="fr" sz="1200" dirty="0">
                <a:solidFill>
                  <a:srgbClr val="0000FF"/>
                </a:solidFill>
              </a:rPr>
              <a:t>c’est ce qui nous définit comme être unique, insécable, sans lien avec autrui (connotation péjorative d’ailleurs : individu = je ne veux pas entrer en contact avec). Rapporté au travail de l’élève, c’est le travail solitaire de l’élève.</a:t>
            </a:r>
            <a:endParaRPr sz="1200" dirty="0">
              <a:solidFill>
                <a:srgbClr val="0000FF"/>
              </a:solidFill>
            </a:endParaRPr>
          </a:p>
          <a:p>
            <a:pPr marL="457200" lvl="0" indent="-304800" algn="just">
              <a:lnSpc>
                <a:spcPct val="114999"/>
              </a:lnSpc>
              <a:spcBef>
                <a:spcPts val="0"/>
              </a:spcBef>
              <a:spcAft>
                <a:spcPts val="0"/>
              </a:spcAft>
              <a:buClr>
                <a:srgbClr val="0000FF"/>
              </a:buClr>
              <a:buSzPts val="1200"/>
              <a:buChar char="-"/>
              <a:defRPr/>
            </a:pPr>
            <a:r>
              <a:rPr lang="fr" sz="1200" b="1" dirty="0">
                <a:solidFill>
                  <a:srgbClr val="0000FF"/>
                </a:solidFill>
              </a:rPr>
              <a:t>personne</a:t>
            </a:r>
            <a:r>
              <a:rPr lang="fr" sz="1200" dirty="0">
                <a:solidFill>
                  <a:srgbClr val="0000FF"/>
                </a:solidFill>
              </a:rPr>
              <a:t> fait référence à notre part social, c’est l’individu en tant qu’il entretient des rapports sociaux qui lui permettent de faire société. La personne, c’est moi qui existe en lien avec autrui, qui me manifeste en au monde en tant qu’être social, que membre d’un groupe groupe. (Aristote : l’homme est un animal social)</a:t>
            </a:r>
            <a:endParaRPr sz="1200" dirty="0">
              <a:solidFill>
                <a:srgbClr val="0000FF"/>
              </a:solidFill>
            </a:endParaRPr>
          </a:p>
          <a:p>
            <a:pPr marL="0" lvl="0" indent="0" algn="just">
              <a:lnSpc>
                <a:spcPct val="114999"/>
              </a:lnSpc>
              <a:spcBef>
                <a:spcPts val="1100"/>
              </a:spcBef>
              <a:spcAft>
                <a:spcPts val="0"/>
              </a:spcAft>
              <a:buNone/>
              <a:defRPr/>
            </a:pPr>
            <a:r>
              <a:rPr lang="fr" sz="1200" dirty="0">
                <a:solidFill>
                  <a:srgbClr val="222222"/>
                </a:solidFill>
                <a:latin typeface="Roboto"/>
                <a:ea typeface="Roboto"/>
                <a:cs typeface="Roboto"/>
              </a:rPr>
              <a:t>Selon cette théorie, afin de favoriser la motivation et l'engagement de l'élève et de l'inciter à persévérer, il convient donc de créer et de mettre en place des situations de travail qui favorisent l'autonomie et soutiennent les sentiments de compétence et d'appartenance sociale pour susciter chez l'élève une motivation autodéterminée car c’est elle qui va l'amener à </a:t>
            </a:r>
            <a:r>
              <a:rPr lang="fr" sz="1200" b="1" dirty="0">
                <a:solidFill>
                  <a:srgbClr val="222222"/>
                </a:solidFill>
                <a:latin typeface="Roboto"/>
                <a:ea typeface="Roboto"/>
                <a:cs typeface="Roboto"/>
              </a:rPr>
              <a:t>s'engager dans les activités scolaires de manière spontanée, par choix et à persévérer.</a:t>
            </a:r>
            <a:endParaRPr sz="1200" b="1" dirty="0">
              <a:solidFill>
                <a:srgbClr val="222222"/>
              </a:solidFill>
              <a:latin typeface="Roboto"/>
              <a:ea typeface="Roboto"/>
              <a:cs typeface="Roboto"/>
            </a:endParaRPr>
          </a:p>
          <a:p>
            <a:pPr marL="0" lvl="0" indent="0" algn="l">
              <a:lnSpc>
                <a:spcPct val="114999"/>
              </a:lnSpc>
              <a:spcBef>
                <a:spcPts val="1100"/>
              </a:spcBef>
              <a:spcAft>
                <a:spcPts val="0"/>
              </a:spcAft>
              <a:buNone/>
              <a:defRPr/>
            </a:pPr>
            <a:r>
              <a:rPr lang="fr" sz="1200" b="1" dirty="0"/>
              <a:t>Ainsi, pour susciter un engagement autonome des élèves dans l’apprentissage, il s’agira de mettre en place les conditions pour que l’élève comprenne et intègre non seulement ce qu’il y a a connaître, mais l’intérêt qu’il y a à l’apprendre et le connaître, voire qu’il éprouve du plaisir à s’y investir</a:t>
            </a:r>
            <a:r>
              <a:rPr lang="fr" sz="1200" dirty="0"/>
              <a:t> (stade ultime de l’investissement).</a:t>
            </a:r>
            <a:endParaRPr sz="1200" dirty="0"/>
          </a:p>
          <a:p>
            <a:pPr marL="0" lvl="0" indent="0" algn="just">
              <a:lnSpc>
                <a:spcPct val="114999"/>
              </a:lnSpc>
              <a:spcBef>
                <a:spcPts val="0"/>
              </a:spcBef>
              <a:spcAft>
                <a:spcPts val="0"/>
              </a:spcAft>
              <a:buNone/>
              <a:defRPr/>
            </a:pPr>
            <a:endParaRPr sz="1200" dirty="0">
              <a:solidFill>
                <a:srgbClr val="222222"/>
              </a:solidFill>
              <a:latin typeface="Roboto"/>
              <a:ea typeface="Roboto"/>
              <a:cs typeface="Roboto"/>
            </a:endParaRPr>
          </a:p>
          <a:p>
            <a:pPr marL="0" lvl="0" indent="0" algn="l">
              <a:lnSpc>
                <a:spcPct val="114999"/>
              </a:lnSpc>
              <a:spcBef>
                <a:spcPts val="1100"/>
              </a:spcBef>
              <a:spcAft>
                <a:spcPts val="0"/>
              </a:spcAft>
              <a:buNone/>
              <a:defRPr/>
            </a:pPr>
            <a:endParaRPr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Google Shape;119;g890298621e_0_70:notes"/>
          <p:cNvSpPr>
            <a:spLocks noGrp="1" noRot="1" noChangeAspect="1"/>
          </p:cNvSpPr>
          <p:nvPr>
            <p:ph type="sldImg" idx="2"/>
          </p:nvPr>
        </p:nvSpPr>
        <p:spPr bwMode="auto">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 name="Google Shape;120;g890298621e_0_70:notes"/>
          <p:cNvSpPr>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lnSpc>
                <a:spcPct val="114999"/>
              </a:lnSpc>
              <a:spcBef>
                <a:spcPts val="0"/>
              </a:spcBef>
              <a:spcAft>
                <a:spcPts val="0"/>
              </a:spcAft>
              <a:buNone/>
              <a:defRPr/>
            </a:pPr>
            <a:r>
              <a:rPr lang="fr" sz="1200"/>
              <a:t>Dans la TAD est proposé un continuum de la motivation: intrinsèque, extrinsèque à laquelle s’ajoute l’a-motivation, l’absence totale de motivation. </a:t>
            </a:r>
            <a:endParaRPr sz="1200"/>
          </a:p>
          <a:p>
            <a:pPr marL="0" lvl="0" indent="0" algn="l">
              <a:lnSpc>
                <a:spcPct val="114999"/>
              </a:lnSpc>
              <a:spcBef>
                <a:spcPts val="0"/>
              </a:spcBef>
              <a:spcAft>
                <a:spcPts val="0"/>
              </a:spcAft>
              <a:buNone/>
              <a:defRPr/>
            </a:pPr>
            <a:r>
              <a:rPr lang="fr" sz="1200"/>
              <a:t>De la plus + à la plus -</a:t>
            </a:r>
            <a:endParaRPr sz="1200"/>
          </a:p>
          <a:p>
            <a:pPr marL="0" lvl="0" indent="0" algn="l">
              <a:lnSpc>
                <a:spcPct val="114999"/>
              </a:lnSpc>
              <a:spcBef>
                <a:spcPts val="0"/>
              </a:spcBef>
              <a:spcAft>
                <a:spcPts val="0"/>
              </a:spcAft>
              <a:buNone/>
              <a:defRPr/>
            </a:pPr>
            <a:endParaRPr sz="1200"/>
          </a:p>
          <a:p>
            <a:pPr marL="0" lvl="0" indent="0" algn="l">
              <a:lnSpc>
                <a:spcPct val="114999"/>
              </a:lnSpc>
              <a:spcBef>
                <a:spcPts val="0"/>
              </a:spcBef>
              <a:spcAft>
                <a:spcPts val="0"/>
              </a:spcAft>
              <a:buNone/>
              <a:defRPr/>
            </a:pPr>
            <a:r>
              <a:rPr lang="fr" sz="1200"/>
              <a:t>On distingue l’ensemble que les chercheurs Grenoblois comme Damien Tellier définissent comme des </a:t>
            </a:r>
            <a:r>
              <a:rPr lang="fr" sz="1200" b="1">
                <a:solidFill>
                  <a:srgbClr val="3DCB76"/>
                </a:solidFill>
              </a:rPr>
              <a:t>motivations autonomes ou autodéterminées</a:t>
            </a:r>
            <a:r>
              <a:rPr lang="fr" sz="1200"/>
              <a:t>.</a:t>
            </a:r>
            <a:endParaRPr sz="1200"/>
          </a:p>
          <a:p>
            <a:pPr marL="457200" lvl="0" indent="-304800" algn="l">
              <a:lnSpc>
                <a:spcPct val="114999"/>
              </a:lnSpc>
              <a:spcBef>
                <a:spcPts val="0"/>
              </a:spcBef>
              <a:spcAft>
                <a:spcPts val="0"/>
              </a:spcAft>
              <a:buSzPts val="1200"/>
              <a:buChar char="-"/>
              <a:defRPr/>
            </a:pPr>
            <a:r>
              <a:rPr lang="fr" sz="1200" b="1">
                <a:solidFill>
                  <a:schemeClr val="accent6"/>
                </a:solidFill>
              </a:rPr>
              <a:t>La motivation intrinsèque </a:t>
            </a:r>
            <a:r>
              <a:rPr lang="fr" sz="1200"/>
              <a:t>fait référence au fait d’accomplir une activité par plaisir, par satisfaction inhérente. C’est le graal de l’enseignant.</a:t>
            </a:r>
            <a:endParaRPr sz="1200"/>
          </a:p>
          <a:p>
            <a:pPr marL="457200" lvl="0" indent="-304800" algn="l">
              <a:lnSpc>
                <a:spcPct val="114999"/>
              </a:lnSpc>
              <a:spcBef>
                <a:spcPts val="0"/>
              </a:spcBef>
              <a:spcAft>
                <a:spcPts val="0"/>
              </a:spcAft>
              <a:buSzPts val="1200"/>
              <a:buChar char="-"/>
              <a:defRPr/>
            </a:pPr>
            <a:r>
              <a:rPr lang="fr" sz="1200" b="1">
                <a:solidFill>
                  <a:schemeClr val="accent6"/>
                </a:solidFill>
              </a:rPr>
              <a:t>La motivation (à régulation) intégrée</a:t>
            </a:r>
            <a:r>
              <a:rPr lang="fr" sz="1200">
                <a:solidFill>
                  <a:schemeClr val="accent6"/>
                </a:solidFill>
              </a:rPr>
              <a:t> </a:t>
            </a:r>
            <a:r>
              <a:rPr lang="fr" sz="1200"/>
              <a:t>est présente lorsque l’activité est réalisée par conviction personnelle, parce qu’elle est jugée importante ou encore parce qu’elle correspond aux valeurs de l’individu (agir pour une cause en laquelle on croit, une assoc).</a:t>
            </a:r>
            <a:endParaRPr sz="1200"/>
          </a:p>
          <a:p>
            <a:pPr marL="457200" lvl="0" indent="-304800" algn="l">
              <a:lnSpc>
                <a:spcPct val="114999"/>
              </a:lnSpc>
              <a:spcBef>
                <a:spcPts val="0"/>
              </a:spcBef>
              <a:spcAft>
                <a:spcPts val="0"/>
              </a:spcAft>
              <a:buSzPts val="1200"/>
              <a:buChar char="-"/>
              <a:defRPr/>
            </a:pPr>
            <a:r>
              <a:rPr lang="fr" sz="1200" b="1">
                <a:solidFill>
                  <a:schemeClr val="accent6"/>
                </a:solidFill>
              </a:rPr>
              <a:t>La motivation  (à régulation) identifiée </a:t>
            </a:r>
            <a:r>
              <a:rPr lang="fr" sz="1200"/>
              <a:t>est présente lorsque l’activité proposée est utile pour atteindre des buts personnels clairement identifiés (ex : intégrer une grande école…).</a:t>
            </a:r>
            <a:endParaRPr sz="1200"/>
          </a:p>
          <a:p>
            <a:pPr marL="0" lvl="0" indent="0" algn="l">
              <a:lnSpc>
                <a:spcPct val="114999"/>
              </a:lnSpc>
              <a:spcBef>
                <a:spcPts val="0"/>
              </a:spcBef>
              <a:spcAft>
                <a:spcPts val="0"/>
              </a:spcAft>
              <a:buNone/>
              <a:defRPr/>
            </a:pPr>
            <a:r>
              <a:rPr lang="fr" sz="1200" b="1"/>
              <a:t>Les motivations intrinsèque, intégrée er identifiée et intégrée forment la motivation autonome car elles représentent des comportements auto‐initiés et authentiques (on ne fait pas semblant avec celles-là !).</a:t>
            </a:r>
            <a:endParaRPr sz="1200" b="1"/>
          </a:p>
          <a:p>
            <a:pPr marL="0" lvl="0" indent="0" algn="l">
              <a:lnSpc>
                <a:spcPct val="114999"/>
              </a:lnSpc>
              <a:spcBef>
                <a:spcPts val="0"/>
              </a:spcBef>
              <a:spcAft>
                <a:spcPts val="0"/>
              </a:spcAft>
              <a:buNone/>
              <a:defRPr/>
            </a:pPr>
            <a:endParaRPr sz="1200" b="1"/>
          </a:p>
          <a:p>
            <a:pPr marL="0" lvl="0" indent="0" algn="l">
              <a:lnSpc>
                <a:spcPct val="114999"/>
              </a:lnSpc>
              <a:spcBef>
                <a:spcPts val="0"/>
              </a:spcBef>
              <a:spcAft>
                <a:spcPts val="0"/>
              </a:spcAft>
              <a:buNone/>
              <a:defRPr/>
            </a:pPr>
            <a:r>
              <a:rPr lang="fr" sz="1200" b="1"/>
              <a:t>Ensuite, il y a l’ensemble des </a:t>
            </a:r>
            <a:r>
              <a:rPr lang="fr" sz="1200" b="1">
                <a:solidFill>
                  <a:srgbClr val="FF9900"/>
                </a:solidFill>
              </a:rPr>
              <a:t>motivations dites contraintes</a:t>
            </a:r>
            <a:r>
              <a:rPr lang="fr" sz="1200" b="1"/>
              <a:t> (pour x raisons).</a:t>
            </a:r>
            <a:endParaRPr sz="1200" b="1"/>
          </a:p>
          <a:p>
            <a:pPr marL="0" lvl="0" indent="0" algn="l">
              <a:lnSpc>
                <a:spcPct val="114999"/>
              </a:lnSpc>
              <a:spcBef>
                <a:spcPts val="0"/>
              </a:spcBef>
              <a:spcAft>
                <a:spcPts val="0"/>
              </a:spcAft>
              <a:buNone/>
              <a:defRPr/>
            </a:pPr>
            <a:r>
              <a:rPr lang="fr" sz="1200" b="1">
                <a:solidFill>
                  <a:srgbClr val="FF9900"/>
                </a:solidFill>
              </a:rPr>
              <a:t>La motivation (à régulation)  introjectée </a:t>
            </a:r>
            <a:r>
              <a:rPr lang="fr" sz="1200"/>
              <a:t>implique la poursuite d’activités en fonction de pressions internes comme la honte ou la culpabilité.</a:t>
            </a:r>
            <a:endParaRPr sz="1200"/>
          </a:p>
          <a:p>
            <a:pPr marL="0" lvl="0" indent="0" algn="l">
              <a:lnSpc>
                <a:spcPct val="114999"/>
              </a:lnSpc>
              <a:spcBef>
                <a:spcPts val="0"/>
              </a:spcBef>
              <a:spcAft>
                <a:spcPts val="0"/>
              </a:spcAft>
              <a:buNone/>
              <a:defRPr/>
            </a:pPr>
            <a:r>
              <a:rPr lang="fr" sz="1200" b="1">
                <a:solidFill>
                  <a:srgbClr val="FF9900"/>
                </a:solidFill>
              </a:rPr>
              <a:t>La motivation (à régulation) externe</a:t>
            </a:r>
            <a:r>
              <a:rPr lang="fr" sz="1200"/>
              <a:t> implique d’agir en réponse à des pressions externes, par peur de la sanction ou l’attente d’une récompense.</a:t>
            </a:r>
            <a:endParaRPr sz="1200"/>
          </a:p>
          <a:p>
            <a:pPr marL="0" lvl="0" indent="0" algn="l">
              <a:lnSpc>
                <a:spcPct val="114999"/>
              </a:lnSpc>
              <a:spcBef>
                <a:spcPts val="0"/>
              </a:spcBef>
              <a:spcAft>
                <a:spcPts val="0"/>
              </a:spcAft>
              <a:buNone/>
              <a:defRPr/>
            </a:pPr>
            <a:r>
              <a:rPr lang="fr" sz="1200" b="1"/>
              <a:t>Les motivations externe et introjectée composent la motivation contrainte, car elles sont caractérisées par un locus de causalité externe et un sentiment de contrôle externe (Deci et Ryan, 2000</a:t>
            </a:r>
            <a:r>
              <a:rPr lang="fr" sz="1200"/>
              <a:t>).</a:t>
            </a:r>
            <a:endParaRPr sz="1200"/>
          </a:p>
          <a:p>
            <a:pPr marL="0" lvl="0" indent="0" algn="l">
              <a:lnSpc>
                <a:spcPct val="114999"/>
              </a:lnSpc>
              <a:spcBef>
                <a:spcPts val="0"/>
              </a:spcBef>
              <a:spcAft>
                <a:spcPts val="0"/>
              </a:spcAft>
              <a:buNone/>
              <a:defRPr/>
            </a:pPr>
            <a:endParaRPr sz="1200"/>
          </a:p>
          <a:p>
            <a:pPr marL="0" lvl="0" indent="0" algn="l">
              <a:lnSpc>
                <a:spcPct val="114999"/>
              </a:lnSpc>
              <a:spcBef>
                <a:spcPts val="0"/>
              </a:spcBef>
              <a:spcAft>
                <a:spcPts val="0"/>
              </a:spcAft>
              <a:buNone/>
              <a:defRPr/>
            </a:pPr>
            <a:r>
              <a:rPr lang="fr" sz="1200"/>
              <a:t>Enfin, il y a l’</a:t>
            </a:r>
            <a:r>
              <a:rPr lang="fr" sz="1200" b="1">
                <a:solidFill>
                  <a:srgbClr val="FF0000"/>
                </a:solidFill>
              </a:rPr>
              <a:t>absence totale ou quasi totale de motivations : l’amotivation</a:t>
            </a:r>
            <a:r>
              <a:rPr lang="fr" sz="1200"/>
              <a:t>. Rien ne parvient à motiver un comportement, à justifier une action : perte de sens et d’intérêt.</a:t>
            </a:r>
            <a:endParaRPr sz="1200"/>
          </a:p>
          <a:p>
            <a:pPr marL="0" lvl="0" indent="0" algn="l">
              <a:lnSpc>
                <a:spcPct val="114999"/>
              </a:lnSpc>
              <a:spcBef>
                <a:spcPts val="0"/>
              </a:spcBef>
              <a:spcAft>
                <a:spcPts val="0"/>
              </a:spcAft>
              <a:buNone/>
              <a:defRPr/>
            </a:pPr>
            <a:endParaRPr sz="1200"/>
          </a:p>
          <a:p>
            <a:pPr marL="0" lvl="0" indent="0" algn="l">
              <a:lnSpc>
                <a:spcPct val="114999"/>
              </a:lnSpc>
              <a:spcBef>
                <a:spcPts val="0"/>
              </a:spcBef>
              <a:spcAft>
                <a:spcPts val="0"/>
              </a:spcAft>
              <a:buNone/>
              <a:defRPr/>
            </a:pPr>
            <a:r>
              <a:rPr lang="fr" sz="1200"/>
              <a:t>Ces différentes formes de motivation sont associées à des </a:t>
            </a:r>
            <a:r>
              <a:rPr lang="fr" sz="1200" b="1" u="sng"/>
              <a:t>conséquences singulières </a:t>
            </a:r>
            <a:r>
              <a:rPr lang="fr" sz="1200"/>
              <a:t>:</a:t>
            </a:r>
            <a:endParaRPr sz="1200"/>
          </a:p>
          <a:p>
            <a:pPr marL="0" lvl="0" indent="0" algn="l">
              <a:lnSpc>
                <a:spcPct val="114999"/>
              </a:lnSpc>
              <a:spcBef>
                <a:spcPts val="0"/>
              </a:spcBef>
              <a:spcAft>
                <a:spcPts val="0"/>
              </a:spcAft>
              <a:buNone/>
              <a:defRPr/>
            </a:pPr>
            <a:r>
              <a:rPr lang="fr" sz="1200" b="1">
                <a:solidFill>
                  <a:srgbClr val="3DCB76"/>
                </a:solidFill>
              </a:rPr>
              <a:t>La motivation autodéterminée</a:t>
            </a:r>
            <a:r>
              <a:rPr lang="fr" sz="1200"/>
              <a:t> favorise la persévérance dans l’apprentissage, la mobilisation des stratégies d’apprentissage efficaces, et est associée à des émotions positives et un plus grand bien-être à l’école.</a:t>
            </a:r>
            <a:endParaRPr sz="1200"/>
          </a:p>
          <a:p>
            <a:pPr marL="0" lvl="0" indent="0" algn="l">
              <a:lnSpc>
                <a:spcPct val="114999"/>
              </a:lnSpc>
              <a:spcBef>
                <a:spcPts val="0"/>
              </a:spcBef>
              <a:spcAft>
                <a:spcPts val="0"/>
              </a:spcAft>
              <a:buNone/>
              <a:defRPr/>
            </a:pPr>
            <a:r>
              <a:rPr lang="fr" sz="1200" b="1">
                <a:solidFill>
                  <a:srgbClr val="FF9900"/>
                </a:solidFill>
              </a:rPr>
              <a:t>La motivation contrainte </a:t>
            </a:r>
            <a:r>
              <a:rPr lang="fr" sz="1200"/>
              <a:t>s’accompagne généralement de stratégies d’apprentissage superficielles (comme se mettre à réviser au dernier moment ou apprendre par cœur sans comprendre) et d’un engagement à minima (faible attention et faible concentration). </a:t>
            </a:r>
            <a:endParaRPr sz="1200"/>
          </a:p>
          <a:p>
            <a:pPr marL="0" lvl="0" indent="0" algn="l">
              <a:lnSpc>
                <a:spcPct val="114999"/>
              </a:lnSpc>
              <a:spcBef>
                <a:spcPts val="0"/>
              </a:spcBef>
              <a:spcAft>
                <a:spcPts val="0"/>
              </a:spcAft>
              <a:buNone/>
              <a:defRPr/>
            </a:pPr>
            <a:r>
              <a:rPr lang="fr" sz="1200"/>
              <a:t>Cet engagement déjà faible dans l’apprentissage disparaît complètement dès que les pressions cessent. A terme, la motivation contrainte peut évoluer en démotivation et décrochage,</a:t>
            </a:r>
            <a:r>
              <a:rPr lang="fr" sz="1200" b="1">
                <a:solidFill>
                  <a:srgbClr val="FF0000"/>
                </a:solidFill>
              </a:rPr>
              <a:t> </a:t>
            </a:r>
            <a:r>
              <a:rPr lang="fr" sz="1200"/>
              <a:t>et finalement </a:t>
            </a:r>
            <a:r>
              <a:rPr lang="fr" sz="1200" b="1">
                <a:solidFill>
                  <a:srgbClr val="FF0000"/>
                </a:solidFill>
              </a:rPr>
              <a:t>en amotivation</a:t>
            </a:r>
            <a:r>
              <a:rPr lang="fr" sz="1200"/>
              <a:t>. </a:t>
            </a:r>
            <a:endParaRPr sz="1200"/>
          </a:p>
          <a:p>
            <a:pPr marL="0" lvl="0" indent="0" algn="l">
              <a:lnSpc>
                <a:spcPct val="114999"/>
              </a:lnSpc>
              <a:spcBef>
                <a:spcPts val="0"/>
              </a:spcBef>
              <a:spcAft>
                <a:spcPts val="0"/>
              </a:spcAft>
              <a:buNone/>
              <a:defRPr/>
            </a:pPr>
            <a:endParaRPr sz="1200"/>
          </a:p>
          <a:p>
            <a:pPr marL="0" lvl="0" indent="0" algn="l">
              <a:lnSpc>
                <a:spcPct val="114999"/>
              </a:lnSpc>
              <a:spcBef>
                <a:spcPts val="0"/>
              </a:spcBef>
              <a:spcAft>
                <a:spcPts val="0"/>
              </a:spcAft>
              <a:buNone/>
              <a:defRPr/>
            </a:pPr>
            <a:r>
              <a:rPr lang="fr" sz="1200"/>
              <a:t>Ainsi, pour une même quantité de motivation apparente, il peut y avoir plusieurs raisons sous-jacentes, la motivation autonome étant bien plus favorable à l’apprentissage que la motivation contrainte.</a:t>
            </a:r>
            <a:endParaRPr sz="1200"/>
          </a:p>
          <a:p>
            <a:pPr marL="0" lvl="0" indent="0" algn="l">
              <a:spcBef>
                <a:spcPts val="0"/>
              </a:spcBef>
              <a:spcAft>
                <a:spcPts val="0"/>
              </a:spcAft>
              <a:buNone/>
              <a:defRPr/>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Google Shape;125;g890298621e_0_89:notes"/>
          <p:cNvSpPr>
            <a:spLocks noGrp="1" noRot="1" noChangeAspect="1"/>
          </p:cNvSpPr>
          <p:nvPr>
            <p:ph type="sldImg" idx="2"/>
          </p:nvPr>
        </p:nvSpPr>
        <p:spPr bwMode="auto">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 name="Google Shape;126;g890298621e_0_89:notes"/>
          <p:cNvSpPr>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14999"/>
              </a:lnSpc>
              <a:spcBef>
                <a:spcPts val="0"/>
              </a:spcBef>
              <a:spcAft>
                <a:spcPts val="0"/>
              </a:spcAft>
              <a:buNone/>
              <a:defRPr/>
            </a:pPr>
            <a:r>
              <a:rPr lang="fr" sz="1200" dirty="0"/>
              <a:t>D’où importance de connaître les facteurs qui facilitent la satisfaction des 3 besoins et ceux susceptibles de l’entraver.</a:t>
            </a:r>
            <a:endParaRPr sz="1200" dirty="0"/>
          </a:p>
          <a:p>
            <a:pPr marL="0" lvl="0" indent="0" algn="l">
              <a:lnSpc>
                <a:spcPct val="114999"/>
              </a:lnSpc>
              <a:spcBef>
                <a:spcPts val="0"/>
              </a:spcBef>
              <a:spcAft>
                <a:spcPts val="0"/>
              </a:spcAft>
              <a:buNone/>
              <a:defRPr/>
            </a:pPr>
            <a:r>
              <a:rPr lang="fr" sz="1200" dirty="0"/>
              <a:t>Les travaux menés sur la TAD permettent d’apporter des réponses sur les éléments de contexte qui permettent de favoriser ou, au contraire, d’entraver la satisfaction des besoins fondamentaux et, ainsi, sur ce qui peut contribuer à une motivation autonome et un développement optimal.</a:t>
            </a:r>
            <a:endParaRPr sz="1200" dirty="0"/>
          </a:p>
          <a:p>
            <a:pPr marL="0" lvl="0" indent="0" algn="l">
              <a:lnSpc>
                <a:spcPct val="114999"/>
              </a:lnSpc>
              <a:spcBef>
                <a:spcPts val="0"/>
              </a:spcBef>
              <a:spcAft>
                <a:spcPts val="0"/>
              </a:spcAft>
              <a:buNone/>
              <a:defRPr/>
            </a:pPr>
            <a:r>
              <a:rPr lang="fr" sz="1200" b="1" dirty="0"/>
              <a:t>Tous les enseignants possèdent différentes palettes des styles motivationnels du schéma. En fonction du contexte, de l’élève, de la relation qu’on entretient avec lui, de notre humeur aussi on va jouer sur les uns ou sur les autres. MAIS MIEUX JOUER SUR CEUX DE DROITE</a:t>
            </a:r>
            <a:endParaRPr sz="1200" b="1" dirty="0"/>
          </a:p>
          <a:p>
            <a:pPr marL="0" lvl="0" indent="0" algn="l">
              <a:lnSpc>
                <a:spcPct val="114999"/>
              </a:lnSpc>
              <a:spcBef>
                <a:spcPts val="0"/>
              </a:spcBef>
              <a:spcAft>
                <a:spcPts val="0"/>
              </a:spcAft>
              <a:buNone/>
              <a:defRPr/>
            </a:pPr>
            <a:r>
              <a:rPr lang="fr" sz="1200" b="1" dirty="0"/>
              <a:t>Style motivationnel = </a:t>
            </a:r>
            <a:r>
              <a:rPr lang="fr" sz="1200" dirty="0"/>
              <a:t>ensemble d’éléments du contexte social instauré par l’enseignant qui est susceptible d’affecter la satisfaction des besoins et la motivation des élèves = types de consignes, posture, feedback, ton de la voix, gestion de la classe, organisation du cours, interactions avec élèves, types d’évaluation… </a:t>
            </a:r>
            <a:endParaRPr sz="1200" dirty="0"/>
          </a:p>
          <a:p>
            <a:pPr marL="0" lvl="0" indent="0" algn="l">
              <a:lnSpc>
                <a:spcPct val="114999"/>
              </a:lnSpc>
              <a:spcBef>
                <a:spcPts val="0"/>
              </a:spcBef>
              <a:spcAft>
                <a:spcPts val="0"/>
              </a:spcAft>
              <a:buNone/>
              <a:defRPr/>
            </a:pPr>
            <a:endParaRPr sz="1200" dirty="0"/>
          </a:p>
          <a:p>
            <a:pPr marL="0" lvl="0" indent="0" algn="l">
              <a:lnSpc>
                <a:spcPct val="114999"/>
              </a:lnSpc>
              <a:spcBef>
                <a:spcPts val="0"/>
              </a:spcBef>
              <a:spcAft>
                <a:spcPts val="0"/>
              </a:spcAft>
              <a:buNone/>
              <a:defRPr/>
            </a:pPr>
            <a:r>
              <a:rPr lang="fr" sz="1200" dirty="0"/>
              <a:t>Mais attention :  </a:t>
            </a:r>
            <a:r>
              <a:rPr lang="fr" sz="1200" b="1" dirty="0"/>
              <a:t>l’enseignant ne motive pas directement ses élèves. Ce serait trop facile...  Tout au plus, il participe à créer les conditions pour faire émerger chez ses élèves une motivation autodéterminée. On a donc une partie des clés avec :</a:t>
            </a:r>
            <a:endParaRPr sz="1200" b="1" dirty="0"/>
          </a:p>
          <a:p>
            <a:pPr marL="457200" lvl="0" indent="-304800" algn="l">
              <a:lnSpc>
                <a:spcPct val="114999"/>
              </a:lnSpc>
              <a:spcBef>
                <a:spcPts val="0"/>
              </a:spcBef>
              <a:spcAft>
                <a:spcPts val="0"/>
              </a:spcAft>
              <a:buSzPts val="1200"/>
              <a:buChar char="-"/>
              <a:defRPr/>
            </a:pPr>
            <a:r>
              <a:rPr lang="fr" sz="1200" b="1" dirty="0"/>
              <a:t>le contexte (l’ambiance de classe, les activités proposées…)</a:t>
            </a:r>
            <a:endParaRPr sz="1200" b="1" dirty="0"/>
          </a:p>
          <a:p>
            <a:pPr marL="457200" lvl="0" indent="-304800" algn="l">
              <a:lnSpc>
                <a:spcPct val="114999"/>
              </a:lnSpc>
              <a:spcBef>
                <a:spcPts val="0"/>
              </a:spcBef>
              <a:spcAft>
                <a:spcPts val="0"/>
              </a:spcAft>
              <a:buSzPts val="1200"/>
              <a:buChar char="-"/>
              <a:defRPr/>
            </a:pPr>
            <a:r>
              <a:rPr lang="fr" sz="1200" b="1" dirty="0"/>
              <a:t>les styles motivationnels</a:t>
            </a:r>
            <a:endParaRPr sz="1200" b="1" dirty="0"/>
          </a:p>
          <a:p>
            <a:pPr marL="457200" lvl="0" indent="-304800" algn="l">
              <a:lnSpc>
                <a:spcPct val="114999"/>
              </a:lnSpc>
              <a:spcBef>
                <a:spcPts val="0"/>
              </a:spcBef>
              <a:spcAft>
                <a:spcPts val="0"/>
              </a:spcAft>
              <a:buSzPts val="1200"/>
              <a:buChar char="-"/>
              <a:defRPr/>
            </a:pPr>
            <a:r>
              <a:rPr lang="fr" sz="1200" b="1" dirty="0"/>
              <a:t>mais on n’a pas de prise direct sur le facteur élève </a:t>
            </a:r>
            <a:r>
              <a:rPr lang="fr" sz="1200" dirty="0"/>
              <a:t>(que les prises indirectes précédentes, d’où l’intérêt de les maximiser et d’en jouer avec brio, avec maestria).</a:t>
            </a:r>
            <a:endParaRPr sz="1200" dirty="0"/>
          </a:p>
          <a:p>
            <a:pPr marL="0" lvl="0" indent="0" algn="l">
              <a:lnSpc>
                <a:spcPct val="114999"/>
              </a:lnSpc>
              <a:spcBef>
                <a:spcPts val="0"/>
              </a:spcBef>
              <a:spcAft>
                <a:spcPts val="0"/>
              </a:spcAft>
              <a:buNone/>
              <a:defRPr/>
            </a:pPr>
            <a:endParaRPr sz="1200" dirty="0"/>
          </a:p>
          <a:p>
            <a:pPr marL="0" lvl="0" indent="0" algn="l">
              <a:lnSpc>
                <a:spcPct val="114999"/>
              </a:lnSpc>
              <a:spcBef>
                <a:spcPts val="0"/>
              </a:spcBef>
              <a:spcAft>
                <a:spcPts val="0"/>
              </a:spcAft>
              <a:buNone/>
              <a:defRPr/>
            </a:pPr>
            <a:r>
              <a:rPr lang="fr" sz="1200" dirty="0"/>
              <a:t>La TAD a cherché à identifier les comportements constitutifs du style motivationnel susceptibles de soutenir ou de menacer les trois besoins psychologiques fondamentaux : </a:t>
            </a:r>
            <a:endParaRPr sz="1200" dirty="0"/>
          </a:p>
          <a:p>
            <a:pPr marL="457200" lvl="0" indent="-304800" algn="l">
              <a:lnSpc>
                <a:spcPct val="114999"/>
              </a:lnSpc>
              <a:spcBef>
                <a:spcPts val="0"/>
              </a:spcBef>
              <a:spcAft>
                <a:spcPts val="0"/>
              </a:spcAft>
              <a:buSzPts val="1200"/>
              <a:buChar char="-"/>
              <a:defRPr/>
            </a:pPr>
            <a:r>
              <a:rPr lang="fr" sz="1200" dirty="0"/>
              <a:t>le soutien de l’autonomie vs le contrôle, </a:t>
            </a:r>
            <a:endParaRPr sz="1200" dirty="0"/>
          </a:p>
          <a:p>
            <a:pPr marL="457200" lvl="0" indent="-304800" algn="l">
              <a:lnSpc>
                <a:spcPct val="114999"/>
              </a:lnSpc>
              <a:spcBef>
                <a:spcPts val="0"/>
              </a:spcBef>
              <a:spcAft>
                <a:spcPts val="0"/>
              </a:spcAft>
              <a:buSzPts val="1200"/>
              <a:buChar char="-"/>
              <a:defRPr/>
            </a:pPr>
            <a:r>
              <a:rPr lang="fr" sz="1200" dirty="0"/>
              <a:t>la structure vs le chaos et </a:t>
            </a:r>
            <a:endParaRPr sz="1200" dirty="0"/>
          </a:p>
          <a:p>
            <a:pPr marL="457200" lvl="0" indent="-304800" algn="l">
              <a:lnSpc>
                <a:spcPct val="114999"/>
              </a:lnSpc>
              <a:spcBef>
                <a:spcPts val="0"/>
              </a:spcBef>
              <a:spcAft>
                <a:spcPts val="0"/>
              </a:spcAft>
              <a:buSzPts val="1200"/>
              <a:buChar char="-"/>
              <a:defRPr/>
            </a:pPr>
            <a:r>
              <a:rPr lang="fr" sz="1200" dirty="0"/>
              <a:t>l’implication vs l’hostilité (Sarrazin et al., 2011 ; Tessier et Sarrazin, 2013).</a:t>
            </a:r>
            <a:endParaRPr sz="1200" dirty="0"/>
          </a:p>
          <a:p>
            <a:pPr marL="457200" lvl="0" indent="-304800" algn="l">
              <a:lnSpc>
                <a:spcPct val="114999"/>
              </a:lnSpc>
              <a:spcBef>
                <a:spcPts val="0"/>
              </a:spcBef>
              <a:spcAft>
                <a:spcPts val="0"/>
              </a:spcAft>
              <a:buSzPts val="1200"/>
              <a:buChar char="-"/>
              <a:defRPr/>
            </a:pPr>
            <a:endParaRPr sz="1200" dirty="0"/>
          </a:p>
          <a:p>
            <a:pPr marL="0" lvl="0" indent="0" algn="l">
              <a:lnSpc>
                <a:spcPct val="114999"/>
              </a:lnSpc>
              <a:spcBef>
                <a:spcPts val="0"/>
              </a:spcBef>
              <a:spcAft>
                <a:spcPts val="0"/>
              </a:spcAft>
              <a:buNone/>
              <a:defRPr/>
            </a:pPr>
            <a:r>
              <a:rPr lang="fr" sz="1200" dirty="0"/>
              <a:t>Le niveau de </a:t>
            </a:r>
            <a:r>
              <a:rPr lang="fr" sz="1200" dirty="0" err="1"/>
              <a:t>compétence</a:t>
            </a:r>
            <a:r>
              <a:rPr lang="fr" sz="1200" dirty="0"/>
              <a:t> de l’enseignant, sa motivation à enseigner, ses conceptions de l’apprentissage et d'autres traits peuvent favoriser ou nuire à la motivation de ses </a:t>
            </a:r>
            <a:r>
              <a:rPr lang="fr" sz="1200" dirty="0" err="1"/>
              <a:t>élèves</a:t>
            </a:r>
            <a:r>
              <a:rPr lang="fr" sz="1200" dirty="0"/>
              <a:t>. </a:t>
            </a:r>
            <a:r>
              <a:rPr lang="fr" sz="1200" b="1" dirty="0">
                <a:solidFill>
                  <a:srgbClr val="FF0084"/>
                </a:solidFill>
              </a:rPr>
              <a:t>Mais un enseignant influence surtout la motivation de ses </a:t>
            </a:r>
            <a:r>
              <a:rPr lang="fr" sz="1200" b="1" dirty="0" err="1">
                <a:solidFill>
                  <a:srgbClr val="FF0084"/>
                </a:solidFill>
              </a:rPr>
              <a:t>élèves</a:t>
            </a:r>
            <a:r>
              <a:rPr lang="fr" sz="1200" b="1" dirty="0">
                <a:solidFill>
                  <a:srgbClr val="FF0084"/>
                </a:solidFill>
              </a:rPr>
              <a:t> par le type de relations interpersonnelles qu'il entretient avec eux.</a:t>
            </a:r>
            <a:endParaRPr sz="1200" b="1" dirty="0">
              <a:solidFill>
                <a:srgbClr val="FF0084"/>
              </a:solidFill>
            </a:endParaRPr>
          </a:p>
          <a:p>
            <a:pPr marL="0" lvl="0" indent="0" algn="l">
              <a:lnSpc>
                <a:spcPct val="114999"/>
              </a:lnSpc>
              <a:spcBef>
                <a:spcPts val="0"/>
              </a:spcBef>
              <a:spcAft>
                <a:spcPts val="0"/>
              </a:spcAft>
              <a:buNone/>
              <a:defRPr/>
            </a:pPr>
            <a:r>
              <a:rPr lang="fr" sz="1200" dirty="0"/>
              <a:t>Les travaux de </a:t>
            </a:r>
            <a:r>
              <a:rPr lang="fr" sz="1200" b="1" dirty="0" err="1"/>
              <a:t>Reeve</a:t>
            </a:r>
            <a:r>
              <a:rPr lang="fr" sz="1200" b="1" dirty="0"/>
              <a:t> et </a:t>
            </a:r>
            <a:r>
              <a:rPr lang="fr" sz="1200" b="1" dirty="0" err="1"/>
              <a:t>Jang</a:t>
            </a:r>
            <a:r>
              <a:rPr lang="fr" sz="1200" b="1" dirty="0"/>
              <a:t> en 2006</a:t>
            </a:r>
            <a:r>
              <a:rPr lang="fr" sz="1200" dirty="0"/>
              <a:t> ont permis d’identifier les comportements spécifiques d’un enseignant soutenant l’autonomie de ses élèves : </a:t>
            </a:r>
            <a:endParaRPr sz="1200" dirty="0"/>
          </a:p>
          <a:p>
            <a:pPr marL="457200" lvl="0" indent="-304800" algn="l">
              <a:lnSpc>
                <a:spcPct val="114999"/>
              </a:lnSpc>
              <a:spcBef>
                <a:spcPts val="0"/>
              </a:spcBef>
              <a:spcAft>
                <a:spcPts val="0"/>
              </a:spcAft>
              <a:buSzPts val="1200"/>
              <a:buChar char="-"/>
              <a:defRPr/>
            </a:pPr>
            <a:r>
              <a:rPr lang="fr" sz="1200" dirty="0"/>
              <a:t>« écouter de façon authentique (avec intérêt), </a:t>
            </a:r>
            <a:endParaRPr sz="1200" dirty="0"/>
          </a:p>
          <a:p>
            <a:pPr marL="457200" lvl="0" indent="-304800" algn="l">
              <a:lnSpc>
                <a:spcPct val="114999"/>
              </a:lnSpc>
              <a:spcBef>
                <a:spcPts val="0"/>
              </a:spcBef>
              <a:spcAft>
                <a:spcPts val="0"/>
              </a:spcAft>
              <a:buSzPts val="1200"/>
              <a:buChar char="-"/>
              <a:defRPr/>
            </a:pPr>
            <a:r>
              <a:rPr lang="fr" sz="1200" dirty="0"/>
              <a:t>accorder du temps au travail autonome, </a:t>
            </a:r>
            <a:endParaRPr sz="1200" dirty="0"/>
          </a:p>
          <a:p>
            <a:pPr marL="457200" lvl="0" indent="-304800" algn="l">
              <a:lnSpc>
                <a:spcPct val="114999"/>
              </a:lnSpc>
              <a:spcBef>
                <a:spcPts val="0"/>
              </a:spcBef>
              <a:spcAft>
                <a:spcPts val="0"/>
              </a:spcAft>
              <a:buSzPts val="1200"/>
              <a:buChar char="-"/>
              <a:defRPr/>
            </a:pPr>
            <a:r>
              <a:rPr lang="fr" sz="1200" dirty="0"/>
              <a:t>offrir des temps de discussions pour </a:t>
            </a:r>
            <a:r>
              <a:rPr lang="fr" sz="1200" dirty="0" err="1"/>
              <a:t>échangerr</a:t>
            </a:r>
            <a:r>
              <a:rPr lang="fr" sz="1200" dirty="0"/>
              <a:t> en classe, </a:t>
            </a:r>
            <a:endParaRPr sz="1200" dirty="0"/>
          </a:p>
          <a:p>
            <a:pPr marL="457200" lvl="0" indent="-304800" algn="l">
              <a:lnSpc>
                <a:spcPct val="114999"/>
              </a:lnSpc>
              <a:spcBef>
                <a:spcPts val="0"/>
              </a:spcBef>
              <a:spcAft>
                <a:spcPts val="0"/>
              </a:spcAft>
              <a:buSzPts val="1200"/>
              <a:buChar char="-"/>
              <a:defRPr/>
            </a:pPr>
            <a:r>
              <a:rPr lang="fr" sz="1200" dirty="0"/>
              <a:t>donner des </a:t>
            </a:r>
            <a:r>
              <a:rPr lang="fr" sz="1200" dirty="0" err="1"/>
              <a:t>feed-backs</a:t>
            </a:r>
            <a:r>
              <a:rPr lang="fr" sz="1200" dirty="0"/>
              <a:t> verbaux positifs centrés sur les efforts réalisés, des encouragements, des indices qui permettent aux élèves de progresser lorsqu’ils sont bloqués (= centré sur la tâche ou le processus et la sur la personne, </a:t>
            </a:r>
            <a:r>
              <a:rPr lang="fr" sz="1200" dirty="0" err="1"/>
              <a:t>svt</a:t>
            </a:r>
            <a:r>
              <a:rPr lang="fr" sz="1200" dirty="0"/>
              <a:t> en plus comme un jugement de valeur (“c’est facile pourtant” = tu es nul toi qui n’arrive même pas à faire ça)</a:t>
            </a:r>
            <a:endParaRPr sz="1200" dirty="0"/>
          </a:p>
          <a:p>
            <a:pPr marL="457200" lvl="0" indent="-304800" algn="l">
              <a:lnSpc>
                <a:spcPct val="114999"/>
              </a:lnSpc>
              <a:spcBef>
                <a:spcPts val="0"/>
              </a:spcBef>
              <a:spcAft>
                <a:spcPts val="0"/>
              </a:spcAft>
              <a:buSzPts val="1200"/>
              <a:buChar char="-"/>
              <a:defRPr/>
            </a:pPr>
            <a:r>
              <a:rPr lang="fr" sz="1200" dirty="0"/>
              <a:t>répondre aux questions et aux commentaires des élèves et manifester de l’empathie ».</a:t>
            </a:r>
            <a:endParaRPr sz="1200" dirty="0"/>
          </a:p>
          <a:p>
            <a:pPr marL="0" lvl="0" indent="0" algn="l">
              <a:lnSpc>
                <a:spcPct val="114999"/>
              </a:lnSpc>
              <a:spcBef>
                <a:spcPts val="0"/>
              </a:spcBef>
              <a:spcAft>
                <a:spcPts val="0"/>
              </a:spcAft>
              <a:buNone/>
              <a:defRPr/>
            </a:pPr>
            <a:endParaRPr sz="1200" dirty="0"/>
          </a:p>
          <a:p>
            <a:pPr marL="0" lvl="0" indent="0" algn="just">
              <a:lnSpc>
                <a:spcPct val="114999"/>
              </a:lnSpc>
              <a:spcBef>
                <a:spcPts val="0"/>
              </a:spcBef>
              <a:spcAft>
                <a:spcPts val="0"/>
              </a:spcAft>
              <a:buNone/>
              <a:defRPr/>
            </a:pPr>
            <a:endParaRPr sz="1200" dirty="0">
              <a:solidFill>
                <a:srgbClr val="222222"/>
              </a:solidFill>
              <a:latin typeface="Roboto"/>
              <a:ea typeface="Roboto"/>
              <a:cs typeface="Roboto"/>
            </a:endParaRPr>
          </a:p>
          <a:p>
            <a:pPr marL="0" lvl="0" indent="0" algn="l">
              <a:lnSpc>
                <a:spcPct val="114999"/>
              </a:lnSpc>
              <a:spcBef>
                <a:spcPts val="1100"/>
              </a:spcBef>
              <a:spcAft>
                <a:spcPts val="0"/>
              </a:spcAft>
              <a:buNone/>
              <a:defRPr/>
            </a:pPr>
            <a:endParaRPr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Google Shape;132;g890298621e_0_106:notes"/>
          <p:cNvSpPr>
            <a:spLocks noGrp="1" noRot="1" noChangeAspect="1"/>
          </p:cNvSpPr>
          <p:nvPr>
            <p:ph type="sldImg" idx="2"/>
          </p:nvPr>
        </p:nvSpPr>
        <p:spPr bwMode="auto">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 name="Google Shape;133;g890298621e_0_106:notes"/>
          <p:cNvSpPr>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r>
              <a:rPr lang="fr"/>
              <a:t>Travaux de Viau qui synthètise tout ça en le reformulant parfois.</a:t>
            </a:r>
            <a:endParaRPr/>
          </a:p>
          <a:p>
            <a:pPr marL="0" lvl="0" indent="0" algn="l">
              <a:spcBef>
                <a:spcPts val="0"/>
              </a:spcBef>
              <a:spcAft>
                <a:spcPts val="0"/>
              </a:spcAft>
              <a:buNone/>
              <a:defRPr/>
            </a:pPr>
            <a:r>
              <a:rPr lang="fr"/>
              <a:t>Ici, ce qui est intéressant ce sont les manifestations extérieurs de cette dynamique motivationnelle interne (ou de son absence) :</a:t>
            </a:r>
            <a:endParaRPr/>
          </a:p>
          <a:p>
            <a:pPr marL="457200" lvl="0" indent="-317500" algn="l">
              <a:spcBef>
                <a:spcPts val="0"/>
              </a:spcBef>
              <a:spcAft>
                <a:spcPts val="0"/>
              </a:spcAft>
              <a:buSzPts val="1400"/>
              <a:buChar char="-"/>
              <a:defRPr/>
            </a:pPr>
            <a:r>
              <a:rPr lang="fr"/>
              <a:t>stratégies d’évitement : motivation non installé, échec !</a:t>
            </a:r>
            <a:endParaRPr/>
          </a:p>
          <a:p>
            <a:pPr marL="457200" lvl="0" indent="-317500" algn="l">
              <a:spcBef>
                <a:spcPts val="0"/>
              </a:spcBef>
              <a:spcAft>
                <a:spcPts val="0"/>
              </a:spcAft>
              <a:buSzPts val="1400"/>
              <a:buChar char="-"/>
              <a:defRPr/>
            </a:pPr>
            <a:r>
              <a:rPr lang="fr"/>
              <a:t>engament cognitif à travers différentes stratégies = succès = apprentissage</a:t>
            </a:r>
            <a:endParaRPr/>
          </a:p>
          <a:p>
            <a:pPr marL="457200" lvl="0" indent="-317500" algn="l">
              <a:spcBef>
                <a:spcPts val="0"/>
              </a:spcBef>
              <a:spcAft>
                <a:spcPts val="0"/>
              </a:spcAft>
              <a:buSzPts val="1400"/>
              <a:buChar char="-"/>
              <a:defRPr/>
            </a:pPr>
            <a:r>
              <a:rPr lang="fr"/>
              <a:t>perséverance = motivation + +</a:t>
            </a:r>
            <a:endParaRPr/>
          </a:p>
          <a:p>
            <a:pPr marL="0" lvl="0" indent="0" algn="l">
              <a:spcBef>
                <a:spcPts val="0"/>
              </a:spcBef>
              <a:spcAft>
                <a:spcPts val="0"/>
              </a:spcAft>
              <a:buNone/>
              <a:defRP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39700" indent="0">
              <a:buNone/>
            </a:pPr>
            <a:r>
              <a:rPr lang="fr-FR" dirty="0"/>
              <a:t>Roland Viau</a:t>
            </a:r>
          </a:p>
        </p:txBody>
      </p:sp>
    </p:spTree>
    <p:extLst>
      <p:ext uri="{BB962C8B-B14F-4D97-AF65-F5344CB8AC3E}">
        <p14:creationId xmlns:p14="http://schemas.microsoft.com/office/powerpoint/2010/main" val="2412211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Roland Viau</a:t>
            </a:r>
          </a:p>
        </p:txBody>
      </p:sp>
    </p:spTree>
    <p:extLst>
      <p:ext uri="{BB962C8B-B14F-4D97-AF65-F5344CB8AC3E}">
        <p14:creationId xmlns:p14="http://schemas.microsoft.com/office/powerpoint/2010/main" val="2981543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Google Shape;137;p9: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 name="Google Shape;138;p9:notes"/>
          <p:cNvSpPr>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400"/>
              <a:buNone/>
              <a:defRPr/>
            </a:pPr>
            <a:r>
              <a:rPr lang="fr"/>
              <a:t>1 ouvrage de référence avec des idées concrètes : “</a:t>
            </a:r>
            <a:r>
              <a:rPr lang="fr" i="1"/>
              <a:t>La coopération, ça s’apprend</a:t>
            </a:r>
            <a:r>
              <a:rPr lang="fr"/>
              <a:t>” de Sylvain Connac (ESF Éditeurs)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Google Shape;146;g8989faf6f3_0_0: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 name="Google Shape;147;g8989faf6f3_0_0:notes"/>
          <p:cNvSpPr>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400"/>
              <a:buNone/>
              <a:defRPr/>
            </a:pPr>
            <a:r>
              <a:rPr lang="fr" b="1" u="sng" dirty="0">
                <a:solidFill>
                  <a:srgbClr val="FF0084"/>
                </a:solidFill>
              </a:rPr>
              <a:t>Coopération </a:t>
            </a:r>
            <a:r>
              <a:rPr lang="fr" b="1" dirty="0">
                <a:solidFill>
                  <a:srgbClr val="FF0084"/>
                </a:solidFill>
              </a:rPr>
              <a:t>: </a:t>
            </a:r>
            <a:r>
              <a:rPr lang="fr" dirty="0"/>
              <a:t>autre chose que seulement une action collective.</a:t>
            </a:r>
            <a:endParaRPr dirty="0"/>
          </a:p>
          <a:p>
            <a:pPr marL="0" lvl="0" indent="0" algn="l">
              <a:lnSpc>
                <a:spcPct val="100000"/>
              </a:lnSpc>
              <a:spcBef>
                <a:spcPts val="0"/>
              </a:spcBef>
              <a:spcAft>
                <a:spcPts val="0"/>
              </a:spcAft>
              <a:buSzPts val="1400"/>
              <a:buNone/>
              <a:defRPr/>
            </a:pPr>
            <a:r>
              <a:rPr lang="fr" dirty="0"/>
              <a:t>(ex : on clique tous à un endroit sur une feuille blanche du diaporama et nos points dessinent les contours d’un lapin… Pas d’intention, pas de volonté du groupe donc pas de coopération = simple juxtaposition d’actions individuelles.</a:t>
            </a:r>
            <a:endParaRPr dirty="0"/>
          </a:p>
          <a:p>
            <a:pPr marL="0" lvl="0" indent="0" algn="l">
              <a:lnSpc>
                <a:spcPct val="100000"/>
              </a:lnSpc>
              <a:spcBef>
                <a:spcPts val="0"/>
              </a:spcBef>
              <a:spcAft>
                <a:spcPts val="0"/>
              </a:spcAft>
              <a:buSzPts val="1400"/>
              <a:buNone/>
              <a:defRPr/>
            </a:pPr>
            <a:r>
              <a:rPr lang="fr" b="1" dirty="0" err="1"/>
              <a:t>Déf</a:t>
            </a:r>
            <a:r>
              <a:rPr lang="fr" b="1" dirty="0"/>
              <a:t> : situation d’interactions combinées, intentionnelles et vectrices de bénéfices mutuels.</a:t>
            </a:r>
            <a:endParaRPr b="1" dirty="0"/>
          </a:p>
          <a:p>
            <a:pPr marL="0" lvl="0" indent="0" algn="l">
              <a:lnSpc>
                <a:spcPct val="100000"/>
              </a:lnSpc>
              <a:spcBef>
                <a:spcPts val="0"/>
              </a:spcBef>
              <a:spcAft>
                <a:spcPts val="0"/>
              </a:spcAft>
              <a:buSzPts val="1400"/>
              <a:buNone/>
              <a:defRPr/>
            </a:pPr>
            <a:endParaRPr dirty="0"/>
          </a:p>
          <a:p>
            <a:pPr marL="0" lvl="0" indent="0" algn="l">
              <a:lnSpc>
                <a:spcPct val="100000"/>
              </a:lnSpc>
              <a:spcBef>
                <a:spcPts val="0"/>
              </a:spcBef>
              <a:spcAft>
                <a:spcPts val="0"/>
              </a:spcAft>
              <a:buSzPts val="1400"/>
              <a:buNone/>
              <a:defRPr/>
            </a:pPr>
            <a:r>
              <a:rPr lang="fr" dirty="0"/>
              <a:t>4 caractéristiques :</a:t>
            </a:r>
            <a:endParaRPr dirty="0"/>
          </a:p>
          <a:p>
            <a:pPr marL="457200" lvl="0" indent="-317500" algn="l">
              <a:lnSpc>
                <a:spcPct val="100000"/>
              </a:lnSpc>
              <a:spcBef>
                <a:spcPts val="0"/>
              </a:spcBef>
              <a:spcAft>
                <a:spcPts val="0"/>
              </a:spcAft>
              <a:buSzPts val="1400"/>
              <a:buChar char="-"/>
              <a:defRPr/>
            </a:pPr>
            <a:r>
              <a:rPr lang="fr" dirty="0"/>
              <a:t>générosité réciproque : don d’une partie de soi</a:t>
            </a:r>
            <a:endParaRPr dirty="0"/>
          </a:p>
          <a:p>
            <a:pPr marL="457200" lvl="0" indent="-317500" algn="l">
              <a:lnSpc>
                <a:spcPct val="100000"/>
              </a:lnSpc>
              <a:spcBef>
                <a:spcPts val="0"/>
              </a:spcBef>
              <a:spcAft>
                <a:spcPts val="0"/>
              </a:spcAft>
              <a:buSzPts val="1400"/>
              <a:buChar char="-"/>
              <a:defRPr/>
            </a:pPr>
            <a:r>
              <a:rPr lang="fr" dirty="0"/>
              <a:t>interdépendance besoin de l’autre pour agir et vice-versa : </a:t>
            </a:r>
            <a:r>
              <a:rPr sz="1200" b="0" i="0" u="none" dirty="0">
                <a:solidFill>
                  <a:srgbClr val="000000"/>
                </a:solidFill>
                <a:latin typeface="Times New Roman"/>
                <a:ea typeface="Times New Roman"/>
                <a:cs typeface="Times New Roman"/>
              </a:rPr>
              <a:t>Le </a:t>
            </a:r>
            <a:r>
              <a:rPr sz="1200" b="0" i="0" u="none" dirty="0" err="1">
                <a:solidFill>
                  <a:srgbClr val="000000"/>
                </a:solidFill>
                <a:latin typeface="Times New Roman"/>
                <a:ea typeface="Times New Roman"/>
                <a:cs typeface="Times New Roman"/>
              </a:rPr>
              <a:t>groupe</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est</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divisé</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en</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équipes</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spécialisées</a:t>
            </a:r>
            <a:r>
              <a:rPr sz="1200" b="0" i="0" u="none" dirty="0">
                <a:solidFill>
                  <a:srgbClr val="000000"/>
                </a:solidFill>
                <a:latin typeface="Times New Roman"/>
                <a:ea typeface="Times New Roman"/>
                <a:cs typeface="Times New Roman"/>
              </a:rPr>
              <a:t> qui </a:t>
            </a:r>
            <a:r>
              <a:rPr sz="1200" b="0" i="0" u="none" dirty="0" err="1">
                <a:solidFill>
                  <a:srgbClr val="000000"/>
                </a:solidFill>
                <a:latin typeface="Times New Roman"/>
                <a:ea typeface="Times New Roman"/>
                <a:cs typeface="Times New Roman"/>
              </a:rPr>
              <a:t>réalisent</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une</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partie</a:t>
            </a:r>
            <a:r>
              <a:rPr sz="1200" b="0" i="0" u="none" dirty="0">
                <a:solidFill>
                  <a:srgbClr val="000000"/>
                </a:solidFill>
                <a:latin typeface="Times New Roman"/>
                <a:ea typeface="Times New Roman"/>
                <a:cs typeface="Times New Roman"/>
              </a:rPr>
              <a:t> de </a:t>
            </a:r>
            <a:r>
              <a:rPr sz="1200" b="0" i="0" u="none" dirty="0" err="1">
                <a:solidFill>
                  <a:srgbClr val="000000"/>
                </a:solidFill>
                <a:latin typeface="Times New Roman"/>
                <a:ea typeface="Times New Roman"/>
                <a:cs typeface="Times New Roman"/>
              </a:rPr>
              <a:t>tâche</a:t>
            </a:r>
            <a:r>
              <a:rPr sz="1200" b="0" i="0" u="none" dirty="0">
                <a:solidFill>
                  <a:srgbClr val="000000"/>
                </a:solidFill>
                <a:latin typeface="Times New Roman"/>
                <a:ea typeface="Times New Roman"/>
                <a:cs typeface="Times New Roman"/>
              </a:rPr>
              <a:t>. Les </a:t>
            </a:r>
            <a:r>
              <a:rPr sz="1200" b="0" i="0" u="none" dirty="0" err="1">
                <a:solidFill>
                  <a:srgbClr val="000000"/>
                </a:solidFill>
                <a:latin typeface="Times New Roman"/>
                <a:ea typeface="Times New Roman"/>
                <a:cs typeface="Times New Roman"/>
              </a:rPr>
              <a:t>membres</a:t>
            </a:r>
            <a:r>
              <a:rPr sz="1200" b="0" i="0" u="none" dirty="0">
                <a:solidFill>
                  <a:srgbClr val="000000"/>
                </a:solidFill>
                <a:latin typeface="Times New Roman"/>
                <a:ea typeface="Times New Roman"/>
                <a:cs typeface="Times New Roman"/>
              </a:rPr>
              <a:t> de </a:t>
            </a:r>
            <a:r>
              <a:rPr sz="1200" b="0" i="0" u="none" dirty="0" err="1">
                <a:solidFill>
                  <a:srgbClr val="000000"/>
                </a:solidFill>
                <a:latin typeface="Times New Roman"/>
                <a:ea typeface="Times New Roman"/>
                <a:cs typeface="Times New Roman"/>
              </a:rPr>
              <a:t>chaque</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équipe</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ont</a:t>
            </a:r>
            <a:r>
              <a:rPr sz="1200" b="0" i="0" u="none" dirty="0">
                <a:solidFill>
                  <a:srgbClr val="000000"/>
                </a:solidFill>
                <a:latin typeface="Times New Roman"/>
                <a:ea typeface="Times New Roman"/>
                <a:cs typeface="Times New Roman"/>
              </a:rPr>
              <a:t> des </a:t>
            </a:r>
            <a:r>
              <a:rPr sz="1200" b="0" i="0" u="none" dirty="0" err="1">
                <a:solidFill>
                  <a:srgbClr val="000000"/>
                </a:solidFill>
                <a:latin typeface="Times New Roman"/>
                <a:ea typeface="Times New Roman"/>
                <a:cs typeface="Times New Roman"/>
              </a:rPr>
              <a:t>responsabilités</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spécifiques</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L’ensemble</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est</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réalisé</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seulement</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quand</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tous</a:t>
            </a:r>
            <a:r>
              <a:rPr sz="1200" b="0" i="0" u="none" dirty="0">
                <a:solidFill>
                  <a:srgbClr val="000000"/>
                </a:solidFill>
                <a:latin typeface="Times New Roman"/>
                <a:ea typeface="Times New Roman"/>
                <a:cs typeface="Times New Roman"/>
              </a:rPr>
              <a:t> les </a:t>
            </a:r>
            <a:r>
              <a:rPr sz="1200" b="0" i="0" u="none" dirty="0" err="1">
                <a:solidFill>
                  <a:srgbClr val="000000"/>
                </a:solidFill>
                <a:latin typeface="Times New Roman"/>
                <a:ea typeface="Times New Roman"/>
                <a:cs typeface="Times New Roman"/>
              </a:rPr>
              <a:t>membres</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ont</a:t>
            </a:r>
            <a:r>
              <a:rPr sz="1200" b="0" i="0" u="none" dirty="0">
                <a:solidFill>
                  <a:srgbClr val="000000"/>
                </a:solidFill>
                <a:latin typeface="Times New Roman"/>
                <a:ea typeface="Times New Roman"/>
                <a:cs typeface="Times New Roman"/>
              </a:rPr>
              <a:t> fait </a:t>
            </a:r>
            <a:r>
              <a:rPr sz="1200" b="0" i="0" u="none" dirty="0" err="1">
                <a:solidFill>
                  <a:srgbClr val="000000"/>
                </a:solidFill>
                <a:latin typeface="Times New Roman"/>
                <a:ea typeface="Times New Roman"/>
                <a:cs typeface="Times New Roman"/>
              </a:rPr>
              <a:t>leur</a:t>
            </a:r>
            <a:r>
              <a:rPr sz="1200" b="0" i="0" u="none" dirty="0">
                <a:solidFill>
                  <a:srgbClr val="000000"/>
                </a:solidFill>
                <a:latin typeface="Times New Roman"/>
                <a:ea typeface="Times New Roman"/>
                <a:cs typeface="Times New Roman"/>
              </a:rPr>
              <a:t> part de </a:t>
            </a:r>
            <a:r>
              <a:rPr sz="1200" b="0" i="0" u="none" dirty="0" err="1">
                <a:solidFill>
                  <a:srgbClr val="000000"/>
                </a:solidFill>
                <a:latin typeface="Times New Roman"/>
                <a:ea typeface="Times New Roman"/>
                <a:cs typeface="Times New Roman"/>
              </a:rPr>
              <a:t>trava</a:t>
            </a:r>
            <a:r>
              <a:rPr lang="fr" dirty="0"/>
              <a:t>il</a:t>
            </a:r>
            <a:endParaRPr dirty="0"/>
          </a:p>
          <a:p>
            <a:pPr marL="457200" lvl="0" indent="-317500" algn="l">
              <a:lnSpc>
                <a:spcPct val="100000"/>
              </a:lnSpc>
              <a:spcBef>
                <a:spcPts val="0"/>
              </a:spcBef>
              <a:spcAft>
                <a:spcPts val="0"/>
              </a:spcAft>
              <a:buSzPts val="1400"/>
              <a:buChar char="-"/>
              <a:defRPr/>
            </a:pPr>
            <a:r>
              <a:rPr lang="fr" dirty="0"/>
              <a:t>partage d’une même situation</a:t>
            </a:r>
            <a:endParaRPr dirty="0"/>
          </a:p>
          <a:p>
            <a:pPr marL="457200" lvl="0" indent="-317500" algn="l">
              <a:lnSpc>
                <a:spcPct val="100000"/>
              </a:lnSpc>
              <a:spcBef>
                <a:spcPts val="0"/>
              </a:spcBef>
              <a:spcAft>
                <a:spcPts val="0"/>
              </a:spcAft>
              <a:buSzPts val="1400"/>
              <a:buChar char="-"/>
              <a:defRPr/>
            </a:pPr>
            <a:r>
              <a:rPr lang="fr" dirty="0"/>
              <a:t>actions combinées sous formes d’</a:t>
            </a:r>
            <a:r>
              <a:rPr lang="fr" dirty="0" err="1"/>
              <a:t>interérences</a:t>
            </a:r>
            <a:r>
              <a:rPr lang="fr" dirty="0"/>
              <a:t> positives (facilitation de l’activité du partenaire)</a:t>
            </a:r>
            <a:endParaRPr dirty="0"/>
          </a:p>
          <a:p>
            <a:pPr marL="0" lvl="0" indent="0" algn="l">
              <a:lnSpc>
                <a:spcPct val="100000"/>
              </a:lnSpc>
              <a:spcBef>
                <a:spcPts val="0"/>
              </a:spcBef>
              <a:spcAft>
                <a:spcPts val="0"/>
              </a:spcAft>
              <a:buNone/>
              <a:defRPr/>
            </a:pPr>
            <a:r>
              <a:rPr lang="fr" b="1" dirty="0"/>
              <a:t>= pour coopérer, on agit au même moment, dans un même lieu, dans une intention commune mais pas forcément sur un même projet.</a:t>
            </a:r>
            <a:endParaRPr b="1" dirty="0"/>
          </a:p>
          <a:p>
            <a:pPr marL="0" lvl="0" indent="0" algn="l">
              <a:spcBef>
                <a:spcPts val="0"/>
              </a:spcBef>
              <a:spcAft>
                <a:spcPts val="0"/>
              </a:spcAft>
              <a:buClr>
                <a:schemeClr val="dk1"/>
              </a:buClr>
              <a:buSzPts val="1100"/>
              <a:buFont typeface="Arial"/>
              <a:buNone/>
              <a:defRPr/>
            </a:pPr>
            <a:endParaRPr b="1" dirty="0">
              <a:solidFill>
                <a:schemeClr val="dk1"/>
              </a:solidFill>
            </a:endParaRPr>
          </a:p>
          <a:p>
            <a:pPr marL="0" lvl="0" indent="0" algn="l">
              <a:spcBef>
                <a:spcPts val="0"/>
              </a:spcBef>
              <a:spcAft>
                <a:spcPts val="0"/>
              </a:spcAft>
              <a:buClr>
                <a:schemeClr val="dk1"/>
              </a:buClr>
              <a:buSzPts val="1100"/>
              <a:buFont typeface="Arial"/>
              <a:buNone/>
              <a:defRPr/>
            </a:pPr>
            <a:r>
              <a:rPr lang="fr" b="1" dirty="0">
                <a:solidFill>
                  <a:schemeClr val="dk1"/>
                </a:solidFill>
              </a:rPr>
              <a:t>= Ensemble des situations scolaires ou des élèves sont amenés à apprendre ou produire à plusieurs.</a:t>
            </a:r>
            <a:endParaRPr b="1" dirty="0">
              <a:solidFill>
                <a:schemeClr val="dk1"/>
              </a:solidFill>
            </a:endParaRPr>
          </a:p>
          <a:p>
            <a:pPr marL="0" lvl="0" indent="0" algn="l">
              <a:lnSpc>
                <a:spcPct val="100000"/>
              </a:lnSpc>
              <a:spcBef>
                <a:spcPts val="0"/>
              </a:spcBef>
              <a:spcAft>
                <a:spcPts val="0"/>
              </a:spcAft>
              <a:buNone/>
              <a:defRPr/>
            </a:pPr>
            <a:endParaRPr dirty="0"/>
          </a:p>
          <a:p>
            <a:pPr marL="0" lvl="0" indent="0" algn="l">
              <a:lnSpc>
                <a:spcPct val="100000"/>
              </a:lnSpc>
              <a:spcBef>
                <a:spcPts val="0"/>
              </a:spcBef>
              <a:spcAft>
                <a:spcPts val="0"/>
              </a:spcAft>
              <a:buNone/>
              <a:defRPr/>
            </a:pPr>
            <a:r>
              <a:rPr lang="fr" b="1" u="sng" dirty="0"/>
              <a:t>Intérêt pédagogique :</a:t>
            </a:r>
            <a:endParaRPr b="1" u="sng" dirty="0"/>
          </a:p>
          <a:p>
            <a:pPr marL="0" lvl="0" indent="0" algn="l">
              <a:lnSpc>
                <a:spcPct val="100000"/>
              </a:lnSpc>
              <a:spcBef>
                <a:spcPts val="0"/>
              </a:spcBef>
              <a:spcAft>
                <a:spcPts val="0"/>
              </a:spcAft>
              <a:buNone/>
              <a:defRPr/>
            </a:pPr>
            <a:endParaRPr dirty="0"/>
          </a:p>
          <a:p>
            <a:pPr marL="457200" lvl="0" indent="-317500" algn="l">
              <a:lnSpc>
                <a:spcPct val="100000"/>
              </a:lnSpc>
              <a:spcBef>
                <a:spcPts val="0"/>
              </a:spcBef>
              <a:spcAft>
                <a:spcPts val="0"/>
              </a:spcAft>
              <a:buSzPts val="1400"/>
              <a:buChar char="-"/>
              <a:defRPr/>
            </a:pPr>
            <a:r>
              <a:rPr lang="fr" dirty="0"/>
              <a:t>Utile contre l’isolement (parallèle </a:t>
            </a:r>
            <a:r>
              <a:rPr lang="fr" dirty="0" err="1"/>
              <a:t>covid</a:t>
            </a:r>
            <a:r>
              <a:rPr lang="fr" dirty="0"/>
              <a:t> !) (face à un blocage, une difficulté, un manque d’idées…)</a:t>
            </a:r>
            <a:endParaRPr dirty="0"/>
          </a:p>
          <a:p>
            <a:pPr marL="457200" lvl="0" indent="-317500" algn="l">
              <a:lnSpc>
                <a:spcPct val="100000"/>
              </a:lnSpc>
              <a:spcBef>
                <a:spcPts val="0"/>
              </a:spcBef>
              <a:spcAft>
                <a:spcPts val="0"/>
              </a:spcAft>
              <a:buSzPts val="1400"/>
              <a:buChar char="-"/>
              <a:defRPr/>
            </a:pPr>
            <a:r>
              <a:rPr lang="fr" dirty="0"/>
              <a:t>Eduquer à la relation (intérêt et attention portée à l’autre, à sa dignité, goût du lien collectif).</a:t>
            </a:r>
            <a:endParaRPr dirty="0"/>
          </a:p>
          <a:p>
            <a:pPr marL="0" lvl="0" indent="0" algn="l">
              <a:lnSpc>
                <a:spcPct val="100000"/>
              </a:lnSpc>
              <a:spcBef>
                <a:spcPts val="0"/>
              </a:spcBef>
              <a:spcAft>
                <a:spcPts val="0"/>
              </a:spcAft>
              <a:buNone/>
              <a:defRPr/>
            </a:pPr>
            <a:endParaRPr dirty="0"/>
          </a:p>
          <a:p>
            <a:pPr marL="0" lvl="0" indent="0" algn="l">
              <a:lnSpc>
                <a:spcPct val="100000"/>
              </a:lnSpc>
              <a:spcBef>
                <a:spcPts val="0"/>
              </a:spcBef>
              <a:spcAft>
                <a:spcPts val="0"/>
              </a:spcAft>
              <a:buNone/>
              <a:defRPr/>
            </a:pPr>
            <a:r>
              <a:rPr lang="fr" b="1" u="sng" dirty="0">
                <a:solidFill>
                  <a:srgbClr val="FF0084"/>
                </a:solidFill>
              </a:rPr>
              <a:t>Collaboration </a:t>
            </a:r>
            <a:r>
              <a:rPr lang="fr" b="1" dirty="0">
                <a:solidFill>
                  <a:srgbClr val="FF0084"/>
                </a:solidFill>
              </a:rPr>
              <a:t>:</a:t>
            </a:r>
            <a:r>
              <a:rPr lang="fr" dirty="0"/>
              <a:t> ex exposé...</a:t>
            </a:r>
            <a:endParaRPr dirty="0"/>
          </a:p>
          <a:p>
            <a:pPr marL="0" lvl="0" indent="0" algn="l">
              <a:lnSpc>
                <a:spcPct val="100000"/>
              </a:lnSpc>
              <a:spcBef>
                <a:spcPts val="0"/>
              </a:spcBef>
              <a:spcAft>
                <a:spcPts val="0"/>
              </a:spcAft>
              <a:buNone/>
              <a:defRPr/>
            </a:pPr>
            <a:endParaRPr b="1" u="sng" dirty="0">
              <a:solidFill>
                <a:srgbClr val="FF0084"/>
              </a:solidFill>
            </a:endParaRPr>
          </a:p>
          <a:p>
            <a:pPr marL="0" lvl="0" indent="0" algn="l">
              <a:spcBef>
                <a:spcPts val="0"/>
              </a:spcBef>
              <a:spcAft>
                <a:spcPts val="0"/>
              </a:spcAft>
              <a:buNone/>
              <a:defRPr/>
            </a:pPr>
            <a:r>
              <a:rPr lang="fr" dirty="0">
                <a:solidFill>
                  <a:schemeClr val="dk1"/>
                </a:solidFill>
              </a:rPr>
              <a:t>4 caractéristiques :</a:t>
            </a:r>
            <a:endParaRPr dirty="0">
              <a:solidFill>
                <a:schemeClr val="dk1"/>
              </a:solidFill>
            </a:endParaRPr>
          </a:p>
          <a:p>
            <a:pPr marL="457200" lvl="0" indent="-317500" algn="l">
              <a:spcBef>
                <a:spcPts val="0"/>
              </a:spcBef>
              <a:spcAft>
                <a:spcPts val="0"/>
              </a:spcAft>
              <a:buClr>
                <a:schemeClr val="dk1"/>
              </a:buClr>
              <a:buSzPts val="1400"/>
              <a:buChar char="-"/>
              <a:defRPr/>
            </a:pPr>
            <a:r>
              <a:rPr lang="fr" dirty="0">
                <a:solidFill>
                  <a:schemeClr val="dk1"/>
                </a:solidFill>
              </a:rPr>
              <a:t>S’associer pour mieux lutter contre un problème qui se pose au groupe au risque d’agir pour des raisons </a:t>
            </a:r>
            <a:r>
              <a:rPr lang="fr" dirty="0" err="1">
                <a:solidFill>
                  <a:schemeClr val="dk1"/>
                </a:solidFill>
              </a:rPr>
              <a:t>égoistes</a:t>
            </a:r>
            <a:r>
              <a:rPr lang="fr" dirty="0">
                <a:solidFill>
                  <a:schemeClr val="dk1"/>
                </a:solidFill>
              </a:rPr>
              <a:t> (avoir une bonne note) </a:t>
            </a:r>
            <a:r>
              <a:rPr lang="fr" sz="1400" dirty="0">
                <a:solidFill>
                  <a:schemeClr val="dk1"/>
                </a:solidFill>
              </a:rPr>
              <a:t>·</a:t>
            </a:r>
            <a:r>
              <a:rPr lang="fr" sz="700" dirty="0">
                <a:solidFill>
                  <a:schemeClr val="dk1"/>
                </a:solidFill>
                <a:latin typeface="Times New Roman"/>
                <a:ea typeface="Times New Roman"/>
                <a:cs typeface="Times New Roman"/>
              </a:rPr>
              <a:t> </a:t>
            </a:r>
            <a:r>
              <a:rPr lang="fr" sz="1400" dirty="0">
                <a:solidFill>
                  <a:schemeClr val="dk1"/>
                </a:solidFill>
              </a:rPr>
              <a:t>Solidarité = collaboration car on peut être solidaire mais égoïste ( = don au téléthon pour changer de tranche d’imposition). Coop = don inconditionnel de soi sans attente d’un retour particulier.</a:t>
            </a:r>
            <a:endParaRPr sz="1400" dirty="0">
              <a:solidFill>
                <a:schemeClr val="dk1"/>
              </a:solidFill>
            </a:endParaRPr>
          </a:p>
          <a:p>
            <a:pPr marL="457200" lvl="0" indent="-317500" algn="l">
              <a:spcBef>
                <a:spcPts val="0"/>
              </a:spcBef>
              <a:spcAft>
                <a:spcPts val="0"/>
              </a:spcAft>
              <a:buClr>
                <a:schemeClr val="dk1"/>
              </a:buClr>
              <a:buSzPts val="1400"/>
              <a:buChar char="-"/>
              <a:defRPr/>
            </a:pPr>
            <a:endParaRPr dirty="0">
              <a:solidFill>
                <a:schemeClr val="dk1"/>
              </a:solidFill>
            </a:endParaRPr>
          </a:p>
          <a:p>
            <a:pPr marL="457200" lvl="0" indent="-317500" algn="l">
              <a:spcBef>
                <a:spcPts val="0"/>
              </a:spcBef>
              <a:spcAft>
                <a:spcPts val="0"/>
              </a:spcAft>
              <a:buClr>
                <a:schemeClr val="dk1"/>
              </a:buClr>
              <a:buSzPts val="1400"/>
              <a:buChar char="-"/>
              <a:defRPr/>
            </a:pPr>
            <a:r>
              <a:rPr sz="1200" b="0" i="0" u="none" dirty="0">
                <a:solidFill>
                  <a:srgbClr val="000000"/>
                </a:solidFill>
                <a:latin typeface="Times New Roman"/>
                <a:ea typeface="Times New Roman"/>
                <a:cs typeface="Times New Roman"/>
              </a:rPr>
              <a:t>Les </a:t>
            </a:r>
            <a:r>
              <a:rPr sz="1200" b="0" i="0" u="none" dirty="0" err="1">
                <a:solidFill>
                  <a:srgbClr val="000000"/>
                </a:solidFill>
                <a:latin typeface="Times New Roman"/>
                <a:ea typeface="Times New Roman"/>
                <a:cs typeface="Times New Roman"/>
              </a:rPr>
              <a:t>membres</a:t>
            </a:r>
            <a:r>
              <a:rPr sz="1200" b="0" i="0" u="none" dirty="0">
                <a:solidFill>
                  <a:srgbClr val="000000"/>
                </a:solidFill>
                <a:latin typeface="Times New Roman"/>
                <a:ea typeface="Times New Roman"/>
                <a:cs typeface="Times New Roman"/>
              </a:rPr>
              <a:t> du </a:t>
            </a:r>
            <a:r>
              <a:rPr sz="1200" b="0" i="0" u="none" dirty="0" err="1">
                <a:solidFill>
                  <a:srgbClr val="000000"/>
                </a:solidFill>
                <a:latin typeface="Times New Roman"/>
                <a:ea typeface="Times New Roman"/>
                <a:cs typeface="Times New Roman"/>
              </a:rPr>
              <a:t>groupe</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travaillent</a:t>
            </a:r>
            <a:r>
              <a:rPr sz="1200" b="0" i="0" u="none" dirty="0">
                <a:solidFill>
                  <a:srgbClr val="000000"/>
                </a:solidFill>
                <a:latin typeface="Times New Roman"/>
                <a:ea typeface="Times New Roman"/>
                <a:cs typeface="Times New Roman"/>
              </a:rPr>
              <a:t> pour un but </a:t>
            </a:r>
            <a:r>
              <a:rPr sz="1200" b="0" i="0" u="none" dirty="0" err="1">
                <a:solidFill>
                  <a:srgbClr val="000000"/>
                </a:solidFill>
                <a:latin typeface="Times New Roman"/>
                <a:ea typeface="Times New Roman"/>
                <a:cs typeface="Times New Roman"/>
              </a:rPr>
              <a:t>commun</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Mais</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chacun</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individuellement</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cherche</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à</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atteindre</a:t>
            </a:r>
            <a:r>
              <a:rPr sz="1200" b="0" i="0" u="none" dirty="0">
                <a:solidFill>
                  <a:srgbClr val="000000"/>
                </a:solidFill>
                <a:latin typeface="Times New Roman"/>
                <a:ea typeface="Times New Roman"/>
                <a:cs typeface="Times New Roman"/>
              </a:rPr>
              <a:t> par </a:t>
            </a:r>
            <a:r>
              <a:rPr sz="1200" b="0" i="0" u="none" dirty="0" err="1">
                <a:solidFill>
                  <a:srgbClr val="000000"/>
                </a:solidFill>
                <a:latin typeface="Times New Roman"/>
                <a:ea typeface="Times New Roman"/>
                <a:cs typeface="Times New Roman"/>
              </a:rPr>
              <a:t>lui-même</a:t>
            </a:r>
            <a:r>
              <a:rPr sz="1200" b="0" i="0" u="none" dirty="0">
                <a:solidFill>
                  <a:srgbClr val="000000"/>
                </a:solidFill>
                <a:latin typeface="Times New Roman"/>
                <a:ea typeface="Times New Roman"/>
                <a:cs typeface="Times New Roman"/>
              </a:rPr>
              <a:t> le but </a:t>
            </a:r>
            <a:r>
              <a:rPr sz="1200" b="0" i="0" u="none" dirty="0" err="1">
                <a:solidFill>
                  <a:srgbClr val="000000"/>
                </a:solidFill>
                <a:latin typeface="Times New Roman"/>
                <a:ea typeface="Times New Roman"/>
                <a:cs typeface="Times New Roman"/>
              </a:rPr>
              <a:t>fixé</a:t>
            </a:r>
            <a:r>
              <a:rPr sz="1200" b="0" i="0" u="none" dirty="0">
                <a:solidFill>
                  <a:srgbClr val="000000"/>
                </a:solidFill>
                <a:latin typeface="Times New Roman"/>
                <a:ea typeface="Times New Roman"/>
                <a:cs typeface="Times New Roman"/>
              </a:rPr>
              <a:t>. Deux productions se font </a:t>
            </a:r>
            <a:r>
              <a:rPr sz="1200" b="0" i="0" u="none" dirty="0" err="1">
                <a:solidFill>
                  <a:srgbClr val="000000"/>
                </a:solidFill>
                <a:latin typeface="Times New Roman"/>
                <a:ea typeface="Times New Roman"/>
                <a:cs typeface="Times New Roman"/>
              </a:rPr>
              <a:t>en</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parallèle</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une</a:t>
            </a:r>
            <a:r>
              <a:rPr sz="1200" b="0" i="0" u="none" dirty="0">
                <a:solidFill>
                  <a:srgbClr val="000000"/>
                </a:solidFill>
                <a:latin typeface="Times New Roman"/>
                <a:ea typeface="Times New Roman"/>
                <a:cs typeface="Times New Roman"/>
              </a:rPr>
              <a:t> production collective et les productions </a:t>
            </a:r>
            <a:r>
              <a:rPr sz="1200" b="0" i="0" u="none" dirty="0" err="1">
                <a:solidFill>
                  <a:srgbClr val="000000"/>
                </a:solidFill>
                <a:latin typeface="Times New Roman"/>
                <a:ea typeface="Times New Roman"/>
                <a:cs typeface="Times New Roman"/>
              </a:rPr>
              <a:t>individuelles</a:t>
            </a:r>
            <a:r>
              <a:rPr sz="1200" b="0" i="0" u="none" dirty="0">
                <a:solidFill>
                  <a:srgbClr val="000000"/>
                </a:solidFill>
                <a:latin typeface="Times New Roman"/>
                <a:ea typeface="Times New Roman"/>
                <a:cs typeface="Times New Roman"/>
              </a:rPr>
              <a:t> de </a:t>
            </a:r>
            <a:r>
              <a:rPr sz="1200" b="0" i="0" u="none" dirty="0" err="1">
                <a:solidFill>
                  <a:srgbClr val="000000"/>
                </a:solidFill>
                <a:latin typeface="Times New Roman"/>
                <a:ea typeface="Times New Roman"/>
                <a:cs typeface="Times New Roman"/>
              </a:rPr>
              <a:t>chaque</a:t>
            </a:r>
            <a:r>
              <a:rPr sz="1200" b="0" i="0" u="none" dirty="0">
                <a:solidFill>
                  <a:srgbClr val="000000"/>
                </a:solidFill>
                <a:latin typeface="Times New Roman"/>
                <a:ea typeface="Times New Roman"/>
                <a:cs typeface="Times New Roman"/>
              </a:rPr>
              <a:t> </a:t>
            </a:r>
            <a:r>
              <a:rPr sz="1200" b="0" i="0" u="none" dirty="0" err="1">
                <a:solidFill>
                  <a:srgbClr val="000000"/>
                </a:solidFill>
                <a:latin typeface="Times New Roman"/>
                <a:ea typeface="Times New Roman"/>
                <a:cs typeface="Times New Roman"/>
              </a:rPr>
              <a:t>intervenant</a:t>
            </a:r>
            <a:endParaRPr dirty="0">
              <a:solidFill>
                <a:schemeClr val="dk1"/>
              </a:solidFill>
            </a:endParaRPr>
          </a:p>
          <a:p>
            <a:pPr marL="457200" lvl="0" indent="-317500" algn="l">
              <a:spcBef>
                <a:spcPts val="0"/>
              </a:spcBef>
              <a:spcAft>
                <a:spcPts val="0"/>
              </a:spcAft>
              <a:buClr>
                <a:schemeClr val="dk1"/>
              </a:buClr>
              <a:buSzPts val="1400"/>
              <a:buChar char="-"/>
              <a:defRPr/>
            </a:pPr>
            <a:r>
              <a:rPr lang="fr" dirty="0">
                <a:solidFill>
                  <a:schemeClr val="dk1"/>
                </a:solidFill>
              </a:rPr>
              <a:t>partage d’un même projet</a:t>
            </a:r>
            <a:endParaRPr dirty="0">
              <a:solidFill>
                <a:schemeClr val="dk1"/>
              </a:solidFill>
            </a:endParaRPr>
          </a:p>
          <a:p>
            <a:pPr marL="457200" lvl="0" indent="-317500" algn="l">
              <a:spcBef>
                <a:spcPts val="0"/>
              </a:spcBef>
              <a:spcAft>
                <a:spcPts val="0"/>
              </a:spcAft>
              <a:buClr>
                <a:schemeClr val="dk1"/>
              </a:buClr>
              <a:buSzPts val="1400"/>
              <a:buChar char="-"/>
              <a:defRPr/>
            </a:pPr>
            <a:r>
              <a:rPr lang="fr" dirty="0">
                <a:solidFill>
                  <a:schemeClr val="dk1"/>
                </a:solidFill>
              </a:rPr>
              <a:t>répartition de taches pour arriver au projet fini (dans la coopération le résultat dépassent la somme des parties).</a:t>
            </a:r>
            <a:endParaRPr dirty="0">
              <a:solidFill>
                <a:schemeClr val="dk1"/>
              </a:solidFill>
            </a:endParaRPr>
          </a:p>
          <a:p>
            <a:pPr marL="0" lvl="0" indent="0" algn="l">
              <a:spcBef>
                <a:spcPts val="0"/>
              </a:spcBef>
              <a:spcAft>
                <a:spcPts val="0"/>
              </a:spcAft>
              <a:buNone/>
              <a:defRPr/>
            </a:pPr>
            <a:endParaRPr dirty="0">
              <a:solidFill>
                <a:schemeClr val="dk1"/>
              </a:solidFill>
            </a:endParaRPr>
          </a:p>
          <a:p>
            <a:pPr marL="0" lvl="0" indent="0" algn="l">
              <a:spcBef>
                <a:spcPts val="0"/>
              </a:spcBef>
              <a:spcAft>
                <a:spcPts val="0"/>
              </a:spcAft>
              <a:buNone/>
              <a:defRPr/>
            </a:pPr>
            <a:r>
              <a:rPr lang="fr" b="1" u="sng" dirty="0">
                <a:solidFill>
                  <a:schemeClr val="dk1"/>
                </a:solidFill>
              </a:rPr>
              <a:t>Intérêt </a:t>
            </a:r>
            <a:r>
              <a:rPr lang="fr" b="1" u="sng" dirty="0" err="1">
                <a:solidFill>
                  <a:schemeClr val="dk1"/>
                </a:solidFill>
              </a:rPr>
              <a:t>pédagoggique</a:t>
            </a:r>
            <a:r>
              <a:rPr lang="fr" b="1" u="sng" dirty="0">
                <a:solidFill>
                  <a:schemeClr val="dk1"/>
                </a:solidFill>
              </a:rPr>
              <a:t> :</a:t>
            </a:r>
            <a:endParaRPr b="1" u="sng" dirty="0">
              <a:solidFill>
                <a:schemeClr val="dk1"/>
              </a:solidFill>
            </a:endParaRPr>
          </a:p>
          <a:p>
            <a:pPr marL="0" lvl="0" indent="0" algn="l">
              <a:spcBef>
                <a:spcPts val="0"/>
              </a:spcBef>
              <a:spcAft>
                <a:spcPts val="0"/>
              </a:spcAft>
              <a:buNone/>
              <a:defRPr/>
            </a:pPr>
            <a:endParaRPr dirty="0">
              <a:solidFill>
                <a:schemeClr val="dk1"/>
              </a:solidFill>
            </a:endParaRPr>
          </a:p>
          <a:p>
            <a:pPr marL="457200" lvl="0" indent="-317500" algn="l">
              <a:spcBef>
                <a:spcPts val="0"/>
              </a:spcBef>
              <a:spcAft>
                <a:spcPts val="0"/>
              </a:spcAft>
              <a:buClr>
                <a:schemeClr val="dk1"/>
              </a:buClr>
              <a:buSzPts val="1400"/>
              <a:buChar char="-"/>
              <a:defRPr/>
            </a:pPr>
            <a:r>
              <a:rPr lang="fr" dirty="0">
                <a:solidFill>
                  <a:schemeClr val="dk1"/>
                </a:solidFill>
              </a:rPr>
              <a:t>Recherche d’efficacité</a:t>
            </a:r>
            <a:endParaRPr dirty="0">
              <a:solidFill>
                <a:schemeClr val="dk1"/>
              </a:solidFill>
            </a:endParaRPr>
          </a:p>
          <a:p>
            <a:pPr marL="457200" lvl="0" indent="-317500" algn="l">
              <a:spcBef>
                <a:spcPts val="0"/>
              </a:spcBef>
              <a:spcAft>
                <a:spcPts val="0"/>
              </a:spcAft>
              <a:buClr>
                <a:schemeClr val="dk1"/>
              </a:buClr>
              <a:buSzPts val="1400"/>
              <a:buChar char="-"/>
              <a:defRPr/>
            </a:pPr>
            <a:r>
              <a:rPr lang="fr" dirty="0">
                <a:solidFill>
                  <a:schemeClr val="dk1"/>
                </a:solidFill>
              </a:rPr>
              <a:t>Mais risque de spécialisation (élèves concepteurs / exécutants / chômeurs : gêneurs…: </a:t>
            </a:r>
            <a:r>
              <a:rPr lang="fr" dirty="0" err="1">
                <a:solidFill>
                  <a:schemeClr val="dk1"/>
                </a:solidFill>
              </a:rPr>
              <a:t>Merieu</a:t>
            </a:r>
            <a:r>
              <a:rPr lang="fr" dirty="0">
                <a:solidFill>
                  <a:schemeClr val="dk1"/>
                </a:solidFill>
              </a:rPr>
              <a:t>). Or apprendre nécessite une activité intellectuelle complète et intense.</a:t>
            </a:r>
            <a:endParaRPr dirty="0">
              <a:solidFill>
                <a:schemeClr val="dk1"/>
              </a:solidFill>
            </a:endParaRPr>
          </a:p>
          <a:p>
            <a:pPr marL="0" lvl="0" indent="0" algn="l">
              <a:lnSpc>
                <a:spcPct val="100000"/>
              </a:lnSpc>
              <a:spcBef>
                <a:spcPts val="0"/>
              </a:spcBef>
              <a:spcAft>
                <a:spcPts val="0"/>
              </a:spcAft>
              <a:buNone/>
              <a:defRPr/>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matchingName="Title slide" type="title" userDrawn="1">
  <p:cSld name="TITLE">
    <p:spTree>
      <p:nvGrpSpPr>
        <p:cNvPr id="1" name=""/>
        <p:cNvGrpSpPr/>
        <p:nvPr/>
      </p:nvGrpSpPr>
      <p:grpSpPr bwMode="auto">
        <a:xfrm>
          <a:off x="0" y="0"/>
          <a:ext cx="0" cy="0"/>
          <a:chOff x="0" y="0"/>
          <a:chExt cx="0" cy="0"/>
        </a:xfrm>
      </p:grpSpPr>
      <p:cxnSp>
        <p:nvCxnSpPr>
          <p:cNvPr id="4" name="Google Shape;10;p2"/>
          <p:cNvCxnSpPr>
            <a:cxnSpLocks/>
          </p:cNvCxnSpPr>
          <p:nvPr/>
        </p:nvCxnSpPr>
        <p:spPr bwMode="auto">
          <a:xfrm>
            <a:off x="4278299" y="2751162"/>
            <a:ext cx="587399" cy="0"/>
          </a:xfrm>
          <a:prstGeom prst="straightConnector1">
            <a:avLst/>
          </a:prstGeom>
          <a:noFill/>
          <a:ln w="76200" cap="flat" cmpd="sng">
            <a:solidFill>
              <a:schemeClr val="dk1"/>
            </a:solidFill>
            <a:prstDash val="solid"/>
            <a:round/>
            <a:headEnd type="none" w="sm" len="sm"/>
            <a:tailEnd type="none" w="sm" len="sm"/>
          </a:ln>
        </p:spPr>
      </p:cxnSp>
      <p:sp>
        <p:nvSpPr>
          <p:cNvPr id="5" name="Google Shape;11;p2"/>
          <p:cNvSpPr>
            <a:spLocks noGrp="1"/>
          </p:cNvSpPr>
          <p:nvPr>
            <p:ph type="ctrTitle"/>
          </p:nvPr>
        </p:nvSpPr>
        <p:spPr bwMode="auto">
          <a:xfrm>
            <a:off x="311699" y="595974"/>
            <a:ext cx="8520599" cy="1957799"/>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a:pPr>
              <a:defRPr/>
            </a:pPr>
            <a:endParaRPr/>
          </a:p>
        </p:txBody>
      </p:sp>
      <p:sp>
        <p:nvSpPr>
          <p:cNvPr id="6" name="Google Shape;12;p2"/>
          <p:cNvSpPr>
            <a:spLocks noGrp="1"/>
          </p:cNvSpPr>
          <p:nvPr>
            <p:ph type="subTitle" idx="1"/>
          </p:nvPr>
        </p:nvSpPr>
        <p:spPr bwMode="auto">
          <a:xfrm>
            <a:off x="311699" y="3165822"/>
            <a:ext cx="8520599" cy="733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pPr>
              <a:defRPr/>
            </a:pPr>
            <a:endParaRPr/>
          </a:p>
        </p:txBody>
      </p:sp>
      <p:sp>
        <p:nvSpPr>
          <p:cNvPr id="7" name="Google Shape;13;p2"/>
          <p:cNvSpPr>
            <a:spLocks noGrp="1"/>
          </p:cNvSpPr>
          <p:nvPr>
            <p:ph type="sldNum" idx="12"/>
          </p:nvPr>
        </p:nvSpPr>
        <p:spPr bwMode="auto">
          <a:xfrm>
            <a:off x="8472457" y="4663216"/>
            <a:ext cx="548699" cy="393599"/>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9pPr>
          </a:lstStyle>
          <a:p>
            <a:pPr marL="0" lvl="0" indent="0" algn="r">
              <a:spcBef>
                <a:spcPts val="0"/>
              </a:spcBef>
              <a:spcAft>
                <a:spcPts val="0"/>
              </a:spcAft>
              <a:buNone/>
              <a:defRPr/>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matchingName="Caption" userDrawn="1">
  <p:cSld name="CAPTION_ONLY">
    <p:spTree>
      <p:nvGrpSpPr>
        <p:cNvPr id="1" name=""/>
        <p:cNvGrpSpPr/>
        <p:nvPr/>
      </p:nvGrpSpPr>
      <p:grpSpPr bwMode="auto">
        <a:xfrm>
          <a:off x="0" y="0"/>
          <a:ext cx="0" cy="0"/>
          <a:chOff x="0" y="0"/>
          <a:chExt cx="0" cy="0"/>
        </a:xfrm>
      </p:grpSpPr>
      <p:sp>
        <p:nvSpPr>
          <p:cNvPr id="4" name="Google Shape;48;p11"/>
          <p:cNvSpPr>
            <a:spLocks noGrp="1"/>
          </p:cNvSpPr>
          <p:nvPr>
            <p:ph type="body" idx="1"/>
          </p:nvPr>
        </p:nvSpPr>
        <p:spPr bwMode="auto">
          <a:xfrm>
            <a:off x="319500" y="4233724"/>
            <a:ext cx="5998799" cy="598799"/>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defRPr>
            </a:lvl1pPr>
          </a:lstStyle>
          <a:p>
            <a:pPr>
              <a:defRPr/>
            </a:pPr>
            <a:endParaRPr/>
          </a:p>
        </p:txBody>
      </p:sp>
      <p:sp>
        <p:nvSpPr>
          <p:cNvPr id="5" name="Google Shape;49;p11"/>
          <p:cNvSpPr>
            <a:spLocks noGrp="1"/>
          </p:cNvSpPr>
          <p:nvPr>
            <p:ph type="sldNum" idx="12"/>
          </p:nvPr>
        </p:nvSpPr>
        <p:spPr bwMode="auto">
          <a:xfrm>
            <a:off x="8472457" y="4663216"/>
            <a:ext cx="548699" cy="393599"/>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9pPr>
          </a:lstStyle>
          <a:p>
            <a:pPr marL="0" lvl="0" indent="0" algn="r">
              <a:spcBef>
                <a:spcPts val="0"/>
              </a:spcBef>
              <a:spcAft>
                <a:spcPts val="0"/>
              </a:spcAft>
              <a:buNone/>
              <a:defRPr/>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matchingName="Blank" type="blank" userDrawn="1">
  <p:cSld name="BLANK">
    <p:spTree>
      <p:nvGrpSpPr>
        <p:cNvPr id="1" name=""/>
        <p:cNvGrpSpPr/>
        <p:nvPr/>
      </p:nvGrpSpPr>
      <p:grpSpPr bwMode="auto">
        <a:xfrm>
          <a:off x="0" y="0"/>
          <a:ext cx="0" cy="0"/>
          <a:chOff x="0" y="0"/>
          <a:chExt cx="0" cy="0"/>
        </a:xfrm>
      </p:grpSpPr>
      <p:sp>
        <p:nvSpPr>
          <p:cNvPr id="4" name="Google Shape;51;p12"/>
          <p:cNvSpPr>
            <a:spLocks noGrp="1"/>
          </p:cNvSpPr>
          <p:nvPr>
            <p:ph type="sldNum" idx="12"/>
          </p:nvPr>
        </p:nvSpPr>
        <p:spPr bwMode="auto">
          <a:xfrm>
            <a:off x="8472457" y="4663216"/>
            <a:ext cx="548699" cy="393599"/>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9pPr>
          </a:lstStyle>
          <a:p>
            <a:pPr marL="0" lvl="0" indent="0" algn="r">
              <a:spcBef>
                <a:spcPts val="0"/>
              </a:spcBef>
              <a:spcAft>
                <a:spcPts val="0"/>
              </a:spcAft>
              <a:buNone/>
              <a:defRPr/>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matchingName="Section header" type="secHead" userDrawn="1">
  <p:cSld name="SECTION_HEADER">
    <p:bg>
      <p:bgPr>
        <a:solidFill>
          <a:schemeClr val="dk1"/>
        </a:solidFill>
        <a:effectLst/>
      </p:bgPr>
    </p:bg>
    <p:spTree>
      <p:nvGrpSpPr>
        <p:cNvPr id="1" name=""/>
        <p:cNvGrpSpPr/>
        <p:nvPr/>
      </p:nvGrpSpPr>
      <p:grpSpPr bwMode="auto">
        <a:xfrm>
          <a:off x="0" y="0"/>
          <a:ext cx="0" cy="0"/>
          <a:chOff x="0" y="0"/>
          <a:chExt cx="0" cy="0"/>
        </a:xfrm>
      </p:grpSpPr>
      <p:sp>
        <p:nvSpPr>
          <p:cNvPr id="4" name="Google Shape;15;p3"/>
          <p:cNvSpPr>
            <a:spLocks noGrp="1"/>
          </p:cNvSpPr>
          <p:nvPr>
            <p:ph type="title"/>
          </p:nvPr>
        </p:nvSpPr>
        <p:spPr bwMode="auto">
          <a:xfrm>
            <a:off x="311699" y="2480549"/>
            <a:ext cx="8114400" cy="244589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6800"/>
              <a:buNone/>
              <a:defRPr sz="6800">
                <a:solidFill>
                  <a:schemeClr val="lt1"/>
                </a:solidFill>
              </a:defRPr>
            </a:lvl1pPr>
            <a:lvl2pPr lvl="1" algn="l">
              <a:lnSpc>
                <a:spcPct val="100000"/>
              </a:lnSpc>
              <a:spcBef>
                <a:spcPts val="0"/>
              </a:spcBef>
              <a:spcAft>
                <a:spcPts val="0"/>
              </a:spcAft>
              <a:buClr>
                <a:schemeClr val="lt1"/>
              </a:buClr>
              <a:buSzPts val="6800"/>
              <a:buNone/>
              <a:defRPr sz="6800">
                <a:solidFill>
                  <a:schemeClr val="lt1"/>
                </a:solidFill>
              </a:defRPr>
            </a:lvl2pPr>
            <a:lvl3pPr lvl="2" algn="l">
              <a:lnSpc>
                <a:spcPct val="100000"/>
              </a:lnSpc>
              <a:spcBef>
                <a:spcPts val="0"/>
              </a:spcBef>
              <a:spcAft>
                <a:spcPts val="0"/>
              </a:spcAft>
              <a:buClr>
                <a:schemeClr val="lt1"/>
              </a:buClr>
              <a:buSzPts val="6800"/>
              <a:buNone/>
              <a:defRPr sz="6800">
                <a:solidFill>
                  <a:schemeClr val="lt1"/>
                </a:solidFill>
              </a:defRPr>
            </a:lvl3pPr>
            <a:lvl4pPr lvl="3" algn="l">
              <a:lnSpc>
                <a:spcPct val="100000"/>
              </a:lnSpc>
              <a:spcBef>
                <a:spcPts val="0"/>
              </a:spcBef>
              <a:spcAft>
                <a:spcPts val="0"/>
              </a:spcAft>
              <a:buClr>
                <a:schemeClr val="lt1"/>
              </a:buClr>
              <a:buSzPts val="6800"/>
              <a:buNone/>
              <a:defRPr sz="6800">
                <a:solidFill>
                  <a:schemeClr val="lt1"/>
                </a:solidFill>
              </a:defRPr>
            </a:lvl4pPr>
            <a:lvl5pPr lvl="4" algn="l">
              <a:lnSpc>
                <a:spcPct val="100000"/>
              </a:lnSpc>
              <a:spcBef>
                <a:spcPts val="0"/>
              </a:spcBef>
              <a:spcAft>
                <a:spcPts val="0"/>
              </a:spcAft>
              <a:buClr>
                <a:schemeClr val="lt1"/>
              </a:buClr>
              <a:buSzPts val="6800"/>
              <a:buNone/>
              <a:defRPr sz="6800">
                <a:solidFill>
                  <a:schemeClr val="lt1"/>
                </a:solidFill>
              </a:defRPr>
            </a:lvl5pPr>
            <a:lvl6pPr lvl="5" algn="l">
              <a:lnSpc>
                <a:spcPct val="100000"/>
              </a:lnSpc>
              <a:spcBef>
                <a:spcPts val="0"/>
              </a:spcBef>
              <a:spcAft>
                <a:spcPts val="0"/>
              </a:spcAft>
              <a:buClr>
                <a:schemeClr val="lt1"/>
              </a:buClr>
              <a:buSzPts val="6800"/>
              <a:buNone/>
              <a:defRPr sz="6800">
                <a:solidFill>
                  <a:schemeClr val="lt1"/>
                </a:solidFill>
              </a:defRPr>
            </a:lvl6pPr>
            <a:lvl7pPr lvl="6" algn="l">
              <a:lnSpc>
                <a:spcPct val="100000"/>
              </a:lnSpc>
              <a:spcBef>
                <a:spcPts val="0"/>
              </a:spcBef>
              <a:spcAft>
                <a:spcPts val="0"/>
              </a:spcAft>
              <a:buClr>
                <a:schemeClr val="lt1"/>
              </a:buClr>
              <a:buSzPts val="6800"/>
              <a:buNone/>
              <a:defRPr sz="6800">
                <a:solidFill>
                  <a:schemeClr val="lt1"/>
                </a:solidFill>
              </a:defRPr>
            </a:lvl7pPr>
            <a:lvl8pPr lvl="7" algn="l">
              <a:lnSpc>
                <a:spcPct val="100000"/>
              </a:lnSpc>
              <a:spcBef>
                <a:spcPts val="0"/>
              </a:spcBef>
              <a:spcAft>
                <a:spcPts val="0"/>
              </a:spcAft>
              <a:buClr>
                <a:schemeClr val="lt1"/>
              </a:buClr>
              <a:buSzPts val="6800"/>
              <a:buNone/>
              <a:defRPr sz="6800">
                <a:solidFill>
                  <a:schemeClr val="lt1"/>
                </a:solidFill>
              </a:defRPr>
            </a:lvl8pPr>
            <a:lvl9pPr lvl="8" algn="l">
              <a:lnSpc>
                <a:spcPct val="100000"/>
              </a:lnSpc>
              <a:spcBef>
                <a:spcPts val="0"/>
              </a:spcBef>
              <a:spcAft>
                <a:spcPts val="0"/>
              </a:spcAft>
              <a:buClr>
                <a:schemeClr val="lt1"/>
              </a:buClr>
              <a:buSzPts val="6800"/>
              <a:buNone/>
              <a:defRPr sz="6800">
                <a:solidFill>
                  <a:schemeClr val="lt1"/>
                </a:solidFill>
              </a:defRPr>
            </a:lvl9pPr>
          </a:lstStyle>
          <a:p>
            <a:pPr>
              <a:defRPr/>
            </a:pPr>
            <a:endParaRPr/>
          </a:p>
        </p:txBody>
      </p:sp>
      <p:sp>
        <p:nvSpPr>
          <p:cNvPr id="5" name="Google Shape;16;p3"/>
          <p:cNvSpPr>
            <a:spLocks noGrp="1"/>
          </p:cNvSpPr>
          <p:nvPr>
            <p:ph type="sldNum" idx="12"/>
          </p:nvPr>
        </p:nvSpPr>
        <p:spPr bwMode="auto">
          <a:xfrm>
            <a:off x="8472457" y="4663216"/>
            <a:ext cx="548699" cy="393599"/>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9pPr>
          </a:lstStyle>
          <a:p>
            <a:pPr marL="0" lvl="0" indent="0" algn="r">
              <a:spcBef>
                <a:spcPts val="0"/>
              </a:spcBef>
              <a:spcAft>
                <a:spcPts val="0"/>
              </a:spcAft>
              <a:buNone/>
              <a:defRPr/>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matchingName="One column text" userDrawn="1">
  <p:cSld name="ONE_COLUMN_TEXT">
    <p:spTree>
      <p:nvGrpSpPr>
        <p:cNvPr id="1" name=""/>
        <p:cNvGrpSpPr/>
        <p:nvPr/>
      </p:nvGrpSpPr>
      <p:grpSpPr bwMode="auto">
        <a:xfrm>
          <a:off x="0" y="0"/>
          <a:ext cx="0" cy="0"/>
          <a:chOff x="0" y="0"/>
          <a:chExt cx="0" cy="0"/>
        </a:xfrm>
      </p:grpSpPr>
      <p:sp>
        <p:nvSpPr>
          <p:cNvPr id="4" name="Google Shape;18;p4"/>
          <p:cNvSpPr>
            <a:spLocks noGrp="1"/>
          </p:cNvSpPr>
          <p:nvPr>
            <p:ph type="title"/>
          </p:nvPr>
        </p:nvSpPr>
        <p:spPr bwMode="auto">
          <a:xfrm>
            <a:off x="311699" y="631800"/>
            <a:ext cx="2808000" cy="75569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pPr>
              <a:defRPr/>
            </a:pPr>
            <a:endParaRPr/>
          </a:p>
        </p:txBody>
      </p:sp>
      <p:sp>
        <p:nvSpPr>
          <p:cNvPr id="5" name="Google Shape;19;p4"/>
          <p:cNvSpPr>
            <a:spLocks noGrp="1"/>
          </p:cNvSpPr>
          <p:nvPr>
            <p:ph type="body" idx="1"/>
          </p:nvPr>
        </p:nvSpPr>
        <p:spPr bwMode="auto">
          <a:xfrm>
            <a:off x="311699" y="1490874"/>
            <a:ext cx="2808000" cy="3078000"/>
          </a:xfrm>
          <a:prstGeom prst="rect">
            <a:avLst/>
          </a:prstGeom>
          <a:noFill/>
          <a:ln>
            <a:noFill/>
          </a:ln>
        </p:spPr>
        <p:txBody>
          <a:bodyPr spcFirstLastPara="1" wrap="square" lIns="91425" tIns="91425" rIns="91425" bIns="91425" anchor="t" anchorCtr="0">
            <a:noAutofit/>
          </a:bodyPr>
          <a:lstStyle>
            <a:lvl1pPr marL="457200" lvl="0" indent="-304800" algn="l">
              <a:lnSpc>
                <a:spcPct val="114999"/>
              </a:lnSpc>
              <a:spcBef>
                <a:spcPts val="0"/>
              </a:spcBef>
              <a:spcAft>
                <a:spcPts val="0"/>
              </a:spcAft>
              <a:buSzPts val="1200"/>
              <a:buChar char="●"/>
              <a:defRPr sz="1200"/>
            </a:lvl1pPr>
            <a:lvl2pPr marL="914400" lvl="1" indent="-304800" algn="l">
              <a:lnSpc>
                <a:spcPct val="114999"/>
              </a:lnSpc>
              <a:spcBef>
                <a:spcPts val="1600"/>
              </a:spcBef>
              <a:spcAft>
                <a:spcPts val="0"/>
              </a:spcAft>
              <a:buSzPts val="1200"/>
              <a:buChar char="○"/>
              <a:defRPr sz="1200"/>
            </a:lvl2pPr>
            <a:lvl3pPr marL="1371600" lvl="2" indent="-304800" algn="l">
              <a:lnSpc>
                <a:spcPct val="114999"/>
              </a:lnSpc>
              <a:spcBef>
                <a:spcPts val="1600"/>
              </a:spcBef>
              <a:spcAft>
                <a:spcPts val="0"/>
              </a:spcAft>
              <a:buSzPts val="1200"/>
              <a:buChar char="■"/>
              <a:defRPr sz="1200"/>
            </a:lvl3pPr>
            <a:lvl4pPr marL="1828800" lvl="3" indent="-304800" algn="l">
              <a:lnSpc>
                <a:spcPct val="114999"/>
              </a:lnSpc>
              <a:spcBef>
                <a:spcPts val="1600"/>
              </a:spcBef>
              <a:spcAft>
                <a:spcPts val="0"/>
              </a:spcAft>
              <a:buSzPts val="1200"/>
              <a:buChar char="●"/>
              <a:defRPr sz="1200"/>
            </a:lvl4pPr>
            <a:lvl5pPr marL="2286000" lvl="4" indent="-304800" algn="l">
              <a:lnSpc>
                <a:spcPct val="114999"/>
              </a:lnSpc>
              <a:spcBef>
                <a:spcPts val="1600"/>
              </a:spcBef>
              <a:spcAft>
                <a:spcPts val="0"/>
              </a:spcAft>
              <a:buSzPts val="1200"/>
              <a:buChar char="○"/>
              <a:defRPr sz="1200"/>
            </a:lvl5pPr>
            <a:lvl6pPr marL="2743200" lvl="5" indent="-304800" algn="l">
              <a:lnSpc>
                <a:spcPct val="114999"/>
              </a:lnSpc>
              <a:spcBef>
                <a:spcPts val="1600"/>
              </a:spcBef>
              <a:spcAft>
                <a:spcPts val="0"/>
              </a:spcAft>
              <a:buSzPts val="1200"/>
              <a:buChar char="■"/>
              <a:defRPr sz="1200"/>
            </a:lvl6pPr>
            <a:lvl7pPr marL="3200400" lvl="6" indent="-304800" algn="l">
              <a:lnSpc>
                <a:spcPct val="114999"/>
              </a:lnSpc>
              <a:spcBef>
                <a:spcPts val="1600"/>
              </a:spcBef>
              <a:spcAft>
                <a:spcPts val="0"/>
              </a:spcAft>
              <a:buSzPts val="1200"/>
              <a:buChar char="●"/>
              <a:defRPr sz="1200"/>
            </a:lvl7pPr>
            <a:lvl8pPr marL="3657600" lvl="7" indent="-304800" algn="l">
              <a:lnSpc>
                <a:spcPct val="114999"/>
              </a:lnSpc>
              <a:spcBef>
                <a:spcPts val="1600"/>
              </a:spcBef>
              <a:spcAft>
                <a:spcPts val="0"/>
              </a:spcAft>
              <a:buSzPts val="1200"/>
              <a:buChar char="○"/>
              <a:defRPr sz="1200"/>
            </a:lvl8pPr>
            <a:lvl9pPr marL="4114800" lvl="8" indent="-304800" algn="l">
              <a:lnSpc>
                <a:spcPct val="114999"/>
              </a:lnSpc>
              <a:spcBef>
                <a:spcPts val="1600"/>
              </a:spcBef>
              <a:spcAft>
                <a:spcPts val="1600"/>
              </a:spcAft>
              <a:buSzPts val="1200"/>
              <a:buChar char="■"/>
              <a:defRPr sz="1200"/>
            </a:lvl9pPr>
          </a:lstStyle>
          <a:p>
            <a:pPr>
              <a:defRPr/>
            </a:pPr>
            <a:endParaRPr/>
          </a:p>
        </p:txBody>
      </p:sp>
      <p:sp>
        <p:nvSpPr>
          <p:cNvPr id="6" name="Google Shape;20;p4"/>
          <p:cNvSpPr>
            <a:spLocks noGrp="1"/>
          </p:cNvSpPr>
          <p:nvPr>
            <p:ph type="sldNum" idx="12"/>
          </p:nvPr>
        </p:nvSpPr>
        <p:spPr bwMode="auto">
          <a:xfrm>
            <a:off x="8472457" y="4663216"/>
            <a:ext cx="548699" cy="393599"/>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9pPr>
          </a:lstStyle>
          <a:p>
            <a:pPr marL="0" lvl="0" indent="0" algn="r">
              <a:spcBef>
                <a:spcPts val="0"/>
              </a:spcBef>
              <a:spcAft>
                <a:spcPts val="0"/>
              </a:spcAft>
              <a:buNone/>
              <a:defRPr/>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matchingName="Title and two columns" type="twoColTx" userDrawn="1">
  <p:cSld name="TITLE_AND_TWO_COLUMNS">
    <p:spTree>
      <p:nvGrpSpPr>
        <p:cNvPr id="1" name=""/>
        <p:cNvGrpSpPr/>
        <p:nvPr/>
      </p:nvGrpSpPr>
      <p:grpSpPr bwMode="auto">
        <a:xfrm>
          <a:off x="0" y="0"/>
          <a:ext cx="0" cy="0"/>
          <a:chOff x="0" y="0"/>
          <a:chExt cx="0" cy="0"/>
        </a:xfrm>
      </p:grpSpPr>
      <p:sp>
        <p:nvSpPr>
          <p:cNvPr id="4" name="Google Shape;22;p5"/>
          <p:cNvSpPr>
            <a:spLocks noGrp="1"/>
          </p:cNvSpPr>
          <p:nvPr>
            <p:ph type="title"/>
          </p:nvPr>
        </p:nvSpPr>
        <p:spPr bwMode="auto">
          <a:xfrm>
            <a:off x="311699" y="445024"/>
            <a:ext cx="8520599" cy="572699"/>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pPr>
              <a:defRPr/>
            </a:pPr>
            <a:endParaRPr/>
          </a:p>
        </p:txBody>
      </p:sp>
      <p:sp>
        <p:nvSpPr>
          <p:cNvPr id="5" name="Google Shape;23;p5"/>
          <p:cNvSpPr>
            <a:spLocks noGrp="1"/>
          </p:cNvSpPr>
          <p:nvPr>
            <p:ph type="body" idx="1"/>
          </p:nvPr>
        </p:nvSpPr>
        <p:spPr bwMode="auto">
          <a:xfrm>
            <a:off x="311699" y="1152473"/>
            <a:ext cx="3999899"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4999"/>
              </a:lnSpc>
              <a:spcBef>
                <a:spcPts val="0"/>
              </a:spcBef>
              <a:spcAft>
                <a:spcPts val="0"/>
              </a:spcAft>
              <a:buSzPts val="1400"/>
              <a:buChar char="●"/>
              <a:defRPr sz="1400"/>
            </a:lvl1pPr>
            <a:lvl2pPr marL="914400" lvl="1" indent="-304800" algn="l">
              <a:lnSpc>
                <a:spcPct val="114999"/>
              </a:lnSpc>
              <a:spcBef>
                <a:spcPts val="1600"/>
              </a:spcBef>
              <a:spcAft>
                <a:spcPts val="0"/>
              </a:spcAft>
              <a:buSzPts val="1200"/>
              <a:buChar char="○"/>
              <a:defRPr sz="1200"/>
            </a:lvl2pPr>
            <a:lvl3pPr marL="1371600" lvl="2" indent="-304800" algn="l">
              <a:lnSpc>
                <a:spcPct val="114999"/>
              </a:lnSpc>
              <a:spcBef>
                <a:spcPts val="1600"/>
              </a:spcBef>
              <a:spcAft>
                <a:spcPts val="0"/>
              </a:spcAft>
              <a:buSzPts val="1200"/>
              <a:buChar char="■"/>
              <a:defRPr sz="1200"/>
            </a:lvl3pPr>
            <a:lvl4pPr marL="1828800" lvl="3" indent="-304800" algn="l">
              <a:lnSpc>
                <a:spcPct val="114999"/>
              </a:lnSpc>
              <a:spcBef>
                <a:spcPts val="1600"/>
              </a:spcBef>
              <a:spcAft>
                <a:spcPts val="0"/>
              </a:spcAft>
              <a:buSzPts val="1200"/>
              <a:buChar char="●"/>
              <a:defRPr sz="1200"/>
            </a:lvl4pPr>
            <a:lvl5pPr marL="2286000" lvl="4" indent="-304800" algn="l">
              <a:lnSpc>
                <a:spcPct val="114999"/>
              </a:lnSpc>
              <a:spcBef>
                <a:spcPts val="1600"/>
              </a:spcBef>
              <a:spcAft>
                <a:spcPts val="0"/>
              </a:spcAft>
              <a:buSzPts val="1200"/>
              <a:buChar char="○"/>
              <a:defRPr sz="1200"/>
            </a:lvl5pPr>
            <a:lvl6pPr marL="2743200" lvl="5" indent="-304800" algn="l">
              <a:lnSpc>
                <a:spcPct val="114999"/>
              </a:lnSpc>
              <a:spcBef>
                <a:spcPts val="1600"/>
              </a:spcBef>
              <a:spcAft>
                <a:spcPts val="0"/>
              </a:spcAft>
              <a:buSzPts val="1200"/>
              <a:buChar char="■"/>
              <a:defRPr sz="1200"/>
            </a:lvl6pPr>
            <a:lvl7pPr marL="3200400" lvl="6" indent="-304800" algn="l">
              <a:lnSpc>
                <a:spcPct val="114999"/>
              </a:lnSpc>
              <a:spcBef>
                <a:spcPts val="1600"/>
              </a:spcBef>
              <a:spcAft>
                <a:spcPts val="0"/>
              </a:spcAft>
              <a:buSzPts val="1200"/>
              <a:buChar char="●"/>
              <a:defRPr sz="1200"/>
            </a:lvl7pPr>
            <a:lvl8pPr marL="3657600" lvl="7" indent="-304800" algn="l">
              <a:lnSpc>
                <a:spcPct val="114999"/>
              </a:lnSpc>
              <a:spcBef>
                <a:spcPts val="1600"/>
              </a:spcBef>
              <a:spcAft>
                <a:spcPts val="0"/>
              </a:spcAft>
              <a:buSzPts val="1200"/>
              <a:buChar char="○"/>
              <a:defRPr sz="1200"/>
            </a:lvl8pPr>
            <a:lvl9pPr marL="4114800" lvl="8" indent="-304800" algn="l">
              <a:lnSpc>
                <a:spcPct val="114999"/>
              </a:lnSpc>
              <a:spcBef>
                <a:spcPts val="1600"/>
              </a:spcBef>
              <a:spcAft>
                <a:spcPts val="1600"/>
              </a:spcAft>
              <a:buSzPts val="1200"/>
              <a:buChar char="■"/>
              <a:defRPr sz="1200"/>
            </a:lvl9pPr>
          </a:lstStyle>
          <a:p>
            <a:pPr>
              <a:defRPr/>
            </a:pPr>
            <a:endParaRPr/>
          </a:p>
        </p:txBody>
      </p:sp>
      <p:sp>
        <p:nvSpPr>
          <p:cNvPr id="6" name="Google Shape;24;p5"/>
          <p:cNvSpPr>
            <a:spLocks noGrp="1"/>
          </p:cNvSpPr>
          <p:nvPr>
            <p:ph type="body" idx="2"/>
          </p:nvPr>
        </p:nvSpPr>
        <p:spPr bwMode="auto">
          <a:xfrm>
            <a:off x="4832399" y="1152473"/>
            <a:ext cx="3999899"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4999"/>
              </a:lnSpc>
              <a:spcBef>
                <a:spcPts val="0"/>
              </a:spcBef>
              <a:spcAft>
                <a:spcPts val="0"/>
              </a:spcAft>
              <a:buSzPts val="1400"/>
              <a:buChar char="●"/>
              <a:defRPr sz="1400"/>
            </a:lvl1pPr>
            <a:lvl2pPr marL="914400" lvl="1" indent="-304800" algn="l">
              <a:lnSpc>
                <a:spcPct val="114999"/>
              </a:lnSpc>
              <a:spcBef>
                <a:spcPts val="1600"/>
              </a:spcBef>
              <a:spcAft>
                <a:spcPts val="0"/>
              </a:spcAft>
              <a:buSzPts val="1200"/>
              <a:buChar char="○"/>
              <a:defRPr sz="1200"/>
            </a:lvl2pPr>
            <a:lvl3pPr marL="1371600" lvl="2" indent="-304800" algn="l">
              <a:lnSpc>
                <a:spcPct val="114999"/>
              </a:lnSpc>
              <a:spcBef>
                <a:spcPts val="1600"/>
              </a:spcBef>
              <a:spcAft>
                <a:spcPts val="0"/>
              </a:spcAft>
              <a:buSzPts val="1200"/>
              <a:buChar char="■"/>
              <a:defRPr sz="1200"/>
            </a:lvl3pPr>
            <a:lvl4pPr marL="1828800" lvl="3" indent="-304800" algn="l">
              <a:lnSpc>
                <a:spcPct val="114999"/>
              </a:lnSpc>
              <a:spcBef>
                <a:spcPts val="1600"/>
              </a:spcBef>
              <a:spcAft>
                <a:spcPts val="0"/>
              </a:spcAft>
              <a:buSzPts val="1200"/>
              <a:buChar char="●"/>
              <a:defRPr sz="1200"/>
            </a:lvl4pPr>
            <a:lvl5pPr marL="2286000" lvl="4" indent="-304800" algn="l">
              <a:lnSpc>
                <a:spcPct val="114999"/>
              </a:lnSpc>
              <a:spcBef>
                <a:spcPts val="1600"/>
              </a:spcBef>
              <a:spcAft>
                <a:spcPts val="0"/>
              </a:spcAft>
              <a:buSzPts val="1200"/>
              <a:buChar char="○"/>
              <a:defRPr sz="1200"/>
            </a:lvl5pPr>
            <a:lvl6pPr marL="2743200" lvl="5" indent="-304800" algn="l">
              <a:lnSpc>
                <a:spcPct val="114999"/>
              </a:lnSpc>
              <a:spcBef>
                <a:spcPts val="1600"/>
              </a:spcBef>
              <a:spcAft>
                <a:spcPts val="0"/>
              </a:spcAft>
              <a:buSzPts val="1200"/>
              <a:buChar char="■"/>
              <a:defRPr sz="1200"/>
            </a:lvl6pPr>
            <a:lvl7pPr marL="3200400" lvl="6" indent="-304800" algn="l">
              <a:lnSpc>
                <a:spcPct val="114999"/>
              </a:lnSpc>
              <a:spcBef>
                <a:spcPts val="1600"/>
              </a:spcBef>
              <a:spcAft>
                <a:spcPts val="0"/>
              </a:spcAft>
              <a:buSzPts val="1200"/>
              <a:buChar char="●"/>
              <a:defRPr sz="1200"/>
            </a:lvl7pPr>
            <a:lvl8pPr marL="3657600" lvl="7" indent="-304800" algn="l">
              <a:lnSpc>
                <a:spcPct val="114999"/>
              </a:lnSpc>
              <a:spcBef>
                <a:spcPts val="1600"/>
              </a:spcBef>
              <a:spcAft>
                <a:spcPts val="0"/>
              </a:spcAft>
              <a:buSzPts val="1200"/>
              <a:buChar char="○"/>
              <a:defRPr sz="1200"/>
            </a:lvl8pPr>
            <a:lvl9pPr marL="4114800" lvl="8" indent="-304800" algn="l">
              <a:lnSpc>
                <a:spcPct val="114999"/>
              </a:lnSpc>
              <a:spcBef>
                <a:spcPts val="1600"/>
              </a:spcBef>
              <a:spcAft>
                <a:spcPts val="1600"/>
              </a:spcAft>
              <a:buSzPts val="1200"/>
              <a:buChar char="■"/>
              <a:defRPr sz="1200"/>
            </a:lvl9pPr>
          </a:lstStyle>
          <a:p>
            <a:pPr>
              <a:defRPr/>
            </a:pPr>
            <a:endParaRPr/>
          </a:p>
        </p:txBody>
      </p:sp>
      <p:sp>
        <p:nvSpPr>
          <p:cNvPr id="7" name="Google Shape;25;p5"/>
          <p:cNvSpPr>
            <a:spLocks noGrp="1"/>
          </p:cNvSpPr>
          <p:nvPr>
            <p:ph type="sldNum" idx="12"/>
          </p:nvPr>
        </p:nvSpPr>
        <p:spPr bwMode="auto">
          <a:xfrm>
            <a:off x="8472457" y="4663216"/>
            <a:ext cx="548699" cy="393599"/>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9pPr>
          </a:lstStyle>
          <a:p>
            <a:pPr marL="0" lvl="0" indent="0" algn="r">
              <a:spcBef>
                <a:spcPts val="0"/>
              </a:spcBef>
              <a:spcAft>
                <a:spcPts val="0"/>
              </a:spcAft>
              <a:buNone/>
              <a:defRPr/>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matchingName="Big number" userDrawn="1">
  <p:cSld name="BIG_NUMBER">
    <p:spTree>
      <p:nvGrpSpPr>
        <p:cNvPr id="1" name=""/>
        <p:cNvGrpSpPr/>
        <p:nvPr/>
      </p:nvGrpSpPr>
      <p:grpSpPr bwMode="auto">
        <a:xfrm>
          <a:off x="0" y="0"/>
          <a:ext cx="0" cy="0"/>
          <a:chOff x="0" y="0"/>
          <a:chExt cx="0" cy="0"/>
        </a:xfrm>
      </p:grpSpPr>
      <p:sp>
        <p:nvSpPr>
          <p:cNvPr id="4" name="Google Shape;27;p6"/>
          <p:cNvSpPr>
            <a:spLocks noGrp="1"/>
          </p:cNvSpPr>
          <p:nvPr>
            <p:ph type="title" hasCustomPrompt="1"/>
          </p:nvPr>
        </p:nvSpPr>
        <p:spPr bwMode="auto">
          <a:xfrm>
            <a:off x="311699" y="1167924"/>
            <a:ext cx="8520599" cy="1980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1000"/>
              <a:buNone/>
              <a:defRPr sz="11000">
                <a:solidFill>
                  <a:schemeClr val="dk1"/>
                </a:solidFill>
              </a:defRPr>
            </a:lvl1pPr>
            <a:lvl2pPr lvl="1" algn="ctr">
              <a:lnSpc>
                <a:spcPct val="100000"/>
              </a:lnSpc>
              <a:spcBef>
                <a:spcPts val="0"/>
              </a:spcBef>
              <a:spcAft>
                <a:spcPts val="0"/>
              </a:spcAft>
              <a:buClr>
                <a:schemeClr val="dk1"/>
              </a:buClr>
              <a:buSzPts val="11000"/>
              <a:buNone/>
              <a:defRPr sz="11000">
                <a:solidFill>
                  <a:schemeClr val="dk1"/>
                </a:solidFill>
              </a:defRPr>
            </a:lvl2pPr>
            <a:lvl3pPr lvl="2" algn="ctr">
              <a:lnSpc>
                <a:spcPct val="100000"/>
              </a:lnSpc>
              <a:spcBef>
                <a:spcPts val="0"/>
              </a:spcBef>
              <a:spcAft>
                <a:spcPts val="0"/>
              </a:spcAft>
              <a:buClr>
                <a:schemeClr val="dk1"/>
              </a:buClr>
              <a:buSzPts val="11000"/>
              <a:buNone/>
              <a:defRPr sz="11000">
                <a:solidFill>
                  <a:schemeClr val="dk1"/>
                </a:solidFill>
              </a:defRPr>
            </a:lvl3pPr>
            <a:lvl4pPr lvl="3" algn="ctr">
              <a:lnSpc>
                <a:spcPct val="100000"/>
              </a:lnSpc>
              <a:spcBef>
                <a:spcPts val="0"/>
              </a:spcBef>
              <a:spcAft>
                <a:spcPts val="0"/>
              </a:spcAft>
              <a:buClr>
                <a:schemeClr val="dk1"/>
              </a:buClr>
              <a:buSzPts val="11000"/>
              <a:buNone/>
              <a:defRPr sz="11000">
                <a:solidFill>
                  <a:schemeClr val="dk1"/>
                </a:solidFill>
              </a:defRPr>
            </a:lvl4pPr>
            <a:lvl5pPr lvl="4" algn="ctr">
              <a:lnSpc>
                <a:spcPct val="100000"/>
              </a:lnSpc>
              <a:spcBef>
                <a:spcPts val="0"/>
              </a:spcBef>
              <a:spcAft>
                <a:spcPts val="0"/>
              </a:spcAft>
              <a:buClr>
                <a:schemeClr val="dk1"/>
              </a:buClr>
              <a:buSzPts val="11000"/>
              <a:buNone/>
              <a:defRPr sz="11000">
                <a:solidFill>
                  <a:schemeClr val="dk1"/>
                </a:solidFill>
              </a:defRPr>
            </a:lvl5pPr>
            <a:lvl6pPr lvl="5" algn="ctr">
              <a:lnSpc>
                <a:spcPct val="100000"/>
              </a:lnSpc>
              <a:spcBef>
                <a:spcPts val="0"/>
              </a:spcBef>
              <a:spcAft>
                <a:spcPts val="0"/>
              </a:spcAft>
              <a:buClr>
                <a:schemeClr val="dk1"/>
              </a:buClr>
              <a:buSzPts val="11000"/>
              <a:buNone/>
              <a:defRPr sz="11000">
                <a:solidFill>
                  <a:schemeClr val="dk1"/>
                </a:solidFill>
              </a:defRPr>
            </a:lvl6pPr>
            <a:lvl7pPr lvl="6" algn="ctr">
              <a:lnSpc>
                <a:spcPct val="100000"/>
              </a:lnSpc>
              <a:spcBef>
                <a:spcPts val="0"/>
              </a:spcBef>
              <a:spcAft>
                <a:spcPts val="0"/>
              </a:spcAft>
              <a:buClr>
                <a:schemeClr val="dk1"/>
              </a:buClr>
              <a:buSzPts val="11000"/>
              <a:buNone/>
              <a:defRPr sz="11000">
                <a:solidFill>
                  <a:schemeClr val="dk1"/>
                </a:solidFill>
              </a:defRPr>
            </a:lvl7pPr>
            <a:lvl8pPr lvl="7" algn="ctr">
              <a:lnSpc>
                <a:spcPct val="100000"/>
              </a:lnSpc>
              <a:spcBef>
                <a:spcPts val="0"/>
              </a:spcBef>
              <a:spcAft>
                <a:spcPts val="0"/>
              </a:spcAft>
              <a:buClr>
                <a:schemeClr val="dk1"/>
              </a:buClr>
              <a:buSzPts val="11000"/>
              <a:buNone/>
              <a:defRPr sz="11000">
                <a:solidFill>
                  <a:schemeClr val="dk1"/>
                </a:solidFill>
              </a:defRPr>
            </a:lvl8pPr>
            <a:lvl9pPr lvl="8" algn="ctr">
              <a:lnSpc>
                <a:spcPct val="100000"/>
              </a:lnSpc>
              <a:spcBef>
                <a:spcPts val="0"/>
              </a:spcBef>
              <a:spcAft>
                <a:spcPts val="0"/>
              </a:spcAft>
              <a:buClr>
                <a:schemeClr val="dk1"/>
              </a:buClr>
              <a:buSzPts val="11000"/>
              <a:buNone/>
              <a:defRPr sz="11000">
                <a:solidFill>
                  <a:schemeClr val="dk1"/>
                </a:solidFill>
              </a:defRPr>
            </a:lvl9pPr>
          </a:lstStyle>
          <a:p>
            <a:pPr>
              <a:defRPr/>
            </a:pPr>
            <a:r>
              <a:t>xx%</a:t>
            </a:r>
          </a:p>
        </p:txBody>
      </p:sp>
      <p:sp>
        <p:nvSpPr>
          <p:cNvPr id="5" name="Google Shape;28;p6"/>
          <p:cNvSpPr>
            <a:spLocks noGrp="1"/>
          </p:cNvSpPr>
          <p:nvPr>
            <p:ph type="body" idx="1"/>
          </p:nvPr>
        </p:nvSpPr>
        <p:spPr bwMode="auto">
          <a:xfrm>
            <a:off x="311699" y="3224250"/>
            <a:ext cx="8520599" cy="1071599"/>
          </a:xfrm>
          <a:prstGeom prst="rect">
            <a:avLst/>
          </a:prstGeom>
          <a:noFill/>
          <a:ln>
            <a:noFill/>
          </a:ln>
        </p:spPr>
        <p:txBody>
          <a:bodyPr spcFirstLastPara="1" wrap="square" lIns="91425" tIns="91425" rIns="91425" bIns="91425" anchor="t" anchorCtr="0">
            <a:noAutofit/>
          </a:bodyPr>
          <a:lstStyle>
            <a:lvl1pPr marL="457200" lvl="0" indent="-342900" algn="ctr">
              <a:lnSpc>
                <a:spcPct val="114999"/>
              </a:lnSpc>
              <a:spcBef>
                <a:spcPts val="0"/>
              </a:spcBef>
              <a:spcAft>
                <a:spcPts val="0"/>
              </a:spcAft>
              <a:buSzPts val="1800"/>
              <a:buChar char="●"/>
              <a:defRPr/>
            </a:lvl1pPr>
            <a:lvl2pPr marL="914400" lvl="1" indent="-317500" algn="ctr">
              <a:lnSpc>
                <a:spcPct val="114999"/>
              </a:lnSpc>
              <a:spcBef>
                <a:spcPts val="1600"/>
              </a:spcBef>
              <a:spcAft>
                <a:spcPts val="0"/>
              </a:spcAft>
              <a:buSzPts val="1400"/>
              <a:buChar char="○"/>
              <a:defRPr/>
            </a:lvl2pPr>
            <a:lvl3pPr marL="1371600" lvl="2" indent="-317500" algn="ctr">
              <a:lnSpc>
                <a:spcPct val="114999"/>
              </a:lnSpc>
              <a:spcBef>
                <a:spcPts val="1600"/>
              </a:spcBef>
              <a:spcAft>
                <a:spcPts val="0"/>
              </a:spcAft>
              <a:buSzPts val="1400"/>
              <a:buChar char="■"/>
              <a:defRPr/>
            </a:lvl3pPr>
            <a:lvl4pPr marL="1828800" lvl="3" indent="-317500" algn="ctr">
              <a:lnSpc>
                <a:spcPct val="114999"/>
              </a:lnSpc>
              <a:spcBef>
                <a:spcPts val="1600"/>
              </a:spcBef>
              <a:spcAft>
                <a:spcPts val="0"/>
              </a:spcAft>
              <a:buSzPts val="1400"/>
              <a:buChar char="●"/>
              <a:defRPr/>
            </a:lvl4pPr>
            <a:lvl5pPr marL="2286000" lvl="4" indent="-317500" algn="ctr">
              <a:lnSpc>
                <a:spcPct val="114999"/>
              </a:lnSpc>
              <a:spcBef>
                <a:spcPts val="1600"/>
              </a:spcBef>
              <a:spcAft>
                <a:spcPts val="0"/>
              </a:spcAft>
              <a:buSzPts val="1400"/>
              <a:buChar char="○"/>
              <a:defRPr/>
            </a:lvl5pPr>
            <a:lvl6pPr marL="2743200" lvl="5" indent="-317500" algn="ctr">
              <a:lnSpc>
                <a:spcPct val="114999"/>
              </a:lnSpc>
              <a:spcBef>
                <a:spcPts val="1600"/>
              </a:spcBef>
              <a:spcAft>
                <a:spcPts val="0"/>
              </a:spcAft>
              <a:buSzPts val="1400"/>
              <a:buChar char="■"/>
              <a:defRPr/>
            </a:lvl6pPr>
            <a:lvl7pPr marL="3200400" lvl="6" indent="-317500" algn="ctr">
              <a:lnSpc>
                <a:spcPct val="114999"/>
              </a:lnSpc>
              <a:spcBef>
                <a:spcPts val="1600"/>
              </a:spcBef>
              <a:spcAft>
                <a:spcPts val="0"/>
              </a:spcAft>
              <a:buSzPts val="1400"/>
              <a:buChar char="●"/>
              <a:defRPr/>
            </a:lvl7pPr>
            <a:lvl8pPr marL="3657600" lvl="7" indent="-317500" algn="ctr">
              <a:lnSpc>
                <a:spcPct val="114999"/>
              </a:lnSpc>
              <a:spcBef>
                <a:spcPts val="1600"/>
              </a:spcBef>
              <a:spcAft>
                <a:spcPts val="0"/>
              </a:spcAft>
              <a:buSzPts val="1400"/>
              <a:buChar char="○"/>
              <a:defRPr/>
            </a:lvl8pPr>
            <a:lvl9pPr marL="4114800" lvl="8" indent="-317500" algn="ctr">
              <a:lnSpc>
                <a:spcPct val="114999"/>
              </a:lnSpc>
              <a:spcBef>
                <a:spcPts val="1600"/>
              </a:spcBef>
              <a:spcAft>
                <a:spcPts val="1600"/>
              </a:spcAft>
              <a:buSzPts val="1400"/>
              <a:buChar char="■"/>
              <a:defRPr/>
            </a:lvl9pPr>
          </a:lstStyle>
          <a:p>
            <a:pPr>
              <a:defRPr/>
            </a:pPr>
            <a:endParaRPr/>
          </a:p>
        </p:txBody>
      </p:sp>
      <p:sp>
        <p:nvSpPr>
          <p:cNvPr id="6" name="Google Shape;29;p6"/>
          <p:cNvSpPr>
            <a:spLocks noGrp="1"/>
          </p:cNvSpPr>
          <p:nvPr>
            <p:ph type="sldNum" idx="12"/>
          </p:nvPr>
        </p:nvSpPr>
        <p:spPr bwMode="auto">
          <a:xfrm>
            <a:off x="8472457" y="4663216"/>
            <a:ext cx="548699" cy="393599"/>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9pPr>
          </a:lstStyle>
          <a:p>
            <a:pPr marL="0" lvl="0" indent="0" algn="r">
              <a:spcBef>
                <a:spcPts val="0"/>
              </a:spcBef>
              <a:spcAft>
                <a:spcPts val="0"/>
              </a:spcAft>
              <a:buNone/>
              <a:defRPr/>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matchingName="Main point" userDrawn="1">
  <p:cSld name="MAIN_POINT">
    <p:bg>
      <p:bgPr>
        <a:solidFill>
          <a:schemeClr val="accent3"/>
        </a:solidFill>
        <a:effectLst/>
      </p:bgPr>
    </p:bg>
    <p:spTree>
      <p:nvGrpSpPr>
        <p:cNvPr id="1" name=""/>
        <p:cNvGrpSpPr/>
        <p:nvPr/>
      </p:nvGrpSpPr>
      <p:grpSpPr bwMode="auto">
        <a:xfrm>
          <a:off x="0" y="0"/>
          <a:ext cx="0" cy="0"/>
          <a:chOff x="0" y="0"/>
          <a:chExt cx="0" cy="0"/>
        </a:xfrm>
      </p:grpSpPr>
      <p:sp>
        <p:nvSpPr>
          <p:cNvPr id="4" name="Google Shape;31;p7"/>
          <p:cNvSpPr>
            <a:spLocks noGrp="1"/>
          </p:cNvSpPr>
          <p:nvPr>
            <p:ph type="title"/>
          </p:nvPr>
        </p:nvSpPr>
        <p:spPr bwMode="auto">
          <a:xfrm>
            <a:off x="490249" y="526349"/>
            <a:ext cx="5683799" cy="4090799"/>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pPr>
              <a:defRPr/>
            </a:pPr>
            <a:endParaRPr/>
          </a:p>
        </p:txBody>
      </p:sp>
      <p:sp>
        <p:nvSpPr>
          <p:cNvPr id="5" name="Google Shape;32;p7"/>
          <p:cNvSpPr>
            <a:spLocks noGrp="1"/>
          </p:cNvSpPr>
          <p:nvPr>
            <p:ph type="sldNum" idx="12"/>
          </p:nvPr>
        </p:nvSpPr>
        <p:spPr bwMode="auto">
          <a:xfrm>
            <a:off x="8472457" y="4663216"/>
            <a:ext cx="548699" cy="393599"/>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9pPr>
          </a:lstStyle>
          <a:p>
            <a:pPr marL="0" lvl="0" indent="0" algn="r">
              <a:spcBef>
                <a:spcPts val="0"/>
              </a:spcBef>
              <a:spcAft>
                <a:spcPts val="0"/>
              </a:spcAft>
              <a:buNone/>
              <a:defRPr/>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matchingName="Title and body" type="tx" userDrawn="1">
  <p:cSld name="TITLE_AND_BODY">
    <p:spTree>
      <p:nvGrpSpPr>
        <p:cNvPr id="1" name=""/>
        <p:cNvGrpSpPr/>
        <p:nvPr/>
      </p:nvGrpSpPr>
      <p:grpSpPr bwMode="auto">
        <a:xfrm>
          <a:off x="0" y="0"/>
          <a:ext cx="0" cy="0"/>
          <a:chOff x="0" y="0"/>
          <a:chExt cx="0" cy="0"/>
        </a:xfrm>
      </p:grpSpPr>
      <p:sp>
        <p:nvSpPr>
          <p:cNvPr id="4" name="Google Shape;34;p8"/>
          <p:cNvSpPr>
            <a:spLocks noGrp="1"/>
          </p:cNvSpPr>
          <p:nvPr>
            <p:ph type="title"/>
          </p:nvPr>
        </p:nvSpPr>
        <p:spPr bwMode="auto">
          <a:xfrm>
            <a:off x="311699" y="445024"/>
            <a:ext cx="8520599" cy="572699"/>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pPr>
              <a:defRPr/>
            </a:pPr>
            <a:endParaRPr/>
          </a:p>
        </p:txBody>
      </p:sp>
      <p:sp>
        <p:nvSpPr>
          <p:cNvPr id="5" name="Google Shape;35;p8"/>
          <p:cNvSpPr>
            <a:spLocks noGrp="1"/>
          </p:cNvSpPr>
          <p:nvPr>
            <p:ph type="body" idx="1"/>
          </p:nvPr>
        </p:nvSpPr>
        <p:spPr bwMode="auto">
          <a:xfrm>
            <a:off x="311699" y="1152473"/>
            <a:ext cx="8520599"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4999"/>
              </a:lnSpc>
              <a:spcBef>
                <a:spcPts val="0"/>
              </a:spcBef>
              <a:spcAft>
                <a:spcPts val="0"/>
              </a:spcAft>
              <a:buSzPts val="1800"/>
              <a:buChar char="●"/>
              <a:defRPr/>
            </a:lvl1pPr>
            <a:lvl2pPr marL="914400" lvl="1" indent="-317500" algn="l">
              <a:lnSpc>
                <a:spcPct val="114999"/>
              </a:lnSpc>
              <a:spcBef>
                <a:spcPts val="1600"/>
              </a:spcBef>
              <a:spcAft>
                <a:spcPts val="0"/>
              </a:spcAft>
              <a:buSzPts val="1400"/>
              <a:buChar char="○"/>
              <a:defRPr/>
            </a:lvl2pPr>
            <a:lvl3pPr marL="1371600" lvl="2" indent="-317500" algn="l">
              <a:lnSpc>
                <a:spcPct val="114999"/>
              </a:lnSpc>
              <a:spcBef>
                <a:spcPts val="1600"/>
              </a:spcBef>
              <a:spcAft>
                <a:spcPts val="0"/>
              </a:spcAft>
              <a:buSzPts val="1400"/>
              <a:buChar char="■"/>
              <a:defRPr/>
            </a:lvl3pPr>
            <a:lvl4pPr marL="1828800" lvl="3" indent="-317500" algn="l">
              <a:lnSpc>
                <a:spcPct val="114999"/>
              </a:lnSpc>
              <a:spcBef>
                <a:spcPts val="1600"/>
              </a:spcBef>
              <a:spcAft>
                <a:spcPts val="0"/>
              </a:spcAft>
              <a:buSzPts val="1400"/>
              <a:buChar char="●"/>
              <a:defRPr/>
            </a:lvl4pPr>
            <a:lvl5pPr marL="2286000" lvl="4" indent="-317500" algn="l">
              <a:lnSpc>
                <a:spcPct val="114999"/>
              </a:lnSpc>
              <a:spcBef>
                <a:spcPts val="1600"/>
              </a:spcBef>
              <a:spcAft>
                <a:spcPts val="0"/>
              </a:spcAft>
              <a:buSzPts val="1400"/>
              <a:buChar char="○"/>
              <a:defRPr/>
            </a:lvl5pPr>
            <a:lvl6pPr marL="2743200" lvl="5" indent="-317500" algn="l">
              <a:lnSpc>
                <a:spcPct val="114999"/>
              </a:lnSpc>
              <a:spcBef>
                <a:spcPts val="1600"/>
              </a:spcBef>
              <a:spcAft>
                <a:spcPts val="0"/>
              </a:spcAft>
              <a:buSzPts val="1400"/>
              <a:buChar char="■"/>
              <a:defRPr/>
            </a:lvl6pPr>
            <a:lvl7pPr marL="3200400" lvl="6" indent="-317500" algn="l">
              <a:lnSpc>
                <a:spcPct val="114999"/>
              </a:lnSpc>
              <a:spcBef>
                <a:spcPts val="1600"/>
              </a:spcBef>
              <a:spcAft>
                <a:spcPts val="0"/>
              </a:spcAft>
              <a:buSzPts val="1400"/>
              <a:buChar char="●"/>
              <a:defRPr/>
            </a:lvl7pPr>
            <a:lvl8pPr marL="3657600" lvl="7" indent="-317500" algn="l">
              <a:lnSpc>
                <a:spcPct val="114999"/>
              </a:lnSpc>
              <a:spcBef>
                <a:spcPts val="1600"/>
              </a:spcBef>
              <a:spcAft>
                <a:spcPts val="0"/>
              </a:spcAft>
              <a:buSzPts val="1400"/>
              <a:buChar char="○"/>
              <a:defRPr/>
            </a:lvl8pPr>
            <a:lvl9pPr marL="4114800" lvl="8" indent="-317500" algn="l">
              <a:lnSpc>
                <a:spcPct val="114999"/>
              </a:lnSpc>
              <a:spcBef>
                <a:spcPts val="1600"/>
              </a:spcBef>
              <a:spcAft>
                <a:spcPts val="1600"/>
              </a:spcAft>
              <a:buSzPts val="1400"/>
              <a:buChar char="■"/>
              <a:defRPr/>
            </a:lvl9pPr>
          </a:lstStyle>
          <a:p>
            <a:pPr>
              <a:defRPr/>
            </a:pPr>
            <a:endParaRPr/>
          </a:p>
        </p:txBody>
      </p:sp>
      <p:sp>
        <p:nvSpPr>
          <p:cNvPr id="6" name="Google Shape;36;p8"/>
          <p:cNvSpPr>
            <a:spLocks noGrp="1"/>
          </p:cNvSpPr>
          <p:nvPr>
            <p:ph type="sldNum" idx="12"/>
          </p:nvPr>
        </p:nvSpPr>
        <p:spPr bwMode="auto">
          <a:xfrm>
            <a:off x="8472457" y="4663216"/>
            <a:ext cx="548699" cy="393599"/>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9pPr>
          </a:lstStyle>
          <a:p>
            <a:pPr marL="0" lvl="0" indent="0" algn="r">
              <a:spcBef>
                <a:spcPts val="0"/>
              </a:spcBef>
              <a:spcAft>
                <a:spcPts val="0"/>
              </a:spcAft>
              <a:buNone/>
              <a:defRPr/>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matchingName="Title only" type="titleOnly" userDrawn="1">
  <p:cSld name="TITLE_ONLY">
    <p:spTree>
      <p:nvGrpSpPr>
        <p:cNvPr id="1" name=""/>
        <p:cNvGrpSpPr/>
        <p:nvPr/>
      </p:nvGrpSpPr>
      <p:grpSpPr bwMode="auto">
        <a:xfrm>
          <a:off x="0" y="0"/>
          <a:ext cx="0" cy="0"/>
          <a:chOff x="0" y="0"/>
          <a:chExt cx="0" cy="0"/>
        </a:xfrm>
      </p:grpSpPr>
      <p:sp>
        <p:nvSpPr>
          <p:cNvPr id="4" name="Google Shape;38;p9"/>
          <p:cNvSpPr>
            <a:spLocks noGrp="1"/>
          </p:cNvSpPr>
          <p:nvPr>
            <p:ph type="title"/>
          </p:nvPr>
        </p:nvSpPr>
        <p:spPr bwMode="auto">
          <a:xfrm>
            <a:off x="311699" y="445024"/>
            <a:ext cx="8520599" cy="572699"/>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pPr>
              <a:defRPr/>
            </a:pPr>
            <a:endParaRPr/>
          </a:p>
        </p:txBody>
      </p:sp>
      <p:sp>
        <p:nvSpPr>
          <p:cNvPr id="5" name="Google Shape;39;p9"/>
          <p:cNvSpPr>
            <a:spLocks noGrp="1"/>
          </p:cNvSpPr>
          <p:nvPr>
            <p:ph type="sldNum" idx="12"/>
          </p:nvPr>
        </p:nvSpPr>
        <p:spPr bwMode="auto">
          <a:xfrm>
            <a:off x="8472457" y="4663216"/>
            <a:ext cx="548699" cy="393599"/>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9pPr>
          </a:lstStyle>
          <a:p>
            <a:pPr marL="0" lvl="0" indent="0" algn="r">
              <a:spcBef>
                <a:spcPts val="0"/>
              </a:spcBef>
              <a:spcAft>
                <a:spcPts val="0"/>
              </a:spcAft>
              <a:buNone/>
              <a:defRPr/>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matchingName="Section title and description" userDrawn="1">
  <p:cSld name="SECTION_TITLE_AND_DESCRIPTION">
    <p:spTree>
      <p:nvGrpSpPr>
        <p:cNvPr id="1" name=""/>
        <p:cNvGrpSpPr/>
        <p:nvPr/>
      </p:nvGrpSpPr>
      <p:grpSpPr bwMode="auto">
        <a:xfrm>
          <a:off x="0" y="0"/>
          <a:ext cx="0" cy="0"/>
          <a:chOff x="0" y="0"/>
          <a:chExt cx="0" cy="0"/>
        </a:xfrm>
      </p:grpSpPr>
      <p:sp>
        <p:nvSpPr>
          <p:cNvPr id="4" name="Google Shape;41;p10"/>
          <p:cNvSpPr/>
          <p:nvPr/>
        </p:nvSpPr>
        <p:spPr bwMode="auto">
          <a:xfrm>
            <a:off x="4572000" y="99"/>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a:lnSpc>
                <a:spcPct val="100000"/>
              </a:lnSpc>
              <a:spcBef>
                <a:spcPts val="0"/>
              </a:spcBef>
              <a:spcAft>
                <a:spcPts val="0"/>
              </a:spcAft>
              <a:buClr>
                <a:srgbClr val="000000"/>
              </a:buClr>
              <a:buSzPts val="1400"/>
              <a:buFont typeface="Arial"/>
              <a:buNone/>
              <a:defRPr/>
            </a:pPr>
            <a:endParaRPr sz="1400" b="0" i="0" u="none" strike="noStrike" cap="none">
              <a:solidFill>
                <a:srgbClr val="000000"/>
              </a:solidFill>
              <a:latin typeface="Arial"/>
              <a:ea typeface="Arial"/>
              <a:cs typeface="Arial"/>
            </a:endParaRPr>
          </a:p>
        </p:txBody>
      </p:sp>
      <p:cxnSp>
        <p:nvCxnSpPr>
          <p:cNvPr id="5" name="Google Shape;42;p10"/>
          <p:cNvCxnSpPr>
            <a:cxnSpLocks/>
          </p:cNvCxnSpPr>
          <p:nvPr/>
        </p:nvCxnSpPr>
        <p:spPr bwMode="auto">
          <a:xfrm>
            <a:off x="5029674" y="4495500"/>
            <a:ext cx="468299" cy="0"/>
          </a:xfrm>
          <a:prstGeom prst="straightConnector1">
            <a:avLst/>
          </a:prstGeom>
          <a:noFill/>
          <a:ln w="19050" cap="flat" cmpd="sng">
            <a:solidFill>
              <a:schemeClr val="lt1"/>
            </a:solidFill>
            <a:prstDash val="solid"/>
            <a:round/>
            <a:headEnd type="none" w="sm" len="sm"/>
            <a:tailEnd type="none" w="sm" len="sm"/>
          </a:ln>
        </p:spPr>
      </p:cxnSp>
      <p:sp>
        <p:nvSpPr>
          <p:cNvPr id="6" name="Google Shape;43;p10"/>
          <p:cNvSpPr>
            <a:spLocks noGrp="1"/>
          </p:cNvSpPr>
          <p:nvPr>
            <p:ph type="title"/>
          </p:nvPr>
        </p:nvSpPr>
        <p:spPr bwMode="auto">
          <a:xfrm>
            <a:off x="265500" y="1375598"/>
            <a:ext cx="4045199" cy="1551899"/>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a:pPr>
              <a:defRPr/>
            </a:pPr>
            <a:endParaRPr/>
          </a:p>
        </p:txBody>
      </p:sp>
      <p:sp>
        <p:nvSpPr>
          <p:cNvPr id="7" name="Google Shape;44;p10"/>
          <p:cNvSpPr>
            <a:spLocks noGrp="1"/>
          </p:cNvSpPr>
          <p:nvPr>
            <p:ph type="subTitle" idx="1"/>
          </p:nvPr>
        </p:nvSpPr>
        <p:spPr bwMode="auto">
          <a:xfrm>
            <a:off x="265500" y="2981124"/>
            <a:ext cx="4045199" cy="1345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pPr>
              <a:defRPr/>
            </a:pPr>
            <a:endParaRPr/>
          </a:p>
        </p:txBody>
      </p:sp>
      <p:sp>
        <p:nvSpPr>
          <p:cNvPr id="8" name="Google Shape;45;p10"/>
          <p:cNvSpPr>
            <a:spLocks noGrp="1"/>
          </p:cNvSpPr>
          <p:nvPr>
            <p:ph type="body" idx="2"/>
          </p:nvPr>
        </p:nvSpPr>
        <p:spPr bwMode="auto">
          <a:xfrm>
            <a:off x="4939499" y="724199"/>
            <a:ext cx="3836999" cy="3695099"/>
          </a:xfrm>
          <a:prstGeom prst="rect">
            <a:avLst/>
          </a:prstGeom>
          <a:noFill/>
          <a:ln>
            <a:noFill/>
          </a:ln>
        </p:spPr>
        <p:txBody>
          <a:bodyPr spcFirstLastPara="1" wrap="square" lIns="91425" tIns="91425" rIns="91425" bIns="91425" anchor="ctr" anchorCtr="0">
            <a:noAutofit/>
          </a:bodyPr>
          <a:lstStyle>
            <a:lvl1pPr marL="457200" lvl="0" indent="-342900" algn="l">
              <a:lnSpc>
                <a:spcPct val="114999"/>
              </a:lnSpc>
              <a:spcBef>
                <a:spcPts val="0"/>
              </a:spcBef>
              <a:spcAft>
                <a:spcPts val="0"/>
              </a:spcAft>
              <a:buClr>
                <a:schemeClr val="lt1"/>
              </a:buClr>
              <a:buSzPts val="1800"/>
              <a:buChar char="●"/>
              <a:defRPr>
                <a:solidFill>
                  <a:schemeClr val="lt1"/>
                </a:solidFill>
              </a:defRPr>
            </a:lvl1pPr>
            <a:lvl2pPr marL="914400" lvl="1" indent="-317500" algn="l">
              <a:lnSpc>
                <a:spcPct val="114999"/>
              </a:lnSpc>
              <a:spcBef>
                <a:spcPts val="1600"/>
              </a:spcBef>
              <a:spcAft>
                <a:spcPts val="0"/>
              </a:spcAft>
              <a:buClr>
                <a:schemeClr val="lt1"/>
              </a:buClr>
              <a:buSzPts val="1400"/>
              <a:buChar char="○"/>
              <a:defRPr>
                <a:solidFill>
                  <a:schemeClr val="lt1"/>
                </a:solidFill>
              </a:defRPr>
            </a:lvl2pPr>
            <a:lvl3pPr marL="1371600" lvl="2" indent="-317500" algn="l">
              <a:lnSpc>
                <a:spcPct val="114999"/>
              </a:lnSpc>
              <a:spcBef>
                <a:spcPts val="1600"/>
              </a:spcBef>
              <a:spcAft>
                <a:spcPts val="0"/>
              </a:spcAft>
              <a:buClr>
                <a:schemeClr val="lt1"/>
              </a:buClr>
              <a:buSzPts val="1400"/>
              <a:buChar char="■"/>
              <a:defRPr>
                <a:solidFill>
                  <a:schemeClr val="lt1"/>
                </a:solidFill>
              </a:defRPr>
            </a:lvl3pPr>
            <a:lvl4pPr marL="1828800" lvl="3" indent="-317500" algn="l">
              <a:lnSpc>
                <a:spcPct val="114999"/>
              </a:lnSpc>
              <a:spcBef>
                <a:spcPts val="1600"/>
              </a:spcBef>
              <a:spcAft>
                <a:spcPts val="0"/>
              </a:spcAft>
              <a:buClr>
                <a:schemeClr val="lt1"/>
              </a:buClr>
              <a:buSzPts val="1400"/>
              <a:buChar char="●"/>
              <a:defRPr>
                <a:solidFill>
                  <a:schemeClr val="lt1"/>
                </a:solidFill>
              </a:defRPr>
            </a:lvl4pPr>
            <a:lvl5pPr marL="2286000" lvl="4" indent="-317500" algn="l">
              <a:lnSpc>
                <a:spcPct val="114999"/>
              </a:lnSpc>
              <a:spcBef>
                <a:spcPts val="1600"/>
              </a:spcBef>
              <a:spcAft>
                <a:spcPts val="0"/>
              </a:spcAft>
              <a:buClr>
                <a:schemeClr val="lt1"/>
              </a:buClr>
              <a:buSzPts val="1400"/>
              <a:buChar char="○"/>
              <a:defRPr>
                <a:solidFill>
                  <a:schemeClr val="lt1"/>
                </a:solidFill>
              </a:defRPr>
            </a:lvl5pPr>
            <a:lvl6pPr marL="2743200" lvl="5" indent="-317500" algn="l">
              <a:lnSpc>
                <a:spcPct val="114999"/>
              </a:lnSpc>
              <a:spcBef>
                <a:spcPts val="1600"/>
              </a:spcBef>
              <a:spcAft>
                <a:spcPts val="0"/>
              </a:spcAft>
              <a:buClr>
                <a:schemeClr val="lt1"/>
              </a:buClr>
              <a:buSzPts val="1400"/>
              <a:buChar char="■"/>
              <a:defRPr>
                <a:solidFill>
                  <a:schemeClr val="lt1"/>
                </a:solidFill>
              </a:defRPr>
            </a:lvl6pPr>
            <a:lvl7pPr marL="3200400" lvl="6" indent="-317500" algn="l">
              <a:lnSpc>
                <a:spcPct val="114999"/>
              </a:lnSpc>
              <a:spcBef>
                <a:spcPts val="1600"/>
              </a:spcBef>
              <a:spcAft>
                <a:spcPts val="0"/>
              </a:spcAft>
              <a:buClr>
                <a:schemeClr val="lt1"/>
              </a:buClr>
              <a:buSzPts val="1400"/>
              <a:buChar char="●"/>
              <a:defRPr>
                <a:solidFill>
                  <a:schemeClr val="lt1"/>
                </a:solidFill>
              </a:defRPr>
            </a:lvl7pPr>
            <a:lvl8pPr marL="3657600" lvl="7" indent="-317500" algn="l">
              <a:lnSpc>
                <a:spcPct val="114999"/>
              </a:lnSpc>
              <a:spcBef>
                <a:spcPts val="1600"/>
              </a:spcBef>
              <a:spcAft>
                <a:spcPts val="0"/>
              </a:spcAft>
              <a:buClr>
                <a:schemeClr val="lt1"/>
              </a:buClr>
              <a:buSzPts val="1400"/>
              <a:buChar char="○"/>
              <a:defRPr>
                <a:solidFill>
                  <a:schemeClr val="lt1"/>
                </a:solidFill>
              </a:defRPr>
            </a:lvl8pPr>
            <a:lvl9pPr marL="4114800" lvl="8" indent="-317500" algn="l">
              <a:lnSpc>
                <a:spcPct val="114999"/>
              </a:lnSpc>
              <a:spcBef>
                <a:spcPts val="1600"/>
              </a:spcBef>
              <a:spcAft>
                <a:spcPts val="1600"/>
              </a:spcAft>
              <a:buClr>
                <a:schemeClr val="lt1"/>
              </a:buClr>
              <a:buSzPts val="1400"/>
              <a:buChar char="■"/>
              <a:defRPr>
                <a:solidFill>
                  <a:schemeClr val="lt1"/>
                </a:solidFill>
              </a:defRPr>
            </a:lvl9pPr>
          </a:lstStyle>
          <a:p>
            <a:pPr>
              <a:defRPr/>
            </a:pPr>
            <a:endParaRPr/>
          </a:p>
        </p:txBody>
      </p:sp>
      <p:sp>
        <p:nvSpPr>
          <p:cNvPr id="9" name="Google Shape;46;p10"/>
          <p:cNvSpPr>
            <a:spLocks noGrp="1"/>
          </p:cNvSpPr>
          <p:nvPr>
            <p:ph type="sldNum" idx="12"/>
          </p:nvPr>
        </p:nvSpPr>
        <p:spPr bwMode="auto">
          <a:xfrm>
            <a:off x="8472457" y="4663216"/>
            <a:ext cx="548699" cy="393599"/>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defRPr>
            </a:lvl9pPr>
          </a:lstStyle>
          <a:p>
            <a:pPr marL="0" lvl="0" indent="0" algn="r">
              <a:spcBef>
                <a:spcPts val="0"/>
              </a:spcBef>
              <a:spcAft>
                <a:spcPts val="0"/>
              </a:spcAft>
              <a:buNone/>
              <a:defRPr/>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
        <p:cNvGrpSpPr/>
        <p:nvPr/>
      </p:nvGrpSpPr>
      <p:grpSpPr bwMode="auto">
        <a:xfrm>
          <a:off x="0" y="0"/>
          <a:ext cx="0" cy="0"/>
          <a:chOff x="0" y="0"/>
          <a:chExt cx="0" cy="0"/>
        </a:xfrm>
      </p:grpSpPr>
      <p:sp>
        <p:nvSpPr>
          <p:cNvPr id="4" name="Google Shape;6;p1"/>
          <p:cNvSpPr>
            <a:spLocks noGrp="1"/>
          </p:cNvSpPr>
          <p:nvPr>
            <p:ph type="title"/>
          </p:nvPr>
        </p:nvSpPr>
        <p:spPr bwMode="auto">
          <a:xfrm>
            <a:off x="311699" y="445024"/>
            <a:ext cx="8520599" cy="572699"/>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1pPr>
            <a:lvl2pPr marR="0" lvl="1"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2pPr>
            <a:lvl3pPr marR="0" lvl="2"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3pPr>
            <a:lvl4pPr marR="0" lvl="3"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4pPr>
            <a:lvl5pPr marR="0" lvl="4"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5pPr>
            <a:lvl6pPr marR="0" lvl="5"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6pPr>
            <a:lvl7pPr marR="0" lvl="6"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7pPr>
            <a:lvl8pPr marR="0" lvl="7"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8pPr>
            <a:lvl9pPr marR="0" lvl="8"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9pPr>
          </a:lstStyle>
          <a:p>
            <a:pPr>
              <a:defRPr/>
            </a:pPr>
            <a:endParaRPr/>
          </a:p>
        </p:txBody>
      </p:sp>
      <p:sp>
        <p:nvSpPr>
          <p:cNvPr id="5" name="Google Shape;7;p1"/>
          <p:cNvSpPr>
            <a:spLocks noGrp="1"/>
          </p:cNvSpPr>
          <p:nvPr>
            <p:ph type="body" idx="1"/>
          </p:nvPr>
        </p:nvSpPr>
        <p:spPr bwMode="auto">
          <a:xfrm>
            <a:off x="311699" y="1152473"/>
            <a:ext cx="8520599" cy="3416400"/>
          </a:xfrm>
          <a:prstGeom prst="rect">
            <a:avLst/>
          </a:prstGeom>
          <a:noFill/>
          <a:ln>
            <a:noFill/>
          </a:ln>
        </p:spPr>
        <p:txBody>
          <a:bodyPr spcFirstLastPara="1" wrap="square" lIns="91425" tIns="91425" rIns="91425" bIns="91425" anchor="t" anchorCtr="0">
            <a:noAutofit/>
          </a:bodyPr>
          <a:lstStyle>
            <a:lvl1pPr marL="457200" marR="0" lvl="0" indent="-342900" algn="l">
              <a:lnSpc>
                <a:spcPct val="114999"/>
              </a:lnSpc>
              <a:spcBef>
                <a:spcPts val="0"/>
              </a:spcBef>
              <a:spcAft>
                <a:spcPts val="0"/>
              </a:spcAft>
              <a:buClr>
                <a:schemeClr val="dk2"/>
              </a:buClr>
              <a:buSzPts val="1800"/>
              <a:buFont typeface="Proxima Nova"/>
              <a:buChar char="●"/>
              <a:defRPr sz="1800" b="0" i="0" u="none" strike="noStrike" cap="none">
                <a:solidFill>
                  <a:schemeClr val="dk2"/>
                </a:solidFill>
                <a:latin typeface="Proxima Nova"/>
                <a:ea typeface="Proxima Nova"/>
                <a:cs typeface="Proxima Nova"/>
              </a:defRPr>
            </a:lvl1pPr>
            <a:lvl2pPr marL="914400" marR="0" lvl="1" indent="-317500" algn="l">
              <a:lnSpc>
                <a:spcPct val="114999"/>
              </a:lnSpc>
              <a:spcBef>
                <a:spcPts val="160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defRPr>
            </a:lvl2pPr>
            <a:lvl3pPr marL="1371600" marR="0" lvl="2" indent="-317500" algn="l">
              <a:lnSpc>
                <a:spcPct val="114999"/>
              </a:lnSpc>
              <a:spcBef>
                <a:spcPts val="160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defRPr>
            </a:lvl3pPr>
            <a:lvl4pPr marL="1828800" marR="0" lvl="3" indent="-317500" algn="l">
              <a:lnSpc>
                <a:spcPct val="114999"/>
              </a:lnSpc>
              <a:spcBef>
                <a:spcPts val="160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defRPr>
            </a:lvl4pPr>
            <a:lvl5pPr marL="2286000" marR="0" lvl="4" indent="-317500" algn="l">
              <a:lnSpc>
                <a:spcPct val="114999"/>
              </a:lnSpc>
              <a:spcBef>
                <a:spcPts val="160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defRPr>
            </a:lvl5pPr>
            <a:lvl6pPr marL="2743200" marR="0" lvl="5" indent="-317500" algn="l">
              <a:lnSpc>
                <a:spcPct val="114999"/>
              </a:lnSpc>
              <a:spcBef>
                <a:spcPts val="160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defRPr>
            </a:lvl6pPr>
            <a:lvl7pPr marL="3200400" marR="0" lvl="6" indent="-317500" algn="l">
              <a:lnSpc>
                <a:spcPct val="114999"/>
              </a:lnSpc>
              <a:spcBef>
                <a:spcPts val="160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defRPr>
            </a:lvl7pPr>
            <a:lvl8pPr marL="3657600" marR="0" lvl="7" indent="-317500" algn="l">
              <a:lnSpc>
                <a:spcPct val="114999"/>
              </a:lnSpc>
              <a:spcBef>
                <a:spcPts val="160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defRPr>
            </a:lvl8pPr>
            <a:lvl9pPr marL="4114800" marR="0" lvl="8" indent="-317500" algn="l">
              <a:lnSpc>
                <a:spcPct val="114999"/>
              </a:lnSpc>
              <a:spcBef>
                <a:spcPts val="1600"/>
              </a:spcBef>
              <a:spcAft>
                <a:spcPts val="1600"/>
              </a:spcAft>
              <a:buClr>
                <a:schemeClr val="dk2"/>
              </a:buClr>
              <a:buSzPts val="1400"/>
              <a:buFont typeface="Proxima Nova"/>
              <a:buChar char="■"/>
              <a:defRPr sz="1400" b="0" i="0" u="none" strike="noStrike" cap="none">
                <a:solidFill>
                  <a:schemeClr val="dk2"/>
                </a:solidFill>
                <a:latin typeface="Proxima Nova"/>
                <a:ea typeface="Proxima Nova"/>
                <a:cs typeface="Proxima Nova"/>
              </a:defRPr>
            </a:lvl9pPr>
          </a:lstStyle>
          <a:p>
            <a:pPr>
              <a:defRPr/>
            </a:pPr>
            <a:endParaRPr/>
          </a:p>
        </p:txBody>
      </p:sp>
      <p:sp>
        <p:nvSpPr>
          <p:cNvPr id="6" name="Google Shape;8;p1"/>
          <p:cNvSpPr>
            <a:spLocks noGrp="1"/>
          </p:cNvSpPr>
          <p:nvPr>
            <p:ph type="sldNum" idx="12"/>
          </p:nvPr>
        </p:nvSpPr>
        <p:spPr bwMode="auto">
          <a:xfrm>
            <a:off x="8472457" y="4663216"/>
            <a:ext cx="548699" cy="393599"/>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defRPr>
            </a:lvl9pPr>
          </a:lstStyle>
          <a:p>
            <a:pPr marL="0" lvl="0" indent="0" algn="r">
              <a:spcBef>
                <a:spcPts val="0"/>
              </a:spcBef>
              <a:spcAft>
                <a:spcPts val="0"/>
              </a:spcAft>
              <a:buNone/>
              <a:defRPr/>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hyperlink" Target="https://dane.web.ac-grenoble.fr/article/soutenir-la-motivation-des-eleves-travers-des-pratiques-collaboratives-et-ludiques" TargetMode="External"/><Relationship Id="rId2" Type="http://schemas.openxmlformats.org/officeDocument/2006/relationships/hyperlink" Target="https://dane.web.ac-grenoble.fr/article/motivation-et-engagement-de-leleve" TargetMode="External"/><Relationship Id="rId1" Type="http://schemas.openxmlformats.org/officeDocument/2006/relationships/slideLayout" Target="../slideLayouts/slideLayout3.xml"/><Relationship Id="rId4" Type="http://schemas.openxmlformats.org/officeDocument/2006/relationships/hyperlink" Target="http://www.karsenti.ca/32aqisep.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2"/>
          <a:stretch/>
        </p:blipFill>
        <p:spPr bwMode="auto">
          <a:xfrm>
            <a:off x="-9499" y="0"/>
            <a:ext cx="9165166"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3"/>
          <a:stretch/>
        </p:blipFill>
        <p:spPr bwMode="auto">
          <a:xfrm>
            <a:off x="0" y="70826"/>
            <a:ext cx="9144000" cy="500184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3"/>
          <a:stretch/>
        </p:blipFill>
        <p:spPr bwMode="auto">
          <a:xfrm>
            <a:off x="699854" y="0"/>
            <a:ext cx="7744290" cy="5143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p:nvPr/>
        </p:nvSpPr>
        <p:spPr bwMode="auto">
          <a:xfrm>
            <a:off x="-17299" y="27516"/>
            <a:ext cx="9141216" cy="734483"/>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sz="3000">
                <a:solidFill>
                  <a:srgbClr val="FF0084"/>
                </a:solidFill>
                <a:latin typeface="Ubuntu"/>
                <a:ea typeface="Ubuntu"/>
                <a:cs typeface="Ubuntu"/>
              </a:rPr>
              <a:t>Quelques stratégies pour impacter la motivation des élèves</a:t>
            </a:r>
            <a:endParaRPr sz="3000"/>
          </a:p>
        </p:txBody>
      </p:sp>
      <p:sp>
        <p:nvSpPr>
          <p:cNvPr id="5" name="Rectangle 4"/>
          <p:cNvSpPr/>
          <p:nvPr/>
        </p:nvSpPr>
        <p:spPr bwMode="auto">
          <a:xfrm rot="20912362">
            <a:off x="195184" y="1610797"/>
            <a:ext cx="2631318" cy="426755"/>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2200">
                <a:solidFill>
                  <a:srgbClr val="00B050"/>
                </a:solidFill>
                <a:latin typeface="Ubuntu"/>
                <a:ea typeface="Ubuntu"/>
                <a:cs typeface="Ubuntu"/>
              </a:rPr>
              <a:t># Le conseil coop</a:t>
            </a:r>
          </a:p>
        </p:txBody>
      </p:sp>
      <p:pic>
        <p:nvPicPr>
          <p:cNvPr id="6" name="Image 5"/>
          <p:cNvPicPr>
            <a:picLocks noChangeAspect="1"/>
          </p:cNvPicPr>
          <p:nvPr/>
        </p:nvPicPr>
        <p:blipFill>
          <a:blip r:embed="rId2"/>
          <a:stretch/>
        </p:blipFill>
        <p:spPr bwMode="auto">
          <a:xfrm>
            <a:off x="3967974" y="648365"/>
            <a:ext cx="5155941" cy="3747386"/>
          </a:xfrm>
          <a:prstGeom prst="rect">
            <a:avLst/>
          </a:prstGeom>
        </p:spPr>
      </p:pic>
      <p:pic>
        <p:nvPicPr>
          <p:cNvPr id="7" name="Image 6"/>
          <p:cNvPicPr>
            <a:picLocks noChangeAspect="1"/>
          </p:cNvPicPr>
          <p:nvPr/>
        </p:nvPicPr>
        <p:blipFill>
          <a:blip r:embed="rId3"/>
          <a:stretch/>
        </p:blipFill>
        <p:spPr bwMode="auto">
          <a:xfrm>
            <a:off x="-17299" y="2748987"/>
            <a:ext cx="3940595" cy="220642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p:nvPr/>
        </p:nvSpPr>
        <p:spPr bwMode="auto">
          <a:xfrm>
            <a:off x="-17299" y="27516"/>
            <a:ext cx="9141216" cy="734483"/>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sz="3000">
                <a:solidFill>
                  <a:srgbClr val="FF0084"/>
                </a:solidFill>
                <a:latin typeface="Ubuntu"/>
                <a:ea typeface="Ubuntu"/>
                <a:cs typeface="Ubuntu"/>
              </a:rPr>
              <a:t>Quelques stratégies pour impacter la motivation des élèves</a:t>
            </a:r>
            <a:endParaRPr sz="3000"/>
          </a:p>
        </p:txBody>
      </p:sp>
      <p:sp>
        <p:nvSpPr>
          <p:cNvPr id="5" name="Rectangle 4"/>
          <p:cNvSpPr/>
          <p:nvPr/>
        </p:nvSpPr>
        <p:spPr bwMode="auto">
          <a:xfrm rot="20912362">
            <a:off x="195184" y="2623582"/>
            <a:ext cx="2631318" cy="426755"/>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2200">
                <a:solidFill>
                  <a:srgbClr val="00B050"/>
                </a:solidFill>
                <a:latin typeface="Ubuntu"/>
                <a:ea typeface="Ubuntu"/>
                <a:cs typeface="Ubuntu"/>
              </a:rPr>
              <a:t># La classe puzzle</a:t>
            </a:r>
          </a:p>
        </p:txBody>
      </p:sp>
      <p:pic>
        <p:nvPicPr>
          <p:cNvPr id="6" name="Image 5"/>
          <p:cNvPicPr>
            <a:picLocks noChangeAspect="1"/>
          </p:cNvPicPr>
          <p:nvPr/>
        </p:nvPicPr>
        <p:blipFill>
          <a:blip r:embed="rId2"/>
          <a:stretch/>
        </p:blipFill>
        <p:spPr bwMode="auto">
          <a:xfrm>
            <a:off x="2958041" y="922337"/>
            <a:ext cx="5810249" cy="393382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p:nvPr/>
        </p:nvSpPr>
        <p:spPr bwMode="auto">
          <a:xfrm>
            <a:off x="-17299" y="27516"/>
            <a:ext cx="9141216" cy="734483"/>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sz="3000">
                <a:solidFill>
                  <a:srgbClr val="FF0084"/>
                </a:solidFill>
                <a:latin typeface="Ubuntu"/>
                <a:ea typeface="Ubuntu"/>
                <a:cs typeface="Ubuntu"/>
              </a:rPr>
              <a:t>Quelques stratégies pour impacter la motivation des élèves</a:t>
            </a:r>
            <a:endParaRPr sz="3000"/>
          </a:p>
        </p:txBody>
      </p:sp>
      <p:sp>
        <p:nvSpPr>
          <p:cNvPr id="5" name="Rectangle 4"/>
          <p:cNvSpPr/>
          <p:nvPr/>
        </p:nvSpPr>
        <p:spPr bwMode="auto">
          <a:xfrm rot="20912362">
            <a:off x="192930" y="2601119"/>
            <a:ext cx="2857423" cy="426755"/>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2200">
                <a:solidFill>
                  <a:srgbClr val="00B050"/>
                </a:solidFill>
                <a:latin typeface="Ubuntu"/>
                <a:ea typeface="Ubuntu"/>
                <a:cs typeface="Ubuntu"/>
              </a:rPr>
              <a:t># La classe mutuelle</a:t>
            </a:r>
          </a:p>
        </p:txBody>
      </p:sp>
      <p:pic>
        <p:nvPicPr>
          <p:cNvPr id="6" name="Image 5"/>
          <p:cNvPicPr>
            <a:picLocks noChangeAspect="1"/>
          </p:cNvPicPr>
          <p:nvPr/>
        </p:nvPicPr>
        <p:blipFill>
          <a:blip r:embed="rId2"/>
          <a:stretch/>
        </p:blipFill>
        <p:spPr bwMode="auto">
          <a:xfrm>
            <a:off x="3302914" y="649536"/>
            <a:ext cx="5572401" cy="418041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p:nvPr/>
        </p:nvSpPr>
        <p:spPr bwMode="auto">
          <a:xfrm>
            <a:off x="-17299" y="27516"/>
            <a:ext cx="9141216" cy="734483"/>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sz="3000">
                <a:solidFill>
                  <a:srgbClr val="FF0084"/>
                </a:solidFill>
                <a:latin typeface="Ubuntu"/>
                <a:ea typeface="Ubuntu"/>
                <a:cs typeface="Ubuntu"/>
              </a:rPr>
              <a:t>Quelques stratégies pour impacter la motivation des élèves</a:t>
            </a:r>
            <a:endParaRPr sz="3000"/>
          </a:p>
        </p:txBody>
      </p:sp>
      <p:sp>
        <p:nvSpPr>
          <p:cNvPr id="5" name="Rectangle 4"/>
          <p:cNvSpPr/>
          <p:nvPr/>
        </p:nvSpPr>
        <p:spPr bwMode="auto">
          <a:xfrm rot="20912362">
            <a:off x="192930" y="2601119"/>
            <a:ext cx="2857423" cy="426755"/>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2200">
                <a:solidFill>
                  <a:srgbClr val="00B050"/>
                </a:solidFill>
                <a:latin typeface="Ubuntu"/>
                <a:ea typeface="Ubuntu"/>
                <a:cs typeface="Ubuntu"/>
              </a:rPr>
              <a:t># La classe flexible</a:t>
            </a:r>
          </a:p>
        </p:txBody>
      </p:sp>
      <p:pic>
        <p:nvPicPr>
          <p:cNvPr id="6" name="Image 5"/>
          <p:cNvPicPr>
            <a:picLocks noChangeAspect="1"/>
          </p:cNvPicPr>
          <p:nvPr/>
        </p:nvPicPr>
        <p:blipFill>
          <a:blip r:embed="rId2"/>
          <a:stretch/>
        </p:blipFill>
        <p:spPr bwMode="auto">
          <a:xfrm>
            <a:off x="2882847" y="563603"/>
            <a:ext cx="6100822" cy="457561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2"/>
          <a:stretch/>
        </p:blipFill>
        <p:spPr bwMode="auto">
          <a:xfrm>
            <a:off x="0" y="0"/>
            <a:ext cx="4719471" cy="2146138"/>
          </a:xfrm>
          <a:prstGeom prst="rect">
            <a:avLst/>
          </a:prstGeom>
        </p:spPr>
      </p:pic>
      <p:pic>
        <p:nvPicPr>
          <p:cNvPr id="5" name="Image 4"/>
          <p:cNvPicPr>
            <a:picLocks noChangeAspect="1"/>
          </p:cNvPicPr>
          <p:nvPr/>
        </p:nvPicPr>
        <p:blipFill>
          <a:blip r:embed="rId3"/>
          <a:stretch/>
        </p:blipFill>
        <p:spPr bwMode="auto">
          <a:xfrm>
            <a:off x="4849707" y="0"/>
            <a:ext cx="4308278" cy="2206423"/>
          </a:xfrm>
          <a:prstGeom prst="rect">
            <a:avLst/>
          </a:prstGeom>
        </p:spPr>
      </p:pic>
      <p:pic>
        <p:nvPicPr>
          <p:cNvPr id="6" name="Image 5"/>
          <p:cNvPicPr>
            <a:picLocks noChangeAspect="1"/>
          </p:cNvPicPr>
          <p:nvPr/>
        </p:nvPicPr>
        <p:blipFill>
          <a:blip r:embed="rId4"/>
          <a:stretch/>
        </p:blipFill>
        <p:spPr bwMode="auto">
          <a:xfrm>
            <a:off x="48227" y="2447562"/>
            <a:ext cx="5219699" cy="2676524"/>
          </a:xfrm>
          <a:prstGeom prst="rect">
            <a:avLst/>
          </a:prstGeom>
        </p:spPr>
      </p:pic>
      <p:pic>
        <p:nvPicPr>
          <p:cNvPr id="7" name="Image 6"/>
          <p:cNvPicPr>
            <a:picLocks noChangeAspect="1"/>
          </p:cNvPicPr>
          <p:nvPr/>
        </p:nvPicPr>
        <p:blipFill>
          <a:blip r:embed="rId5"/>
          <a:stretch/>
        </p:blipFill>
        <p:spPr bwMode="auto">
          <a:xfrm>
            <a:off x="5690885" y="2485663"/>
            <a:ext cx="3467098" cy="263842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Google Shape;141;p23"/>
          <p:cNvSpPr>
            <a:spLocks noGrp="1"/>
          </p:cNvSpPr>
          <p:nvPr>
            <p:ph type="body" idx="1"/>
          </p:nvPr>
        </p:nvSpPr>
        <p:spPr bwMode="auto">
          <a:xfrm>
            <a:off x="223333" y="60940"/>
            <a:ext cx="8772499" cy="1379999"/>
          </a:xfrm>
          <a:prstGeom prst="rect">
            <a:avLst/>
          </a:prstGeom>
          <a:noFill/>
          <a:ln>
            <a:noFill/>
          </a:ln>
        </p:spPr>
        <p:txBody>
          <a:bodyPr spcFirstLastPara="1" wrap="square" lIns="91423" tIns="91423" rIns="91423" bIns="91423" anchor="t" anchorCtr="0">
            <a:noAutofit/>
          </a:bodyPr>
          <a:lstStyle/>
          <a:p>
            <a:pPr marL="0" lvl="0" indent="0" algn="l">
              <a:lnSpc>
                <a:spcPct val="114999"/>
              </a:lnSpc>
              <a:spcBef>
                <a:spcPts val="0"/>
              </a:spcBef>
              <a:spcAft>
                <a:spcPts val="1600"/>
              </a:spcAft>
              <a:buSzPts val="1400"/>
              <a:buNone/>
              <a:defRPr/>
            </a:pPr>
            <a:r>
              <a:rPr lang="fr" sz="2200">
                <a:solidFill>
                  <a:srgbClr val="434343"/>
                </a:solidFill>
                <a:latin typeface="Ubuntu"/>
                <a:ea typeface="Ubuntu"/>
                <a:cs typeface="Ubuntu"/>
              </a:rPr>
              <a:t>Les pratiques collaboratives ou coopératives et leur influence sur la motivation de l’élève et ses apprentissages</a:t>
            </a:r>
            <a:endParaRPr sz="2200">
              <a:solidFill>
                <a:srgbClr val="434343"/>
              </a:solidFill>
              <a:latin typeface="Ubuntu"/>
              <a:ea typeface="Ubuntu"/>
              <a:cs typeface="Ubuntu"/>
            </a:endParaRPr>
          </a:p>
        </p:txBody>
      </p:sp>
      <p:sp>
        <p:nvSpPr>
          <p:cNvPr id="5" name="Google Shape;142;p23"/>
          <p:cNvSpPr>
            <a:spLocks/>
          </p:cNvSpPr>
          <p:nvPr/>
        </p:nvSpPr>
        <p:spPr bwMode="auto">
          <a:xfrm>
            <a:off x="3644049" y="1730224"/>
            <a:ext cx="5339620" cy="2105699"/>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3" tIns="91423" rIns="91423" bIns="91423" anchor="t" anchorCtr="0">
            <a:noAutofit/>
          </a:bodyPr>
          <a:lstStyle/>
          <a:p>
            <a:pPr marL="0" marR="0" lvl="0" indent="0" algn="ctr">
              <a:lnSpc>
                <a:spcPct val="100000"/>
              </a:lnSpc>
              <a:spcBef>
                <a:spcPts val="0"/>
              </a:spcBef>
              <a:spcAft>
                <a:spcPts val="0"/>
              </a:spcAft>
              <a:buClr>
                <a:srgbClr val="000000"/>
              </a:buClr>
              <a:buSzPts val="1900"/>
              <a:buFont typeface="Arial"/>
              <a:buNone/>
              <a:defRPr/>
            </a:pPr>
            <a:r>
              <a:rPr lang="fr" sz="1600" b="1">
                <a:solidFill>
                  <a:schemeClr val="dk1"/>
                </a:solidFill>
                <a:latin typeface="Ubuntu"/>
                <a:ea typeface="Ubuntu"/>
                <a:cs typeface="Ubuntu"/>
              </a:rPr>
              <a:t>Objectifs </a:t>
            </a:r>
            <a:endParaRPr sz="1600" b="1" i="0" u="none" strike="noStrike" cap="none">
              <a:solidFill>
                <a:schemeClr val="dk1"/>
              </a:solidFill>
              <a:latin typeface="Ubuntu"/>
              <a:ea typeface="Ubuntu"/>
              <a:cs typeface="Ubuntu"/>
            </a:endParaRPr>
          </a:p>
          <a:p>
            <a:pPr marL="0" marR="0" lvl="0" indent="0" algn="ctr">
              <a:lnSpc>
                <a:spcPct val="100000"/>
              </a:lnSpc>
              <a:spcBef>
                <a:spcPts val="0"/>
              </a:spcBef>
              <a:spcAft>
                <a:spcPts val="0"/>
              </a:spcAft>
              <a:buClr>
                <a:srgbClr val="000000"/>
              </a:buClr>
              <a:buSzPts val="1400"/>
              <a:buFont typeface="Arial"/>
              <a:buNone/>
              <a:defRPr/>
            </a:pPr>
            <a:endParaRPr sz="1600">
              <a:latin typeface="Ubuntu"/>
              <a:ea typeface="Ubuntu"/>
              <a:cs typeface="Ubuntu"/>
            </a:endParaRPr>
          </a:p>
          <a:p>
            <a:pPr marL="0" marR="0" lvl="0" indent="0" algn="l">
              <a:lnSpc>
                <a:spcPct val="100000"/>
              </a:lnSpc>
              <a:spcBef>
                <a:spcPts val="0"/>
              </a:spcBef>
              <a:spcAft>
                <a:spcPts val="0"/>
              </a:spcAft>
              <a:buClr>
                <a:srgbClr val="000000"/>
              </a:buClr>
              <a:buSzPts val="1400"/>
              <a:buFont typeface="Arial"/>
              <a:buNone/>
              <a:defRPr/>
            </a:pPr>
            <a:r>
              <a:rPr lang="fr" sz="1600" b="1">
                <a:latin typeface="Ubuntu"/>
                <a:ea typeface="Ubuntu"/>
                <a:cs typeface="Ubuntu"/>
              </a:rPr>
              <a:t>Clarifier les concepts de collaboration / coopération</a:t>
            </a:r>
            <a:endParaRPr sz="1600" b="1">
              <a:latin typeface="Ubuntu"/>
              <a:ea typeface="Ubuntu"/>
              <a:cs typeface="Ubuntu"/>
            </a:endParaRPr>
          </a:p>
          <a:p>
            <a:pPr marL="0" marR="0" lvl="0" indent="0" algn="ctr">
              <a:lnSpc>
                <a:spcPct val="100000"/>
              </a:lnSpc>
              <a:spcBef>
                <a:spcPts val="0"/>
              </a:spcBef>
              <a:spcAft>
                <a:spcPts val="0"/>
              </a:spcAft>
              <a:buClr>
                <a:srgbClr val="000000"/>
              </a:buClr>
              <a:buSzPts val="1400"/>
              <a:buFont typeface="Arial"/>
              <a:buNone/>
              <a:defRPr/>
            </a:pPr>
            <a:endParaRPr sz="1600" b="1">
              <a:latin typeface="Ubuntu"/>
              <a:ea typeface="Ubuntu"/>
              <a:cs typeface="Ubuntu"/>
            </a:endParaRPr>
          </a:p>
          <a:p>
            <a:pPr marL="0" marR="0" lvl="0" indent="0" algn="l">
              <a:lnSpc>
                <a:spcPct val="100000"/>
              </a:lnSpc>
              <a:spcBef>
                <a:spcPts val="0"/>
              </a:spcBef>
              <a:spcAft>
                <a:spcPts val="0"/>
              </a:spcAft>
              <a:buClr>
                <a:srgbClr val="000000"/>
              </a:buClr>
              <a:buSzPts val="1400"/>
              <a:buFont typeface="Arial"/>
              <a:buNone/>
              <a:defRPr/>
            </a:pPr>
            <a:r>
              <a:rPr lang="fr" sz="1600" b="1">
                <a:latin typeface="Ubuntu"/>
                <a:ea typeface="Ubuntu"/>
                <a:cs typeface="Ubuntu"/>
              </a:rPr>
              <a:t>Découvrir différents ateliers coopératifs utilisables pour favoriser la coopération et permettre aux élèves de prendre conscience de son intérêt </a:t>
            </a:r>
            <a:endParaRPr sz="1600" b="1">
              <a:latin typeface="Ubuntu"/>
              <a:ea typeface="Ubuntu"/>
              <a:cs typeface="Ubuntu"/>
            </a:endParaRPr>
          </a:p>
          <a:p>
            <a:pPr marL="0" marR="0" lvl="0" indent="0" algn="ctr">
              <a:lnSpc>
                <a:spcPct val="100000"/>
              </a:lnSpc>
              <a:spcBef>
                <a:spcPts val="0"/>
              </a:spcBef>
              <a:spcAft>
                <a:spcPts val="0"/>
              </a:spcAft>
              <a:buClr>
                <a:srgbClr val="000000"/>
              </a:buClr>
              <a:buSzPts val="1400"/>
              <a:buFont typeface="Arial"/>
              <a:buNone/>
              <a:defRPr/>
            </a:pPr>
            <a:endParaRPr sz="1600" b="1">
              <a:latin typeface="Ubuntu"/>
              <a:ea typeface="Ubuntu"/>
              <a:cs typeface="Ubuntu"/>
            </a:endParaRPr>
          </a:p>
          <a:p>
            <a:pPr marL="0" marR="0" lvl="0" indent="0" algn="ctr">
              <a:lnSpc>
                <a:spcPct val="100000"/>
              </a:lnSpc>
              <a:spcBef>
                <a:spcPts val="0"/>
              </a:spcBef>
              <a:spcAft>
                <a:spcPts val="0"/>
              </a:spcAft>
              <a:buClr>
                <a:srgbClr val="000000"/>
              </a:buClr>
              <a:buSzPts val="1400"/>
              <a:buFont typeface="Arial"/>
              <a:buNone/>
              <a:defRPr/>
            </a:pPr>
            <a:endParaRPr sz="1600" b="1">
              <a:latin typeface="Ubuntu"/>
              <a:ea typeface="Ubuntu"/>
              <a:cs typeface="Ubuntu"/>
            </a:endParaRPr>
          </a:p>
          <a:p>
            <a:pPr marL="0" marR="0" lvl="0" indent="0" algn="l">
              <a:lnSpc>
                <a:spcPct val="100000"/>
              </a:lnSpc>
              <a:spcBef>
                <a:spcPts val="0"/>
              </a:spcBef>
              <a:spcAft>
                <a:spcPts val="0"/>
              </a:spcAft>
              <a:buClr>
                <a:srgbClr val="000000"/>
              </a:buClr>
              <a:buSzPts val="1400"/>
              <a:buFont typeface="Arial"/>
              <a:buNone/>
              <a:defRPr/>
            </a:pPr>
            <a:endParaRPr sz="1600" b="1">
              <a:latin typeface="Ubuntu"/>
              <a:ea typeface="Ubuntu"/>
              <a:cs typeface="Ubuntu"/>
            </a:endParaRPr>
          </a:p>
        </p:txBody>
      </p:sp>
      <p:pic>
        <p:nvPicPr>
          <p:cNvPr id="6" name="Google Shape;143;p23"/>
          <p:cNvPicPr/>
          <p:nvPr/>
        </p:nvPicPr>
        <p:blipFill>
          <a:blip r:embed="rId3">
            <a:alphaModFix/>
          </a:blip>
          <a:stretch/>
        </p:blipFill>
        <p:spPr bwMode="auto">
          <a:xfrm>
            <a:off x="191757" y="995966"/>
            <a:ext cx="3051645" cy="3089837"/>
          </a:xfrm>
          <a:prstGeom prst="rect">
            <a:avLst/>
          </a:prstGeom>
          <a:noFill/>
          <a:ln>
            <a:noFill/>
          </a:ln>
        </p:spPr>
      </p:pic>
      <p:sp>
        <p:nvSpPr>
          <p:cNvPr id="7" name="Google Shape;144;p23"/>
          <p:cNvSpPr>
            <a:spLocks/>
          </p:cNvSpPr>
          <p:nvPr/>
        </p:nvSpPr>
        <p:spPr bwMode="auto">
          <a:xfrm>
            <a:off x="495569" y="4335683"/>
            <a:ext cx="6860411" cy="514199"/>
          </a:xfrm>
          <a:prstGeom prst="rect">
            <a:avLst/>
          </a:prstGeom>
          <a:solidFill>
            <a:srgbClr val="FFFFFF"/>
          </a:solidFill>
          <a:ln w="38100" cap="flat" cmpd="sng">
            <a:solidFill>
              <a:srgbClr val="FFFFFF"/>
            </a:solidFill>
            <a:prstDash val="solid"/>
            <a:round/>
            <a:headEnd type="none" w="sm" len="sm"/>
            <a:tailEnd type="none" w="sm" len="sm"/>
          </a:ln>
        </p:spPr>
        <p:txBody>
          <a:bodyPr spcFirstLastPara="1" wrap="square" lIns="91423" tIns="91423" rIns="91423" bIns="91423" anchor="t" anchorCtr="0">
            <a:noAutofit/>
          </a:bodyPr>
          <a:lstStyle/>
          <a:p>
            <a:pPr marL="0" lvl="0" indent="0" algn="l">
              <a:spcBef>
                <a:spcPts val="0"/>
              </a:spcBef>
              <a:spcAft>
                <a:spcPts val="0"/>
              </a:spcAft>
              <a:buNone/>
              <a:defRPr/>
            </a:pPr>
            <a:r>
              <a:rPr lang="fr" sz="1800" b="1">
                <a:solidFill>
                  <a:srgbClr val="00B050"/>
                </a:solidFill>
                <a:latin typeface="Ubuntu"/>
                <a:ea typeface="Ubuntu"/>
                <a:cs typeface="Ubuntu"/>
              </a:rPr>
              <a:t>“On apprend toujours seul mais jamais sans les autres” </a:t>
            </a:r>
            <a:endParaRPr sz="1800" b="1">
              <a:solidFill>
                <a:srgbClr val="00B050"/>
              </a:solidFill>
              <a:latin typeface="Ubuntu"/>
              <a:ea typeface="Ubuntu"/>
              <a:cs typeface="Ubuntu"/>
            </a:endParaRPr>
          </a:p>
          <a:p>
            <a:pPr marL="0" lvl="0" indent="0" algn="l">
              <a:spcBef>
                <a:spcPts val="0"/>
              </a:spcBef>
              <a:spcAft>
                <a:spcPts val="0"/>
              </a:spcAft>
              <a:buNone/>
              <a:defRPr/>
            </a:pPr>
            <a:r>
              <a:rPr lang="fr" sz="1800" b="1">
                <a:solidFill>
                  <a:srgbClr val="00B050"/>
                </a:solidFill>
                <a:latin typeface="Ubuntu"/>
                <a:ea typeface="Ubuntu"/>
                <a:cs typeface="Ubuntu"/>
              </a:rPr>
              <a:t>Philippe Carré</a:t>
            </a:r>
            <a:endParaRPr sz="1800" b="1">
              <a:solidFill>
                <a:srgbClr val="00B050"/>
              </a:solidFill>
              <a:latin typeface="Ubuntu"/>
              <a:ea typeface="Ubuntu"/>
              <a:cs typeface="Ubuntu"/>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Google Shape;150;p24"/>
          <p:cNvSpPr>
            <a:spLocks noGrp="1"/>
          </p:cNvSpPr>
          <p:nvPr>
            <p:ph type="body" idx="1"/>
          </p:nvPr>
        </p:nvSpPr>
        <p:spPr bwMode="auto">
          <a:xfrm>
            <a:off x="2565100" y="133500"/>
            <a:ext cx="4599600" cy="572700"/>
          </a:xfrm>
          <a:prstGeom prst="rect">
            <a:avLst/>
          </a:prstGeom>
          <a:noFill/>
          <a:ln>
            <a:noFill/>
          </a:ln>
        </p:spPr>
        <p:txBody>
          <a:bodyPr spcFirstLastPara="1" wrap="square" lIns="91425" tIns="91425" rIns="91425" bIns="91425" anchor="t" anchorCtr="0">
            <a:noAutofit/>
          </a:bodyPr>
          <a:lstStyle/>
          <a:p>
            <a:pPr marL="0" lvl="0" indent="0" algn="l">
              <a:lnSpc>
                <a:spcPct val="114999"/>
              </a:lnSpc>
              <a:spcBef>
                <a:spcPts val="0"/>
              </a:spcBef>
              <a:spcAft>
                <a:spcPts val="1600"/>
              </a:spcAft>
              <a:buSzPts val="1400"/>
              <a:buNone/>
              <a:defRPr/>
            </a:pPr>
            <a:r>
              <a:rPr lang="fr" sz="2200">
                <a:solidFill>
                  <a:srgbClr val="434343"/>
                </a:solidFill>
                <a:latin typeface="Ubuntu"/>
                <a:ea typeface="Ubuntu"/>
                <a:cs typeface="Ubuntu"/>
              </a:rPr>
              <a:t>2 termes faussement assimilés</a:t>
            </a:r>
            <a:endParaRPr sz="2200">
              <a:solidFill>
                <a:srgbClr val="434343"/>
              </a:solidFill>
              <a:latin typeface="Ubuntu"/>
              <a:ea typeface="Ubuntu"/>
              <a:cs typeface="Ubuntu"/>
            </a:endParaRPr>
          </a:p>
        </p:txBody>
      </p:sp>
      <p:sp>
        <p:nvSpPr>
          <p:cNvPr id="5" name="Google Shape;151;p24"/>
          <p:cNvSpPr>
            <a:spLocks/>
          </p:cNvSpPr>
          <p:nvPr/>
        </p:nvSpPr>
        <p:spPr bwMode="auto">
          <a:xfrm>
            <a:off x="357450" y="1474350"/>
            <a:ext cx="4051200" cy="1647300"/>
          </a:xfrm>
          <a:prstGeom prst="rect">
            <a:avLst/>
          </a:prstGeom>
          <a:solidFill>
            <a:srgbClr val="FFFFFF"/>
          </a:solidFill>
          <a:ln w="38100"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a:lnSpc>
                <a:spcPct val="114999"/>
              </a:lnSpc>
              <a:spcBef>
                <a:spcPts val="0"/>
              </a:spcBef>
              <a:spcAft>
                <a:spcPts val="0"/>
              </a:spcAft>
              <a:buSzPts val="1600"/>
              <a:buFont typeface="Proxima Nova"/>
              <a:buChar char="●"/>
              <a:defRPr/>
            </a:pPr>
            <a:r>
              <a:rPr lang="fr" sz="1600" b="1">
                <a:latin typeface="Ubuntu"/>
                <a:ea typeface="Ubuntu"/>
                <a:cs typeface="Ubuntu"/>
              </a:rPr>
              <a:t>des actions combinées </a:t>
            </a:r>
            <a:endParaRPr sz="1600" b="1">
              <a:latin typeface="Ubuntu"/>
              <a:ea typeface="Ubuntu"/>
              <a:cs typeface="Ubuntu"/>
            </a:endParaRPr>
          </a:p>
          <a:p>
            <a:pPr marL="457200" lvl="0" indent="0" algn="l">
              <a:lnSpc>
                <a:spcPct val="114999"/>
              </a:lnSpc>
              <a:spcBef>
                <a:spcPts val="0"/>
              </a:spcBef>
              <a:spcAft>
                <a:spcPts val="0"/>
              </a:spcAft>
              <a:buNone/>
              <a:defRPr/>
            </a:pPr>
            <a:r>
              <a:rPr lang="fr" sz="1600" b="1">
                <a:latin typeface="Ubuntu"/>
                <a:ea typeface="Ubuntu"/>
                <a:cs typeface="Ubuntu"/>
              </a:rPr>
              <a:t>(= interactions)</a:t>
            </a:r>
            <a:endParaRPr sz="1600" b="1">
              <a:latin typeface="Ubuntu"/>
              <a:ea typeface="Ubuntu"/>
              <a:cs typeface="Ubuntu"/>
            </a:endParaRPr>
          </a:p>
          <a:p>
            <a:pPr marL="457200" lvl="0" indent="-330200" algn="l">
              <a:lnSpc>
                <a:spcPct val="114999"/>
              </a:lnSpc>
              <a:spcBef>
                <a:spcPts val="0"/>
              </a:spcBef>
              <a:spcAft>
                <a:spcPts val="0"/>
              </a:spcAft>
              <a:buSzPts val="1600"/>
              <a:buFont typeface="Proxima Nova"/>
              <a:buChar char="●"/>
              <a:defRPr/>
            </a:pPr>
            <a:r>
              <a:rPr lang="fr" sz="1600" b="1">
                <a:latin typeface="Ubuntu"/>
                <a:ea typeface="Ubuntu"/>
                <a:cs typeface="Ubuntu"/>
              </a:rPr>
              <a:t>intentionnelles</a:t>
            </a:r>
            <a:endParaRPr sz="1600" b="1">
              <a:latin typeface="Ubuntu"/>
              <a:ea typeface="Ubuntu"/>
              <a:cs typeface="Ubuntu"/>
            </a:endParaRPr>
          </a:p>
          <a:p>
            <a:pPr marL="457200" lvl="0" indent="-330200" algn="l">
              <a:lnSpc>
                <a:spcPct val="114999"/>
              </a:lnSpc>
              <a:spcBef>
                <a:spcPts val="0"/>
              </a:spcBef>
              <a:spcAft>
                <a:spcPts val="0"/>
              </a:spcAft>
              <a:buSzPts val="1600"/>
              <a:buFont typeface="Proxima Nova"/>
              <a:buChar char="●"/>
              <a:defRPr/>
            </a:pPr>
            <a:r>
              <a:rPr lang="fr" sz="1600" b="1">
                <a:latin typeface="Ubuntu"/>
                <a:ea typeface="Ubuntu"/>
                <a:cs typeface="Ubuntu"/>
              </a:rPr>
              <a:t>un bénéfice mutuel tiré de la rencontre (pas forcément le même)</a:t>
            </a:r>
            <a:endParaRPr sz="1600" b="1">
              <a:latin typeface="Ubuntu"/>
              <a:ea typeface="Ubuntu"/>
              <a:cs typeface="Ubuntu"/>
            </a:endParaRPr>
          </a:p>
        </p:txBody>
      </p:sp>
      <p:sp>
        <p:nvSpPr>
          <p:cNvPr id="6" name="Google Shape;152;p24"/>
          <p:cNvSpPr>
            <a:spLocks noGrp="1"/>
          </p:cNvSpPr>
          <p:nvPr>
            <p:ph type="body" idx="2"/>
          </p:nvPr>
        </p:nvSpPr>
        <p:spPr bwMode="auto">
          <a:xfrm>
            <a:off x="357450" y="653650"/>
            <a:ext cx="4051200" cy="505800"/>
          </a:xfrm>
          <a:prstGeom prst="rect">
            <a:avLst/>
          </a:prstGeom>
          <a:solidFill>
            <a:schemeClr val="dk1"/>
          </a:solidFill>
          <a:ln w="381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a:lnSpc>
                <a:spcPct val="114999"/>
              </a:lnSpc>
              <a:spcBef>
                <a:spcPts val="0"/>
              </a:spcBef>
              <a:spcAft>
                <a:spcPts val="0"/>
              </a:spcAft>
              <a:buSzPts val="1400"/>
              <a:buNone/>
              <a:defRPr/>
            </a:pPr>
            <a:r>
              <a:rPr lang="fr" sz="1700" b="1">
                <a:solidFill>
                  <a:srgbClr val="FFFFFF"/>
                </a:solidFill>
                <a:latin typeface="Ubuntu"/>
                <a:ea typeface="Ubuntu"/>
                <a:cs typeface="Ubuntu"/>
              </a:rPr>
              <a:t>COOPÉRATION</a:t>
            </a:r>
            <a:endParaRPr>
              <a:solidFill>
                <a:srgbClr val="FFFFFF"/>
              </a:solidFill>
              <a:latin typeface="Ubuntu"/>
              <a:ea typeface="Ubuntu"/>
              <a:cs typeface="Ubuntu"/>
            </a:endParaRPr>
          </a:p>
        </p:txBody>
      </p:sp>
      <p:sp>
        <p:nvSpPr>
          <p:cNvPr id="7" name="Google Shape;153;p24"/>
          <p:cNvSpPr>
            <a:spLocks noGrp="1"/>
          </p:cNvSpPr>
          <p:nvPr>
            <p:ph type="body" idx="2"/>
          </p:nvPr>
        </p:nvSpPr>
        <p:spPr bwMode="auto">
          <a:xfrm>
            <a:off x="4725075" y="653650"/>
            <a:ext cx="4051200" cy="505800"/>
          </a:xfrm>
          <a:prstGeom prst="rect">
            <a:avLst/>
          </a:prstGeom>
          <a:solidFill>
            <a:schemeClr val="dk1"/>
          </a:solidFill>
          <a:ln w="381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a:lnSpc>
                <a:spcPct val="114999"/>
              </a:lnSpc>
              <a:spcBef>
                <a:spcPts val="0"/>
              </a:spcBef>
              <a:spcAft>
                <a:spcPts val="0"/>
              </a:spcAft>
              <a:buSzPts val="1400"/>
              <a:buNone/>
              <a:defRPr/>
            </a:pPr>
            <a:r>
              <a:rPr lang="fr" sz="1700" b="1">
                <a:solidFill>
                  <a:srgbClr val="FFFFFF"/>
                </a:solidFill>
                <a:latin typeface="Ubuntu"/>
                <a:ea typeface="Ubuntu"/>
                <a:cs typeface="Ubuntu"/>
              </a:rPr>
              <a:t>COLLABORATION</a:t>
            </a:r>
            <a:endParaRPr>
              <a:solidFill>
                <a:srgbClr val="FFFFFF"/>
              </a:solidFill>
              <a:latin typeface="Ubuntu"/>
              <a:ea typeface="Ubuntu"/>
              <a:cs typeface="Ubuntu"/>
            </a:endParaRPr>
          </a:p>
        </p:txBody>
      </p:sp>
      <p:sp>
        <p:nvSpPr>
          <p:cNvPr id="8" name="Google Shape;154;p24"/>
          <p:cNvSpPr>
            <a:spLocks/>
          </p:cNvSpPr>
          <p:nvPr/>
        </p:nvSpPr>
        <p:spPr bwMode="auto">
          <a:xfrm>
            <a:off x="4725075" y="1474350"/>
            <a:ext cx="4051200" cy="2129100"/>
          </a:xfrm>
          <a:prstGeom prst="rect">
            <a:avLst/>
          </a:prstGeom>
          <a:solidFill>
            <a:srgbClr val="FFFFFF"/>
          </a:solidFill>
          <a:ln w="38100"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a:lnSpc>
                <a:spcPct val="114999"/>
              </a:lnSpc>
              <a:spcBef>
                <a:spcPts val="0"/>
              </a:spcBef>
              <a:spcAft>
                <a:spcPts val="0"/>
              </a:spcAft>
              <a:buSzPts val="1600"/>
              <a:buFont typeface="Proxima Nova"/>
              <a:buChar char="●"/>
              <a:defRPr/>
            </a:pPr>
            <a:r>
              <a:rPr lang="fr" sz="1600" b="1">
                <a:latin typeface="Ubuntu"/>
                <a:ea typeface="Ubuntu"/>
                <a:cs typeface="Ubuntu"/>
              </a:rPr>
              <a:t>forme de travail à plusieurs orientée vers la production d’une oeuvre, l’organisation d’une activité</a:t>
            </a:r>
            <a:endParaRPr sz="1600" b="1">
              <a:latin typeface="Ubuntu"/>
              <a:ea typeface="Ubuntu"/>
              <a:cs typeface="Ubuntu"/>
            </a:endParaRPr>
          </a:p>
          <a:p>
            <a:pPr marL="457200" lvl="0" indent="-330200" algn="l">
              <a:lnSpc>
                <a:spcPct val="114999"/>
              </a:lnSpc>
              <a:spcBef>
                <a:spcPts val="0"/>
              </a:spcBef>
              <a:spcAft>
                <a:spcPts val="0"/>
              </a:spcAft>
              <a:buSzPts val="1600"/>
              <a:buFont typeface="Proxima Nova"/>
              <a:buChar char="●"/>
              <a:defRPr/>
            </a:pPr>
            <a:r>
              <a:rPr lang="fr" sz="1600" b="1">
                <a:latin typeface="Ubuntu"/>
                <a:ea typeface="Ubuntu"/>
                <a:cs typeface="Ubuntu"/>
              </a:rPr>
              <a:t>se traduit par une division du travail qui oriente chacun vers des tâches en lien avec ses compétences.</a:t>
            </a:r>
            <a:endParaRPr sz="1600" b="1">
              <a:latin typeface="Ubuntu"/>
              <a:ea typeface="Ubuntu"/>
              <a:cs typeface="Ubuntu"/>
            </a:endParaRPr>
          </a:p>
        </p:txBody>
      </p:sp>
      <p:sp>
        <p:nvSpPr>
          <p:cNvPr id="9" name="Google Shape;155;p24"/>
          <p:cNvSpPr>
            <a:spLocks/>
          </p:cNvSpPr>
          <p:nvPr/>
        </p:nvSpPr>
        <p:spPr bwMode="auto">
          <a:xfrm>
            <a:off x="313575" y="3724450"/>
            <a:ext cx="2578500" cy="3759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b="1">
                <a:solidFill>
                  <a:srgbClr val="3DCB76"/>
                </a:solidFill>
                <a:latin typeface="Ubuntu"/>
                <a:ea typeface="Ubuntu"/>
                <a:cs typeface="Ubuntu"/>
              </a:rPr>
              <a:t>Générosité réciproque</a:t>
            </a:r>
            <a:endParaRPr b="1">
              <a:solidFill>
                <a:srgbClr val="3DCB76"/>
              </a:solidFill>
              <a:latin typeface="Ubuntu"/>
              <a:ea typeface="Ubuntu"/>
              <a:cs typeface="Ubuntu"/>
            </a:endParaRPr>
          </a:p>
        </p:txBody>
      </p:sp>
      <p:sp>
        <p:nvSpPr>
          <p:cNvPr id="10" name="Google Shape;156;p24"/>
          <p:cNvSpPr>
            <a:spLocks/>
          </p:cNvSpPr>
          <p:nvPr/>
        </p:nvSpPr>
        <p:spPr bwMode="auto">
          <a:xfrm>
            <a:off x="2255100" y="3348550"/>
            <a:ext cx="2094900" cy="3759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b="1">
                <a:solidFill>
                  <a:srgbClr val="3DCB76"/>
                </a:solidFill>
                <a:latin typeface="Ubuntu"/>
                <a:ea typeface="Ubuntu"/>
                <a:cs typeface="Ubuntu"/>
              </a:rPr>
              <a:t>Actions réciproques</a:t>
            </a:r>
            <a:endParaRPr b="1">
              <a:solidFill>
                <a:srgbClr val="3DCB76"/>
              </a:solidFill>
              <a:latin typeface="Ubuntu"/>
              <a:ea typeface="Ubuntu"/>
              <a:cs typeface="Ubuntu"/>
            </a:endParaRPr>
          </a:p>
        </p:txBody>
      </p:sp>
      <p:sp>
        <p:nvSpPr>
          <p:cNvPr id="11" name="Google Shape;157;p24"/>
          <p:cNvSpPr>
            <a:spLocks/>
          </p:cNvSpPr>
          <p:nvPr/>
        </p:nvSpPr>
        <p:spPr bwMode="auto">
          <a:xfrm>
            <a:off x="555375" y="4476250"/>
            <a:ext cx="2264700" cy="3759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b="1">
                <a:solidFill>
                  <a:srgbClr val="3DCB76"/>
                </a:solidFill>
                <a:latin typeface="Ubuntu"/>
                <a:ea typeface="Ubuntu"/>
                <a:cs typeface="Ubuntu"/>
              </a:rPr>
              <a:t>partage d’une situation</a:t>
            </a:r>
            <a:endParaRPr b="1">
              <a:solidFill>
                <a:srgbClr val="3DCB76"/>
              </a:solidFill>
              <a:latin typeface="Ubuntu"/>
              <a:ea typeface="Ubuntu"/>
              <a:cs typeface="Ubuntu"/>
            </a:endParaRPr>
          </a:p>
        </p:txBody>
      </p:sp>
      <p:sp>
        <p:nvSpPr>
          <p:cNvPr id="12" name="Google Shape;158;p24"/>
          <p:cNvSpPr>
            <a:spLocks/>
          </p:cNvSpPr>
          <p:nvPr/>
        </p:nvSpPr>
        <p:spPr bwMode="auto">
          <a:xfrm>
            <a:off x="2313750" y="4100350"/>
            <a:ext cx="2094900" cy="3759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b="1">
                <a:solidFill>
                  <a:srgbClr val="3DCB76"/>
                </a:solidFill>
                <a:latin typeface="Ubuntu"/>
                <a:ea typeface="Ubuntu"/>
                <a:cs typeface="Ubuntu"/>
              </a:rPr>
              <a:t>Interdépendance</a:t>
            </a:r>
            <a:endParaRPr b="1">
              <a:solidFill>
                <a:srgbClr val="3DCB76"/>
              </a:solidFill>
              <a:latin typeface="Ubuntu"/>
              <a:ea typeface="Ubuntu"/>
              <a:cs typeface="Ubuntu"/>
            </a:endParaRPr>
          </a:p>
        </p:txBody>
      </p:sp>
      <p:sp>
        <p:nvSpPr>
          <p:cNvPr id="13" name="Google Shape;159;p24"/>
          <p:cNvSpPr>
            <a:spLocks/>
          </p:cNvSpPr>
          <p:nvPr/>
        </p:nvSpPr>
        <p:spPr bwMode="auto">
          <a:xfrm>
            <a:off x="5003499" y="4041810"/>
            <a:ext cx="1227900" cy="3759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b="1">
                <a:solidFill>
                  <a:srgbClr val="8E7CC3"/>
                </a:solidFill>
                <a:latin typeface="Ubuntu"/>
                <a:ea typeface="Ubuntu"/>
                <a:cs typeface="Ubuntu"/>
              </a:rPr>
              <a:t>Solidarité</a:t>
            </a:r>
            <a:endParaRPr b="1">
              <a:solidFill>
                <a:srgbClr val="8E7CC3"/>
              </a:solidFill>
              <a:latin typeface="Ubuntu"/>
              <a:ea typeface="Ubuntu"/>
              <a:cs typeface="Ubuntu"/>
            </a:endParaRPr>
          </a:p>
        </p:txBody>
      </p:sp>
      <p:sp>
        <p:nvSpPr>
          <p:cNvPr id="14" name="Google Shape;160;p24"/>
          <p:cNvSpPr>
            <a:spLocks/>
          </p:cNvSpPr>
          <p:nvPr/>
        </p:nvSpPr>
        <p:spPr bwMode="auto">
          <a:xfrm>
            <a:off x="6452924" y="3730424"/>
            <a:ext cx="2264700" cy="3759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b="1">
                <a:solidFill>
                  <a:srgbClr val="8E7CC3"/>
                </a:solidFill>
                <a:latin typeface="Ubuntu"/>
                <a:ea typeface="Ubuntu"/>
                <a:cs typeface="Ubuntu"/>
              </a:rPr>
              <a:t>Répartition des tâches</a:t>
            </a:r>
            <a:endParaRPr b="1">
              <a:solidFill>
                <a:srgbClr val="8E7CC3"/>
              </a:solidFill>
              <a:latin typeface="Ubuntu"/>
              <a:ea typeface="Ubuntu"/>
              <a:cs typeface="Ubuntu"/>
            </a:endParaRPr>
          </a:p>
        </p:txBody>
      </p:sp>
      <p:sp>
        <p:nvSpPr>
          <p:cNvPr id="15" name="Google Shape;161;p24"/>
          <p:cNvSpPr>
            <a:spLocks/>
          </p:cNvSpPr>
          <p:nvPr/>
        </p:nvSpPr>
        <p:spPr bwMode="auto">
          <a:xfrm>
            <a:off x="4923000" y="4653888"/>
            <a:ext cx="2094900" cy="3759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b="1">
                <a:solidFill>
                  <a:srgbClr val="8E7CC3"/>
                </a:solidFill>
                <a:latin typeface="Ubuntu"/>
                <a:ea typeface="Ubuntu"/>
                <a:cs typeface="Ubuntu"/>
              </a:rPr>
              <a:t>partage d’un projet</a:t>
            </a:r>
            <a:endParaRPr b="1">
              <a:solidFill>
                <a:srgbClr val="8E7CC3"/>
              </a:solidFill>
              <a:latin typeface="Ubuntu"/>
              <a:ea typeface="Ubuntu"/>
              <a:cs typeface="Ubuntu"/>
            </a:endParaRPr>
          </a:p>
        </p:txBody>
      </p:sp>
      <p:sp>
        <p:nvSpPr>
          <p:cNvPr id="16" name="Google Shape;162;p24"/>
          <p:cNvSpPr>
            <a:spLocks/>
          </p:cNvSpPr>
          <p:nvPr/>
        </p:nvSpPr>
        <p:spPr bwMode="auto">
          <a:xfrm>
            <a:off x="7164699" y="4229759"/>
            <a:ext cx="2094900" cy="3759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b="1">
                <a:solidFill>
                  <a:srgbClr val="8E7CC3"/>
                </a:solidFill>
                <a:latin typeface="Ubuntu"/>
                <a:ea typeface="Ubuntu"/>
                <a:cs typeface="Ubuntu"/>
              </a:rPr>
              <a:t>Interdépendance relative</a:t>
            </a:r>
            <a:endParaRPr b="1">
              <a:solidFill>
                <a:srgbClr val="8E7CC3"/>
              </a:solidFill>
              <a:latin typeface="Ubuntu"/>
              <a:ea typeface="Ubuntu"/>
              <a:cs typeface="Ubuntu"/>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oogle Shape;167;p25"/>
          <p:cNvPicPr/>
          <p:nvPr/>
        </p:nvPicPr>
        <p:blipFill>
          <a:blip r:embed="rId2">
            <a:alphaModFix/>
          </a:blip>
          <a:stretch/>
        </p:blipFill>
        <p:spPr bwMode="auto">
          <a:xfrm>
            <a:off x="2900425" y="189850"/>
            <a:ext cx="3189514" cy="483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2"/>
          <a:stretch/>
        </p:blipFill>
        <p:spPr bwMode="auto">
          <a:xfrm>
            <a:off x="2940253" y="126503"/>
            <a:ext cx="3209924" cy="1066799"/>
          </a:xfrm>
          <a:prstGeom prst="rect">
            <a:avLst/>
          </a:prstGeom>
        </p:spPr>
      </p:pic>
      <p:sp>
        <p:nvSpPr>
          <p:cNvPr id="5" name="Rectangle 4"/>
          <p:cNvSpPr/>
          <p:nvPr/>
        </p:nvSpPr>
        <p:spPr bwMode="auto">
          <a:xfrm>
            <a:off x="573749" y="1398984"/>
            <a:ext cx="7942932" cy="57915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marL="261850" indent="-261850" algn="ctr">
              <a:buFont typeface="Wingdings"/>
              <a:buChar char="ü"/>
              <a:defRPr/>
            </a:pPr>
            <a:r>
              <a:rPr lang="fr-FR" sz="1600" b="0" i="0" u="none">
                <a:solidFill>
                  <a:srgbClr val="595959"/>
                </a:solidFill>
                <a:latin typeface="Ubuntu"/>
                <a:ea typeface="Ubuntu"/>
                <a:cs typeface="Ubuntu"/>
              </a:rPr>
              <a:t>Un groupe créé pour accompagner la TVP sur des entrées pédagogiques</a:t>
            </a:r>
          </a:p>
          <a:p>
            <a:pPr marL="261850" indent="-261850" algn="ctr">
              <a:buFont typeface="Wingdings"/>
              <a:buChar char="ü"/>
              <a:defRPr/>
            </a:pPr>
            <a:r>
              <a:rPr lang="fr-FR" sz="1600" b="0" i="0" u="none">
                <a:solidFill>
                  <a:srgbClr val="595959"/>
                </a:solidFill>
                <a:latin typeface="Ubuntu"/>
                <a:ea typeface="Ubuntu"/>
                <a:cs typeface="Ubuntu"/>
              </a:rPr>
              <a:t>Porté par le collège des IEN avec des formateurs de toutes les disciplines</a:t>
            </a:r>
          </a:p>
        </p:txBody>
      </p:sp>
      <p:pic>
        <p:nvPicPr>
          <p:cNvPr id="6" name="Image 5"/>
          <p:cNvPicPr>
            <a:picLocks noChangeAspect="1"/>
          </p:cNvPicPr>
          <p:nvPr/>
        </p:nvPicPr>
        <p:blipFill>
          <a:blip r:embed="rId3"/>
          <a:stretch/>
        </p:blipFill>
        <p:spPr bwMode="auto">
          <a:xfrm>
            <a:off x="238886" y="2285281"/>
            <a:ext cx="2398833" cy="2047280"/>
          </a:xfrm>
          <a:prstGeom prst="rect">
            <a:avLst/>
          </a:prstGeom>
        </p:spPr>
      </p:pic>
      <p:pic>
        <p:nvPicPr>
          <p:cNvPr id="7" name="Image 6"/>
          <p:cNvPicPr>
            <a:picLocks noChangeAspect="1"/>
          </p:cNvPicPr>
          <p:nvPr/>
        </p:nvPicPr>
        <p:blipFill>
          <a:blip r:embed="rId4"/>
          <a:stretch/>
        </p:blipFill>
        <p:spPr bwMode="auto">
          <a:xfrm>
            <a:off x="3317384" y="2285281"/>
            <a:ext cx="2455664" cy="2332880"/>
          </a:xfrm>
          <a:prstGeom prst="rect">
            <a:avLst/>
          </a:prstGeom>
        </p:spPr>
      </p:pic>
      <p:pic>
        <p:nvPicPr>
          <p:cNvPr id="8" name="Image 7"/>
          <p:cNvPicPr>
            <a:picLocks noChangeAspect="1"/>
          </p:cNvPicPr>
          <p:nvPr/>
        </p:nvPicPr>
        <p:blipFill>
          <a:blip r:embed="rId5"/>
          <a:stretch/>
        </p:blipFill>
        <p:spPr bwMode="auto">
          <a:xfrm>
            <a:off x="6337696" y="2251158"/>
            <a:ext cx="2488572" cy="236700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oogle Shape;172;p26" descr="Pros and Cons of PRI and SIP | SIP.US"/>
          <p:cNvPicPr/>
          <p:nvPr/>
        </p:nvPicPr>
        <p:blipFill>
          <a:blip r:embed="rId3">
            <a:alphaModFix/>
          </a:blip>
          <a:stretch/>
        </p:blipFill>
        <p:spPr bwMode="auto">
          <a:xfrm>
            <a:off x="3676650" y="305088"/>
            <a:ext cx="1790700" cy="1386125"/>
          </a:xfrm>
          <a:prstGeom prst="rect">
            <a:avLst/>
          </a:prstGeom>
          <a:noFill/>
          <a:ln>
            <a:noFill/>
          </a:ln>
        </p:spPr>
      </p:pic>
      <p:sp>
        <p:nvSpPr>
          <p:cNvPr id="5" name="Google Shape;173;p26"/>
          <p:cNvSpPr>
            <a:spLocks/>
          </p:cNvSpPr>
          <p:nvPr/>
        </p:nvSpPr>
        <p:spPr bwMode="auto">
          <a:xfrm>
            <a:off x="610250" y="331250"/>
            <a:ext cx="2815800" cy="1333800"/>
          </a:xfrm>
          <a:prstGeom prst="rect">
            <a:avLst/>
          </a:prstGeom>
          <a:noFill/>
          <a:ln w="19050" cap="flat" cmpd="sng">
            <a:solidFill>
              <a:srgbClr val="3DCB76"/>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a:spcBef>
                <a:spcPts val="0"/>
              </a:spcBef>
              <a:spcAft>
                <a:spcPts val="0"/>
              </a:spcAft>
              <a:buClr>
                <a:srgbClr val="3DCB76"/>
              </a:buClr>
              <a:buSzPts val="1400"/>
              <a:buFont typeface="Proxima Nova"/>
              <a:buChar char="●"/>
              <a:defRPr/>
            </a:pPr>
            <a:r>
              <a:rPr lang="fr" b="1">
                <a:solidFill>
                  <a:srgbClr val="3DCB76"/>
                </a:solidFill>
                <a:latin typeface="Proxima Nova"/>
                <a:ea typeface="Proxima Nova"/>
                <a:cs typeface="Proxima Nova"/>
              </a:rPr>
              <a:t>Apprentissages</a:t>
            </a:r>
            <a:endParaRPr b="1">
              <a:solidFill>
                <a:srgbClr val="3DCB76"/>
              </a:solidFill>
              <a:latin typeface="Proxima Nova"/>
              <a:ea typeface="Proxima Nova"/>
              <a:cs typeface="Proxima Nova"/>
            </a:endParaRPr>
          </a:p>
          <a:p>
            <a:pPr marL="457200" lvl="0" indent="-317500" algn="l">
              <a:spcBef>
                <a:spcPts val="0"/>
              </a:spcBef>
              <a:spcAft>
                <a:spcPts val="0"/>
              </a:spcAft>
              <a:buClr>
                <a:srgbClr val="3DCB76"/>
              </a:buClr>
              <a:buSzPts val="1400"/>
              <a:buFont typeface="Proxima Nova"/>
              <a:buChar char="●"/>
              <a:defRPr/>
            </a:pPr>
            <a:r>
              <a:rPr lang="fr" b="1">
                <a:solidFill>
                  <a:srgbClr val="3DCB76"/>
                </a:solidFill>
                <a:latin typeface="Proxima Nova"/>
                <a:ea typeface="Proxima Nova"/>
                <a:cs typeface="Proxima Nova"/>
              </a:rPr>
              <a:t>Motivation</a:t>
            </a:r>
            <a:endParaRPr b="1">
              <a:solidFill>
                <a:srgbClr val="3DCB76"/>
              </a:solidFill>
              <a:latin typeface="Proxima Nova"/>
              <a:ea typeface="Proxima Nova"/>
              <a:cs typeface="Proxima Nova"/>
            </a:endParaRPr>
          </a:p>
          <a:p>
            <a:pPr marL="457200" lvl="0" indent="-317500" algn="l">
              <a:spcBef>
                <a:spcPts val="0"/>
              </a:spcBef>
              <a:spcAft>
                <a:spcPts val="0"/>
              </a:spcAft>
              <a:buClr>
                <a:srgbClr val="3DCB76"/>
              </a:buClr>
              <a:buSzPts val="1400"/>
              <a:buFont typeface="Proxima Nova"/>
              <a:buChar char="●"/>
              <a:defRPr/>
            </a:pPr>
            <a:r>
              <a:rPr lang="fr" b="1">
                <a:solidFill>
                  <a:srgbClr val="3DCB76"/>
                </a:solidFill>
                <a:latin typeface="Proxima Nova"/>
                <a:ea typeface="Proxima Nova"/>
                <a:cs typeface="Proxima Nova"/>
              </a:rPr>
              <a:t>Habiletés sociales</a:t>
            </a:r>
            <a:endParaRPr b="1">
              <a:solidFill>
                <a:srgbClr val="3DCB76"/>
              </a:solidFill>
              <a:latin typeface="Proxima Nova"/>
              <a:ea typeface="Proxima Nova"/>
              <a:cs typeface="Proxima Nova"/>
            </a:endParaRPr>
          </a:p>
          <a:p>
            <a:pPr marL="457200" lvl="0" indent="-317500" algn="l">
              <a:spcBef>
                <a:spcPts val="0"/>
              </a:spcBef>
              <a:spcAft>
                <a:spcPts val="0"/>
              </a:spcAft>
              <a:buClr>
                <a:srgbClr val="3DCB76"/>
              </a:buClr>
              <a:buSzPts val="1400"/>
              <a:buFont typeface="Proxima Nova"/>
              <a:buChar char="●"/>
              <a:defRPr/>
            </a:pPr>
            <a:r>
              <a:rPr lang="fr" b="1">
                <a:solidFill>
                  <a:srgbClr val="3DCB76"/>
                </a:solidFill>
                <a:latin typeface="Proxima Nova"/>
                <a:ea typeface="Proxima Nova"/>
                <a:cs typeface="Proxima Nova"/>
              </a:rPr>
              <a:t>Développement personnel</a:t>
            </a:r>
            <a:endParaRPr b="1">
              <a:solidFill>
                <a:srgbClr val="3DCB76"/>
              </a:solidFill>
              <a:latin typeface="Proxima Nova"/>
              <a:ea typeface="Proxima Nova"/>
              <a:cs typeface="Proxima Nova"/>
            </a:endParaRPr>
          </a:p>
        </p:txBody>
      </p:sp>
      <p:sp>
        <p:nvSpPr>
          <p:cNvPr id="6" name="Google Shape;174;p26"/>
          <p:cNvSpPr>
            <a:spLocks/>
          </p:cNvSpPr>
          <p:nvPr/>
        </p:nvSpPr>
        <p:spPr bwMode="auto">
          <a:xfrm>
            <a:off x="5717950" y="331250"/>
            <a:ext cx="2815800" cy="13338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a:spcBef>
                <a:spcPts val="0"/>
              </a:spcBef>
              <a:spcAft>
                <a:spcPts val="0"/>
              </a:spcAft>
              <a:buClr>
                <a:srgbClr val="FF0000"/>
              </a:buClr>
              <a:buSzPts val="1400"/>
              <a:buFont typeface="Proxima Nova"/>
              <a:buChar char="●"/>
              <a:defRPr/>
            </a:pPr>
            <a:r>
              <a:rPr lang="fr" b="1">
                <a:solidFill>
                  <a:srgbClr val="FF0000"/>
                </a:solidFill>
                <a:latin typeface="Proxima Nova"/>
                <a:ea typeface="Proxima Nova"/>
                <a:cs typeface="Proxima Nova"/>
              </a:rPr>
              <a:t>Dérive attentionnelle</a:t>
            </a:r>
            <a:endParaRPr b="1">
              <a:solidFill>
                <a:srgbClr val="FF0000"/>
              </a:solidFill>
              <a:latin typeface="Proxima Nova"/>
              <a:ea typeface="Proxima Nova"/>
              <a:cs typeface="Proxima Nova"/>
            </a:endParaRPr>
          </a:p>
          <a:p>
            <a:pPr marL="457200" lvl="0" indent="-317500" algn="l">
              <a:spcBef>
                <a:spcPts val="0"/>
              </a:spcBef>
              <a:spcAft>
                <a:spcPts val="0"/>
              </a:spcAft>
              <a:buClr>
                <a:srgbClr val="FF0000"/>
              </a:buClr>
              <a:buSzPts val="1400"/>
              <a:buFont typeface="Proxima Nova"/>
              <a:buChar char="●"/>
              <a:defRPr/>
            </a:pPr>
            <a:r>
              <a:rPr lang="fr" b="1">
                <a:solidFill>
                  <a:srgbClr val="FF0000"/>
                </a:solidFill>
                <a:latin typeface="Proxima Nova"/>
                <a:ea typeface="Proxima Nova"/>
                <a:cs typeface="Proxima Nova"/>
              </a:rPr>
              <a:t>Dérive fusionnelle</a:t>
            </a:r>
            <a:endParaRPr b="1">
              <a:solidFill>
                <a:srgbClr val="FF0000"/>
              </a:solidFill>
              <a:latin typeface="Proxima Nova"/>
              <a:ea typeface="Proxima Nova"/>
              <a:cs typeface="Proxima Nova"/>
            </a:endParaRPr>
          </a:p>
          <a:p>
            <a:pPr marL="457200" lvl="0" indent="-317500" algn="l">
              <a:spcBef>
                <a:spcPts val="0"/>
              </a:spcBef>
              <a:spcAft>
                <a:spcPts val="0"/>
              </a:spcAft>
              <a:buClr>
                <a:srgbClr val="FF0000"/>
              </a:buClr>
              <a:buSzPts val="1400"/>
              <a:buFont typeface="Proxima Nova"/>
              <a:buChar char="●"/>
              <a:defRPr/>
            </a:pPr>
            <a:r>
              <a:rPr lang="fr" b="1">
                <a:solidFill>
                  <a:srgbClr val="FF0000"/>
                </a:solidFill>
                <a:latin typeface="Proxima Nova"/>
                <a:ea typeface="Proxima Nova"/>
                <a:cs typeface="Proxima Nova"/>
              </a:rPr>
              <a:t>Dérive productiviste</a:t>
            </a:r>
            <a:endParaRPr b="1">
              <a:solidFill>
                <a:srgbClr val="FF0000"/>
              </a:solidFill>
              <a:latin typeface="Proxima Nova"/>
              <a:ea typeface="Proxima Nova"/>
              <a:cs typeface="Proxima Nova"/>
            </a:endParaRPr>
          </a:p>
          <a:p>
            <a:pPr marL="457200" lvl="0" indent="-317500" algn="l">
              <a:spcBef>
                <a:spcPts val="0"/>
              </a:spcBef>
              <a:spcAft>
                <a:spcPts val="0"/>
              </a:spcAft>
              <a:buClr>
                <a:srgbClr val="FF0000"/>
              </a:buClr>
              <a:buSzPts val="1400"/>
              <a:buFont typeface="Proxima Nova"/>
              <a:buChar char="●"/>
              <a:defRPr/>
            </a:pPr>
            <a:r>
              <a:rPr lang="fr" b="1">
                <a:solidFill>
                  <a:srgbClr val="FF0000"/>
                </a:solidFill>
                <a:latin typeface="Proxima Nova"/>
                <a:ea typeface="Proxima Nova"/>
                <a:cs typeface="Proxima Nova"/>
              </a:rPr>
              <a:t>Dérive différenciatrice</a:t>
            </a:r>
            <a:endParaRPr b="1">
              <a:solidFill>
                <a:srgbClr val="FF0000"/>
              </a:solidFill>
              <a:latin typeface="Proxima Nova"/>
              <a:ea typeface="Proxima Nova"/>
              <a:cs typeface="Proxima Nova"/>
            </a:endParaRPr>
          </a:p>
        </p:txBody>
      </p:sp>
      <p:pic>
        <p:nvPicPr>
          <p:cNvPr id="7" name="Google Shape;175;p26" descr="Evaluation des ESMS : du changement dans l'air… – Association ADC"/>
          <p:cNvPicPr/>
          <p:nvPr/>
        </p:nvPicPr>
        <p:blipFill>
          <a:blip r:embed="rId4">
            <a:alphaModFix/>
          </a:blip>
          <a:stretch/>
        </p:blipFill>
        <p:spPr bwMode="auto">
          <a:xfrm>
            <a:off x="3477500" y="2732900"/>
            <a:ext cx="2189000" cy="1094500"/>
          </a:xfrm>
          <a:prstGeom prst="rect">
            <a:avLst/>
          </a:prstGeom>
          <a:noFill/>
          <a:ln>
            <a:noFill/>
          </a:ln>
        </p:spPr>
      </p:pic>
      <p:pic>
        <p:nvPicPr>
          <p:cNvPr id="8" name="Google Shape;176;p26" descr="Icones Groupe, images Groupe de personne png et ico"/>
          <p:cNvPicPr/>
          <p:nvPr/>
        </p:nvPicPr>
        <p:blipFill>
          <a:blip r:embed="rId5">
            <a:alphaModFix/>
          </a:blip>
          <a:stretch/>
        </p:blipFill>
        <p:spPr bwMode="auto">
          <a:xfrm>
            <a:off x="6486450" y="2571750"/>
            <a:ext cx="1714500" cy="1714500"/>
          </a:xfrm>
          <a:prstGeom prst="rect">
            <a:avLst/>
          </a:prstGeom>
          <a:noFill/>
          <a:ln>
            <a:noFill/>
          </a:ln>
        </p:spPr>
      </p:pic>
      <p:pic>
        <p:nvPicPr>
          <p:cNvPr id="9" name="Google Shape;177;p26" descr="Mémoire technique ou proposition commerciale ? « ASSPI"/>
          <p:cNvPicPr/>
          <p:nvPr/>
        </p:nvPicPr>
        <p:blipFill>
          <a:blip r:embed="rId6">
            <a:alphaModFix/>
          </a:blip>
          <a:stretch/>
        </p:blipFill>
        <p:spPr bwMode="auto">
          <a:xfrm>
            <a:off x="993775" y="2491175"/>
            <a:ext cx="1724025" cy="1714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Google Shape;182;p27"/>
          <p:cNvSpPr>
            <a:spLocks/>
          </p:cNvSpPr>
          <p:nvPr/>
        </p:nvSpPr>
        <p:spPr bwMode="auto">
          <a:xfrm>
            <a:off x="0" y="0"/>
            <a:ext cx="3000000" cy="583799"/>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sz="1800">
                <a:solidFill>
                  <a:srgbClr val="FF0084"/>
                </a:solidFill>
                <a:latin typeface="Alfa Slab One"/>
                <a:ea typeface="Alfa Slab One"/>
                <a:cs typeface="Alfa Slab One"/>
              </a:rPr>
              <a:t>Oui mais…!</a:t>
            </a:r>
            <a:endParaRPr sz="1800">
              <a:solidFill>
                <a:srgbClr val="FF0084"/>
              </a:solidFill>
              <a:latin typeface="Alfa Slab One"/>
              <a:ea typeface="Alfa Slab One"/>
              <a:cs typeface="Alfa Slab One"/>
            </a:endParaRPr>
          </a:p>
        </p:txBody>
      </p:sp>
      <p:pic>
        <p:nvPicPr>
          <p:cNvPr id="5" name="Google Shape;183;p27"/>
          <p:cNvPicPr/>
          <p:nvPr/>
        </p:nvPicPr>
        <p:blipFill>
          <a:blip r:embed="rId3">
            <a:alphaModFix/>
          </a:blip>
          <a:stretch/>
        </p:blipFill>
        <p:spPr bwMode="auto">
          <a:xfrm>
            <a:off x="741425" y="444300"/>
            <a:ext cx="7564268" cy="4254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Google Shape;188;p28"/>
          <p:cNvSpPr>
            <a:spLocks noGrp="1"/>
          </p:cNvSpPr>
          <p:nvPr>
            <p:ph type="title"/>
          </p:nvPr>
        </p:nvSpPr>
        <p:spPr bwMode="auto">
          <a:xfrm>
            <a:off x="204975" y="1099300"/>
            <a:ext cx="3968699" cy="5727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r>
              <a:rPr lang="fr" sz="2100">
                <a:solidFill>
                  <a:srgbClr val="3DCB76"/>
                </a:solidFill>
                <a:latin typeface="Permanent Marker"/>
                <a:ea typeface="Permanent Marker"/>
                <a:cs typeface="Permanent Marker"/>
              </a:rPr>
              <a:t>Le pont de Léonard De Vinci</a:t>
            </a:r>
            <a:endParaRPr sz="2100">
              <a:solidFill>
                <a:srgbClr val="3DCB76"/>
              </a:solidFill>
              <a:latin typeface="Permanent Marker"/>
              <a:ea typeface="Permanent Marker"/>
              <a:cs typeface="Permanent Marker"/>
            </a:endParaRPr>
          </a:p>
        </p:txBody>
      </p:sp>
      <p:sp>
        <p:nvSpPr>
          <p:cNvPr id="5" name="Google Shape;189;p28"/>
          <p:cNvSpPr>
            <a:spLocks noGrp="1"/>
          </p:cNvSpPr>
          <p:nvPr>
            <p:ph type="title"/>
          </p:nvPr>
        </p:nvSpPr>
        <p:spPr bwMode="auto">
          <a:xfrm>
            <a:off x="4848000" y="526600"/>
            <a:ext cx="3968699"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defRPr/>
            </a:pPr>
            <a:r>
              <a:rPr lang="fr" sz="2100">
                <a:solidFill>
                  <a:schemeClr val="dk1"/>
                </a:solidFill>
                <a:latin typeface="Permanent Marker"/>
                <a:ea typeface="Permanent Marker"/>
                <a:cs typeface="Permanent Marker"/>
              </a:rPr>
              <a:t>L’atelier sur les nombres</a:t>
            </a:r>
            <a:endParaRPr sz="2100">
              <a:solidFill>
                <a:schemeClr val="dk1"/>
              </a:solidFill>
              <a:latin typeface="Permanent Marker"/>
              <a:ea typeface="Permanent Marker"/>
              <a:cs typeface="Permanent Marker"/>
            </a:endParaRPr>
          </a:p>
        </p:txBody>
      </p:sp>
      <p:pic>
        <p:nvPicPr>
          <p:cNvPr id="6" name="Google Shape;190;p28" descr="Leonardo da Vinci"/>
          <p:cNvPicPr/>
          <p:nvPr/>
        </p:nvPicPr>
        <p:blipFill>
          <a:blip r:embed="rId2">
            <a:alphaModFix/>
          </a:blip>
          <a:stretch/>
        </p:blipFill>
        <p:spPr bwMode="auto">
          <a:xfrm>
            <a:off x="250525" y="1741978"/>
            <a:ext cx="3487975" cy="2258975"/>
          </a:xfrm>
          <a:prstGeom prst="rect">
            <a:avLst/>
          </a:prstGeom>
          <a:noFill/>
          <a:ln>
            <a:noFill/>
          </a:ln>
        </p:spPr>
      </p:pic>
      <p:pic>
        <p:nvPicPr>
          <p:cNvPr id="7" name="Google Shape;191;p28"/>
          <p:cNvPicPr/>
          <p:nvPr/>
        </p:nvPicPr>
        <p:blipFill>
          <a:blip r:embed="rId3">
            <a:alphaModFix/>
          </a:blip>
          <a:stretch/>
        </p:blipFill>
        <p:spPr bwMode="auto">
          <a:xfrm>
            <a:off x="4679325" y="1251700"/>
            <a:ext cx="4312276" cy="3283550"/>
          </a:xfrm>
          <a:prstGeom prst="rect">
            <a:avLst/>
          </a:prstGeom>
          <a:noFill/>
          <a:ln>
            <a:noFill/>
          </a:ln>
        </p:spPr>
      </p:pic>
      <p:sp>
        <p:nvSpPr>
          <p:cNvPr id="8" name="Google Shape;192;p28"/>
          <p:cNvSpPr>
            <a:spLocks/>
          </p:cNvSpPr>
          <p:nvPr/>
        </p:nvSpPr>
        <p:spPr bwMode="auto">
          <a:xfrm>
            <a:off x="0" y="0"/>
            <a:ext cx="3000000" cy="4797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sz="1800">
                <a:solidFill>
                  <a:srgbClr val="FF0084"/>
                </a:solidFill>
                <a:latin typeface="Alfa Slab One"/>
                <a:ea typeface="Alfa Slab One"/>
                <a:cs typeface="Alfa Slab One"/>
              </a:rPr>
              <a:t>#Concrétement...</a:t>
            </a:r>
            <a:endParaRPr/>
          </a:p>
        </p:txBody>
      </p:sp>
      <p:pic>
        <p:nvPicPr>
          <p:cNvPr id="9" name="Google Shape;190;p28" descr="Leonardo da Vinci"/>
          <p:cNvPicPr/>
          <p:nvPr/>
        </p:nvPicPr>
        <p:blipFill>
          <a:blip r:embed="rId2">
            <a:alphaModFix/>
          </a:blip>
          <a:stretch/>
        </p:blipFill>
        <p:spPr bwMode="auto">
          <a:xfrm>
            <a:off x="253638" y="1741977"/>
            <a:ext cx="3487974" cy="2258974"/>
          </a:xfrm>
          <a:prstGeom prst="rect">
            <a:avLst/>
          </a:prstGeom>
          <a:noFill/>
          <a:ln>
            <a:noFill/>
          </a:ln>
        </p:spPr>
      </p:pic>
      <p:pic>
        <p:nvPicPr>
          <p:cNvPr id="10" name="Google Shape;191;p28"/>
          <p:cNvPicPr/>
          <p:nvPr/>
        </p:nvPicPr>
        <p:blipFill>
          <a:blip r:embed="rId3">
            <a:alphaModFix/>
          </a:blip>
          <a:stretch/>
        </p:blipFill>
        <p:spPr bwMode="auto">
          <a:xfrm>
            <a:off x="4682438" y="1251699"/>
            <a:ext cx="4312275" cy="3283549"/>
          </a:xfrm>
          <a:prstGeom prst="rect">
            <a:avLst/>
          </a:prstGeom>
          <a:noFill/>
          <a:ln>
            <a:noFill/>
          </a:ln>
        </p:spPr>
      </p:pic>
      <p:sp>
        <p:nvSpPr>
          <p:cNvPr id="11" name="Google Shape;189;p28"/>
          <p:cNvSpPr>
            <a:spLocks noGrp="1"/>
          </p:cNvSpPr>
          <p:nvPr>
            <p:ph type="title"/>
          </p:nvPr>
        </p:nvSpPr>
        <p:spPr bwMode="auto">
          <a:xfrm>
            <a:off x="4851113" y="526599"/>
            <a:ext cx="3968698" cy="572699"/>
          </a:xfrm>
          <a:prstGeom prst="rect">
            <a:avLst/>
          </a:prstGeom>
        </p:spPr>
        <p:txBody>
          <a:bodyPr spcFirstLastPara="1" wrap="square" lIns="91424" tIns="91424" rIns="91424" bIns="91424" anchor="t" anchorCtr="0">
            <a:noAutofit/>
          </a:bodyPr>
          <a:lstStyle/>
          <a:p>
            <a:pPr marL="0" lvl="0" indent="0" algn="ctr">
              <a:spcBef>
                <a:spcPts val="0"/>
              </a:spcBef>
              <a:spcAft>
                <a:spcPts val="0"/>
              </a:spcAft>
              <a:buNone/>
              <a:defRPr/>
            </a:pPr>
            <a:r>
              <a:rPr lang="fr" sz="2100">
                <a:solidFill>
                  <a:schemeClr val="dk1"/>
                </a:solidFill>
                <a:latin typeface="Permanent Marker"/>
                <a:ea typeface="Permanent Marker"/>
                <a:cs typeface="Permanent Marker"/>
              </a:rPr>
              <a:t>L’atelier sur les nombres</a:t>
            </a:r>
            <a:endParaRPr sz="2100">
              <a:solidFill>
                <a:schemeClr val="dk1"/>
              </a:solidFill>
              <a:latin typeface="Permanent Marker"/>
              <a:ea typeface="Permanent Marker"/>
              <a:cs typeface="Permanent Marker"/>
            </a:endParaRPr>
          </a:p>
        </p:txBody>
      </p:sp>
      <p:sp>
        <p:nvSpPr>
          <p:cNvPr id="12" name="Google Shape;188;p28"/>
          <p:cNvSpPr>
            <a:spLocks noGrp="1"/>
          </p:cNvSpPr>
          <p:nvPr>
            <p:ph type="title"/>
          </p:nvPr>
        </p:nvSpPr>
        <p:spPr bwMode="auto">
          <a:xfrm>
            <a:off x="208088" y="1099299"/>
            <a:ext cx="3968698" cy="572699"/>
          </a:xfrm>
          <a:prstGeom prst="rect">
            <a:avLst/>
          </a:prstGeom>
        </p:spPr>
        <p:txBody>
          <a:bodyPr spcFirstLastPara="1" wrap="square" lIns="91424" tIns="91424" rIns="91424" bIns="91424" anchor="t" anchorCtr="0">
            <a:noAutofit/>
          </a:bodyPr>
          <a:lstStyle/>
          <a:p>
            <a:pPr marL="0" lvl="0" indent="0" algn="l">
              <a:spcBef>
                <a:spcPts val="0"/>
              </a:spcBef>
              <a:spcAft>
                <a:spcPts val="0"/>
              </a:spcAft>
              <a:buNone/>
              <a:defRPr/>
            </a:pPr>
            <a:r>
              <a:rPr lang="fr" sz="2100">
                <a:solidFill>
                  <a:srgbClr val="3DCB76"/>
                </a:solidFill>
                <a:latin typeface="Permanent Marker"/>
                <a:ea typeface="Permanent Marker"/>
                <a:cs typeface="Permanent Marker"/>
              </a:rPr>
              <a:t>Le pont de Léonard De Vinci</a:t>
            </a:r>
            <a:endParaRPr sz="2100">
              <a:solidFill>
                <a:srgbClr val="3DCB76"/>
              </a:solidFill>
              <a:latin typeface="Permanent Marker"/>
              <a:ea typeface="Permanent Marker"/>
              <a:cs typeface="Permanent Marke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Google Shape;198;p29"/>
          <p:cNvSpPr>
            <a:spLocks noGrp="1"/>
          </p:cNvSpPr>
          <p:nvPr>
            <p:ph type="body" idx="1"/>
          </p:nvPr>
        </p:nvSpPr>
        <p:spPr bwMode="auto">
          <a:xfrm>
            <a:off x="4869900" y="0"/>
            <a:ext cx="4301700" cy="572700"/>
          </a:xfrm>
          <a:prstGeom prst="rect">
            <a:avLst/>
          </a:prstGeom>
          <a:noFill/>
          <a:ln>
            <a:noFill/>
          </a:ln>
        </p:spPr>
        <p:txBody>
          <a:bodyPr spcFirstLastPara="1" wrap="square" lIns="91425" tIns="91425" rIns="91425" bIns="91425" anchor="t" anchorCtr="0">
            <a:noAutofit/>
          </a:bodyPr>
          <a:lstStyle/>
          <a:p>
            <a:pPr marL="0" lvl="0" indent="0" algn="l">
              <a:lnSpc>
                <a:spcPct val="114999"/>
              </a:lnSpc>
              <a:spcBef>
                <a:spcPts val="0"/>
              </a:spcBef>
              <a:spcAft>
                <a:spcPts val="1600"/>
              </a:spcAft>
              <a:buSzPts val="1400"/>
              <a:buNone/>
              <a:defRPr/>
            </a:pPr>
            <a:r>
              <a:rPr lang="fr" sz="2200">
                <a:solidFill>
                  <a:srgbClr val="434343"/>
                </a:solidFill>
                <a:latin typeface="Permanent Marker"/>
                <a:ea typeface="Permanent Marker"/>
                <a:cs typeface="Permanent Marker"/>
              </a:rPr>
              <a:t>Les formes de la coopération</a:t>
            </a:r>
            <a:endParaRPr sz="2200">
              <a:solidFill>
                <a:srgbClr val="434343"/>
              </a:solidFill>
              <a:latin typeface="Permanent Marker"/>
              <a:ea typeface="Permanent Marker"/>
              <a:cs typeface="Permanent Marker"/>
            </a:endParaRPr>
          </a:p>
        </p:txBody>
      </p:sp>
      <p:sp>
        <p:nvSpPr>
          <p:cNvPr id="5" name="Google Shape;199;p29"/>
          <p:cNvSpPr>
            <a:spLocks/>
          </p:cNvSpPr>
          <p:nvPr/>
        </p:nvSpPr>
        <p:spPr bwMode="auto">
          <a:xfrm>
            <a:off x="4923000" y="1032800"/>
            <a:ext cx="1758300" cy="3759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b="1">
                <a:solidFill>
                  <a:srgbClr val="FF9900"/>
                </a:solidFill>
                <a:latin typeface="Permanent Marker"/>
                <a:ea typeface="Permanent Marker"/>
                <a:cs typeface="Permanent Marker"/>
              </a:rPr>
              <a:t>Jeux coopératifs</a:t>
            </a:r>
            <a:endParaRPr b="1">
              <a:solidFill>
                <a:srgbClr val="FF9900"/>
              </a:solidFill>
              <a:latin typeface="Permanent Marker"/>
              <a:ea typeface="Permanent Marker"/>
              <a:cs typeface="Permanent Marker"/>
            </a:endParaRPr>
          </a:p>
        </p:txBody>
      </p:sp>
      <p:sp>
        <p:nvSpPr>
          <p:cNvPr id="6" name="Google Shape;200;p29"/>
          <p:cNvSpPr>
            <a:spLocks/>
          </p:cNvSpPr>
          <p:nvPr/>
        </p:nvSpPr>
        <p:spPr bwMode="auto">
          <a:xfrm>
            <a:off x="2255100" y="3348550"/>
            <a:ext cx="636900" cy="3759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b="1">
                <a:solidFill>
                  <a:schemeClr val="dk1"/>
                </a:solidFill>
                <a:latin typeface="Permanent Marker"/>
                <a:ea typeface="Permanent Marker"/>
                <a:cs typeface="Permanent Marker"/>
              </a:rPr>
              <a:t>AIDE</a:t>
            </a:r>
            <a:endParaRPr b="1">
              <a:solidFill>
                <a:schemeClr val="dk1"/>
              </a:solidFill>
              <a:latin typeface="Permanent Marker"/>
              <a:ea typeface="Permanent Marker"/>
              <a:cs typeface="Permanent Marker"/>
            </a:endParaRPr>
          </a:p>
        </p:txBody>
      </p:sp>
      <p:sp>
        <p:nvSpPr>
          <p:cNvPr id="7" name="Google Shape;201;p29"/>
          <p:cNvSpPr>
            <a:spLocks/>
          </p:cNvSpPr>
          <p:nvPr/>
        </p:nvSpPr>
        <p:spPr bwMode="auto">
          <a:xfrm>
            <a:off x="5713450" y="1516900"/>
            <a:ext cx="2193600" cy="3759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b="1">
                <a:solidFill>
                  <a:srgbClr val="FF9900"/>
                </a:solidFill>
                <a:latin typeface="Permanent Marker"/>
                <a:ea typeface="Permanent Marker"/>
                <a:cs typeface="Permanent Marker"/>
              </a:rPr>
              <a:t>Travail en groupe, en atelier, en équipe</a:t>
            </a:r>
            <a:endParaRPr b="1">
              <a:solidFill>
                <a:srgbClr val="FF9900"/>
              </a:solidFill>
              <a:latin typeface="Permanent Marker"/>
              <a:ea typeface="Permanent Marker"/>
              <a:cs typeface="Permanent Marker"/>
            </a:endParaRPr>
          </a:p>
        </p:txBody>
      </p:sp>
      <p:sp>
        <p:nvSpPr>
          <p:cNvPr id="8" name="Google Shape;202;p29"/>
          <p:cNvSpPr>
            <a:spLocks/>
          </p:cNvSpPr>
          <p:nvPr/>
        </p:nvSpPr>
        <p:spPr bwMode="auto">
          <a:xfrm>
            <a:off x="6540050" y="3170100"/>
            <a:ext cx="1059300" cy="3759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b="1">
                <a:solidFill>
                  <a:srgbClr val="8E7CC3"/>
                </a:solidFill>
                <a:latin typeface="Permanent Marker"/>
                <a:ea typeface="Permanent Marker"/>
                <a:cs typeface="Permanent Marker"/>
              </a:rPr>
              <a:t>Tutorat</a:t>
            </a:r>
            <a:endParaRPr b="1">
              <a:solidFill>
                <a:srgbClr val="8E7CC3"/>
              </a:solidFill>
              <a:latin typeface="Permanent Marker"/>
              <a:ea typeface="Permanent Marker"/>
              <a:cs typeface="Permanent Marker"/>
            </a:endParaRPr>
          </a:p>
        </p:txBody>
      </p:sp>
      <p:sp>
        <p:nvSpPr>
          <p:cNvPr id="9" name="Google Shape;203;p29"/>
          <p:cNvSpPr>
            <a:spLocks/>
          </p:cNvSpPr>
          <p:nvPr/>
        </p:nvSpPr>
        <p:spPr bwMode="auto">
          <a:xfrm>
            <a:off x="6151300" y="3734800"/>
            <a:ext cx="2436900" cy="3759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b="1">
                <a:solidFill>
                  <a:srgbClr val="8E7CC3"/>
                </a:solidFill>
                <a:latin typeface="Permanent Marker"/>
                <a:ea typeface="Permanent Marker"/>
                <a:cs typeface="Permanent Marker"/>
              </a:rPr>
              <a:t>Marché de connaissances</a:t>
            </a:r>
            <a:endParaRPr b="1">
              <a:solidFill>
                <a:srgbClr val="8E7CC3"/>
              </a:solidFill>
              <a:latin typeface="Permanent Marker"/>
              <a:ea typeface="Permanent Marker"/>
              <a:cs typeface="Permanent Marker"/>
            </a:endParaRPr>
          </a:p>
        </p:txBody>
      </p:sp>
      <p:cxnSp>
        <p:nvCxnSpPr>
          <p:cNvPr id="10" name="Google Shape;204;p29"/>
          <p:cNvCxnSpPr>
            <a:cxnSpLocks/>
          </p:cNvCxnSpPr>
          <p:nvPr/>
        </p:nvCxnSpPr>
        <p:spPr bwMode="auto">
          <a:xfrm rot="10800000" flipH="1">
            <a:off x="2565100" y="2585963"/>
            <a:ext cx="3859800" cy="10500"/>
          </a:xfrm>
          <a:prstGeom prst="straightConnector1">
            <a:avLst/>
          </a:prstGeom>
          <a:noFill/>
          <a:ln w="9525" cap="flat" cmpd="sng">
            <a:solidFill>
              <a:schemeClr val="dk2"/>
            </a:solidFill>
            <a:prstDash val="solid"/>
            <a:round/>
            <a:headEnd type="stealth" w="med" len="med"/>
            <a:tailEnd type="triangle" w="med" len="med"/>
          </a:ln>
        </p:spPr>
      </p:cxnSp>
      <p:cxnSp>
        <p:nvCxnSpPr>
          <p:cNvPr id="11" name="Google Shape;205;p29"/>
          <p:cNvCxnSpPr>
            <a:cxnSpLocks/>
          </p:cNvCxnSpPr>
          <p:nvPr/>
        </p:nvCxnSpPr>
        <p:spPr bwMode="auto">
          <a:xfrm>
            <a:off x="4489750" y="1032800"/>
            <a:ext cx="10500" cy="3534300"/>
          </a:xfrm>
          <a:prstGeom prst="straightConnector1">
            <a:avLst/>
          </a:prstGeom>
          <a:noFill/>
          <a:ln w="9525" cap="flat" cmpd="sng">
            <a:solidFill>
              <a:schemeClr val="dk2"/>
            </a:solidFill>
            <a:prstDash val="solid"/>
            <a:round/>
            <a:headEnd type="stealth" w="med" len="med"/>
            <a:tailEnd type="triangle" w="med" len="med"/>
          </a:ln>
        </p:spPr>
      </p:cxnSp>
      <p:sp>
        <p:nvSpPr>
          <p:cNvPr id="12" name="Google Shape;206;p29"/>
          <p:cNvSpPr>
            <a:spLocks/>
          </p:cNvSpPr>
          <p:nvPr/>
        </p:nvSpPr>
        <p:spPr bwMode="auto">
          <a:xfrm>
            <a:off x="1899725" y="1516900"/>
            <a:ext cx="992400" cy="3759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b="1">
                <a:solidFill>
                  <a:srgbClr val="FF0084"/>
                </a:solidFill>
                <a:latin typeface="Permanent Marker"/>
                <a:ea typeface="Permanent Marker"/>
                <a:cs typeface="Permanent Marker"/>
              </a:rPr>
              <a:t>Entraide</a:t>
            </a:r>
            <a:endParaRPr b="1">
              <a:solidFill>
                <a:srgbClr val="FF0084"/>
              </a:solidFill>
              <a:latin typeface="Permanent Marker"/>
              <a:ea typeface="Permanent Marker"/>
              <a:cs typeface="Permanent Marker"/>
            </a:endParaRPr>
          </a:p>
        </p:txBody>
      </p:sp>
      <p:sp>
        <p:nvSpPr>
          <p:cNvPr id="13" name="Google Shape;207;p29"/>
          <p:cNvSpPr>
            <a:spLocks/>
          </p:cNvSpPr>
          <p:nvPr/>
        </p:nvSpPr>
        <p:spPr bwMode="auto">
          <a:xfrm>
            <a:off x="3362650" y="550425"/>
            <a:ext cx="2264700" cy="3759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b="1">
                <a:solidFill>
                  <a:srgbClr val="3DCB76"/>
                </a:solidFill>
                <a:latin typeface="Permanent Marker"/>
                <a:ea typeface="Permanent Marker"/>
                <a:cs typeface="Permanent Marker"/>
              </a:rPr>
              <a:t>relations symÉtriques</a:t>
            </a:r>
            <a:endParaRPr b="1">
              <a:solidFill>
                <a:srgbClr val="3DCB76"/>
              </a:solidFill>
              <a:latin typeface="Permanent Marker"/>
              <a:ea typeface="Permanent Marker"/>
              <a:cs typeface="Permanent Marker"/>
            </a:endParaRPr>
          </a:p>
        </p:txBody>
      </p:sp>
      <p:sp>
        <p:nvSpPr>
          <p:cNvPr id="14" name="Google Shape;208;p29"/>
          <p:cNvSpPr>
            <a:spLocks/>
          </p:cNvSpPr>
          <p:nvPr/>
        </p:nvSpPr>
        <p:spPr bwMode="auto">
          <a:xfrm>
            <a:off x="3276550" y="4597450"/>
            <a:ext cx="2436900" cy="3759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b="1">
                <a:solidFill>
                  <a:srgbClr val="3DCB76"/>
                </a:solidFill>
                <a:latin typeface="Permanent Marker"/>
                <a:ea typeface="Permanent Marker"/>
                <a:cs typeface="Permanent Marker"/>
              </a:rPr>
              <a:t>relations dissymÉtriques</a:t>
            </a:r>
            <a:endParaRPr b="1">
              <a:solidFill>
                <a:srgbClr val="3DCB76"/>
              </a:solidFill>
              <a:latin typeface="Permanent Marker"/>
              <a:ea typeface="Permanent Marker"/>
              <a:cs typeface="Permanent Marker"/>
            </a:endParaRPr>
          </a:p>
        </p:txBody>
      </p:sp>
      <p:sp>
        <p:nvSpPr>
          <p:cNvPr id="15" name="Google Shape;209;p29"/>
          <p:cNvSpPr>
            <a:spLocks/>
          </p:cNvSpPr>
          <p:nvPr/>
        </p:nvSpPr>
        <p:spPr bwMode="auto">
          <a:xfrm>
            <a:off x="193350" y="2377000"/>
            <a:ext cx="2264700" cy="3759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b="1">
                <a:solidFill>
                  <a:srgbClr val="3DCB76"/>
                </a:solidFill>
                <a:latin typeface="Permanent Marker"/>
                <a:ea typeface="Permanent Marker"/>
                <a:cs typeface="Permanent Marker"/>
              </a:rPr>
              <a:t>Situations informelles</a:t>
            </a:r>
            <a:endParaRPr b="1">
              <a:solidFill>
                <a:srgbClr val="3DCB76"/>
              </a:solidFill>
              <a:latin typeface="Permanent Marker"/>
              <a:ea typeface="Permanent Marker"/>
              <a:cs typeface="Permanent Marker"/>
            </a:endParaRPr>
          </a:p>
        </p:txBody>
      </p:sp>
      <p:sp>
        <p:nvSpPr>
          <p:cNvPr id="16" name="Google Shape;210;p29"/>
          <p:cNvSpPr>
            <a:spLocks/>
          </p:cNvSpPr>
          <p:nvPr/>
        </p:nvSpPr>
        <p:spPr bwMode="auto">
          <a:xfrm>
            <a:off x="6596475" y="2383800"/>
            <a:ext cx="2264700" cy="3759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b="1">
                <a:solidFill>
                  <a:srgbClr val="3DCB76"/>
                </a:solidFill>
                <a:latin typeface="Permanent Marker"/>
                <a:ea typeface="Permanent Marker"/>
                <a:cs typeface="Permanent Marker"/>
              </a:rPr>
              <a:t>Situations Formelles</a:t>
            </a:r>
            <a:endParaRPr b="1">
              <a:solidFill>
                <a:srgbClr val="3DCB76"/>
              </a:solidFill>
              <a:latin typeface="Permanent Marker"/>
              <a:ea typeface="Permanent Marker"/>
              <a:cs typeface="Permanent Marke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oogle Shape;215;p30"/>
          <p:cNvPicPr/>
          <p:nvPr/>
        </p:nvPicPr>
        <p:blipFill>
          <a:blip r:embed="rId3">
            <a:alphaModFix/>
          </a:blip>
          <a:stretch/>
        </p:blipFill>
        <p:spPr bwMode="auto">
          <a:xfrm>
            <a:off x="329225" y="152400"/>
            <a:ext cx="8485538" cy="483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Google Shape;220;p31"/>
          <p:cNvSpPr>
            <a:spLocks/>
          </p:cNvSpPr>
          <p:nvPr/>
        </p:nvSpPr>
        <p:spPr bwMode="auto">
          <a:xfrm>
            <a:off x="208275" y="22725"/>
            <a:ext cx="8935800" cy="48723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defRPr/>
            </a:pPr>
            <a:r>
              <a:rPr lang="fr" sz="1900" b="1" u="sng">
                <a:latin typeface="Proxima Nova"/>
                <a:ea typeface="Proxima Nova"/>
                <a:cs typeface="Proxima Nova"/>
              </a:rPr>
              <a:t>Ex : temps de travail en groupe</a:t>
            </a:r>
            <a:endParaRPr sz="1900" b="1" u="sng">
              <a:latin typeface="Proxima Nova"/>
              <a:ea typeface="Proxima Nova"/>
              <a:cs typeface="Proxima Nova"/>
            </a:endParaRPr>
          </a:p>
          <a:p>
            <a:pPr marL="0" lvl="0" indent="0" algn="ctr">
              <a:spcBef>
                <a:spcPts val="0"/>
              </a:spcBef>
              <a:spcAft>
                <a:spcPts val="0"/>
              </a:spcAft>
              <a:buNone/>
              <a:defRPr/>
            </a:pPr>
            <a:endParaRPr sz="1900">
              <a:latin typeface="Proxima Nova"/>
              <a:ea typeface="Proxima Nova"/>
              <a:cs typeface="Proxima Nova"/>
            </a:endParaRPr>
          </a:p>
          <a:p>
            <a:pPr marL="0" lvl="0" indent="0" algn="ctr">
              <a:spcBef>
                <a:spcPts val="0"/>
              </a:spcBef>
              <a:spcAft>
                <a:spcPts val="0"/>
              </a:spcAft>
              <a:buNone/>
              <a:defRPr/>
            </a:pPr>
            <a:r>
              <a:rPr lang="fr" sz="1900">
                <a:latin typeface="Proxima Nova"/>
                <a:ea typeface="Proxima Nova"/>
                <a:cs typeface="Proxima Nova"/>
              </a:rPr>
              <a:t>1- Situation d’entrée : 5mn</a:t>
            </a:r>
            <a:endParaRPr sz="1900">
              <a:latin typeface="Proxima Nova"/>
              <a:ea typeface="Proxima Nova"/>
              <a:cs typeface="Proxima Nova"/>
            </a:endParaRPr>
          </a:p>
          <a:p>
            <a:pPr marL="0" lvl="0" indent="0" algn="ctr">
              <a:spcBef>
                <a:spcPts val="0"/>
              </a:spcBef>
              <a:spcAft>
                <a:spcPts val="0"/>
              </a:spcAft>
              <a:buNone/>
              <a:defRPr/>
            </a:pPr>
            <a:r>
              <a:rPr lang="fr" sz="1900">
                <a:latin typeface="Proxima Nova"/>
                <a:ea typeface="Proxima Nova"/>
                <a:cs typeface="Proxima Nova"/>
              </a:rPr>
              <a:t>2- Présentation de la consigne 5 mn</a:t>
            </a:r>
            <a:endParaRPr sz="1900">
              <a:latin typeface="Proxima Nova"/>
              <a:ea typeface="Proxima Nova"/>
              <a:cs typeface="Proxima Nova"/>
            </a:endParaRPr>
          </a:p>
          <a:p>
            <a:pPr marL="0" lvl="0" indent="0" algn="ctr">
              <a:spcBef>
                <a:spcPts val="0"/>
              </a:spcBef>
              <a:spcAft>
                <a:spcPts val="0"/>
              </a:spcAft>
              <a:buNone/>
              <a:defRPr/>
            </a:pPr>
            <a:r>
              <a:rPr lang="fr" sz="1900">
                <a:latin typeface="Proxima Nova"/>
                <a:ea typeface="Proxima Nova"/>
                <a:cs typeface="Proxima Nova"/>
              </a:rPr>
              <a:t>3- Travail individuel : 5 min</a:t>
            </a:r>
            <a:endParaRPr sz="1900">
              <a:latin typeface="Proxima Nova"/>
              <a:ea typeface="Proxima Nova"/>
              <a:cs typeface="Proxima Nova"/>
            </a:endParaRPr>
          </a:p>
          <a:p>
            <a:pPr marL="0" lvl="0" indent="0" algn="ctr">
              <a:spcBef>
                <a:spcPts val="0"/>
              </a:spcBef>
              <a:spcAft>
                <a:spcPts val="0"/>
              </a:spcAft>
              <a:buNone/>
              <a:defRPr/>
            </a:pPr>
            <a:r>
              <a:rPr lang="fr" sz="1900">
                <a:latin typeface="Proxima Nova"/>
                <a:ea typeface="Proxima Nova"/>
                <a:cs typeface="Proxima Nova"/>
              </a:rPr>
              <a:t>4- Constitution des groupes: 2 min</a:t>
            </a:r>
            <a:endParaRPr sz="1900">
              <a:latin typeface="Proxima Nova"/>
              <a:ea typeface="Proxima Nova"/>
              <a:cs typeface="Proxima Nova"/>
            </a:endParaRPr>
          </a:p>
          <a:p>
            <a:pPr marL="0" lvl="0" indent="0" algn="ctr">
              <a:spcBef>
                <a:spcPts val="0"/>
              </a:spcBef>
              <a:spcAft>
                <a:spcPts val="0"/>
              </a:spcAft>
              <a:buNone/>
              <a:defRPr/>
            </a:pPr>
            <a:r>
              <a:rPr lang="fr" sz="1900">
                <a:latin typeface="Proxima Nova"/>
                <a:ea typeface="Proxima Nova"/>
                <a:cs typeface="Proxima Nova"/>
              </a:rPr>
              <a:t>5- Travail en groupe : 8 min</a:t>
            </a:r>
            <a:endParaRPr sz="1900">
              <a:latin typeface="Proxima Nova"/>
              <a:ea typeface="Proxima Nova"/>
              <a:cs typeface="Proxima Nova"/>
            </a:endParaRPr>
          </a:p>
          <a:p>
            <a:pPr marL="0" lvl="0" indent="0" algn="ctr">
              <a:spcBef>
                <a:spcPts val="0"/>
              </a:spcBef>
              <a:spcAft>
                <a:spcPts val="0"/>
              </a:spcAft>
              <a:buNone/>
              <a:defRPr/>
            </a:pPr>
            <a:r>
              <a:rPr lang="fr" sz="1900">
                <a:latin typeface="Proxima Nova"/>
                <a:ea typeface="Proxima Nova"/>
                <a:cs typeface="Proxima Nova"/>
              </a:rPr>
              <a:t>6- Remontées des groupes : 5 min</a:t>
            </a:r>
            <a:endParaRPr sz="1900">
              <a:latin typeface="Proxima Nova"/>
              <a:ea typeface="Proxima Nova"/>
              <a:cs typeface="Proxima Nova"/>
            </a:endParaRPr>
          </a:p>
          <a:p>
            <a:pPr marL="0" lvl="0" indent="0" algn="ctr">
              <a:spcBef>
                <a:spcPts val="0"/>
              </a:spcBef>
              <a:spcAft>
                <a:spcPts val="0"/>
              </a:spcAft>
              <a:buNone/>
              <a:defRPr/>
            </a:pPr>
            <a:r>
              <a:rPr lang="fr" sz="1900">
                <a:latin typeface="Proxima Nova"/>
                <a:ea typeface="Proxima Nova"/>
                <a:cs typeface="Proxima Nova"/>
              </a:rPr>
              <a:t>7- Confrontation avece la réponse correcte / </a:t>
            </a:r>
            <a:endParaRPr sz="1900">
              <a:latin typeface="Proxima Nova"/>
              <a:ea typeface="Proxima Nova"/>
              <a:cs typeface="Proxima Nova"/>
            </a:endParaRPr>
          </a:p>
          <a:p>
            <a:pPr marL="0" lvl="0" indent="0" algn="ctr">
              <a:spcBef>
                <a:spcPts val="0"/>
              </a:spcBef>
              <a:spcAft>
                <a:spcPts val="0"/>
              </a:spcAft>
              <a:buNone/>
              <a:defRPr/>
            </a:pPr>
            <a:r>
              <a:rPr lang="fr" sz="1900">
                <a:latin typeface="Proxima Nova"/>
                <a:ea typeface="Proxima Nova"/>
                <a:cs typeface="Proxima Nova"/>
              </a:rPr>
              <a:t>phase des questions/réponses : 10 min</a:t>
            </a:r>
            <a:endParaRPr sz="1900">
              <a:latin typeface="Proxima Nova"/>
              <a:ea typeface="Proxima Nova"/>
              <a:cs typeface="Proxima Nova"/>
            </a:endParaRPr>
          </a:p>
          <a:p>
            <a:pPr marL="0" lvl="0" indent="0" algn="ctr">
              <a:spcBef>
                <a:spcPts val="0"/>
              </a:spcBef>
              <a:spcAft>
                <a:spcPts val="0"/>
              </a:spcAft>
              <a:buNone/>
              <a:defRPr/>
            </a:pPr>
            <a:r>
              <a:rPr lang="fr" sz="1900">
                <a:latin typeface="Proxima Nova"/>
                <a:ea typeface="Proxima Nova"/>
                <a:cs typeface="Proxima Nova"/>
              </a:rPr>
              <a:t>8- Trace écrite individuelle : 10 min</a:t>
            </a:r>
            <a:endParaRPr sz="1900">
              <a:latin typeface="Proxima Nova"/>
              <a:ea typeface="Proxima Nova"/>
              <a:cs typeface="Proxima Nova"/>
            </a:endParaRPr>
          </a:p>
          <a:p>
            <a:pPr marL="0" lvl="0" indent="0" algn="ctr">
              <a:spcBef>
                <a:spcPts val="0"/>
              </a:spcBef>
              <a:spcAft>
                <a:spcPts val="0"/>
              </a:spcAft>
              <a:buNone/>
              <a:defRPr/>
            </a:pPr>
            <a:r>
              <a:rPr lang="fr" sz="1900">
                <a:latin typeface="Proxima Nova"/>
                <a:ea typeface="Proxima Nova"/>
                <a:cs typeface="Proxima Nova"/>
              </a:rPr>
              <a:t>9- Bilan collectif : 5 min</a:t>
            </a:r>
            <a:endParaRPr sz="1900">
              <a:latin typeface="Proxima Nova"/>
              <a:ea typeface="Proxima Nova"/>
              <a:cs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oogle Shape;225;p32"/>
          <p:cNvPicPr/>
          <p:nvPr/>
        </p:nvPicPr>
        <p:blipFill>
          <a:blip r:embed="rId3">
            <a:alphaModFix/>
          </a:blip>
          <a:stretch/>
        </p:blipFill>
        <p:spPr bwMode="auto">
          <a:xfrm>
            <a:off x="0" y="0"/>
            <a:ext cx="4077225" cy="2672575"/>
          </a:xfrm>
          <a:prstGeom prst="rect">
            <a:avLst/>
          </a:prstGeom>
          <a:noFill/>
          <a:ln>
            <a:noFill/>
          </a:ln>
        </p:spPr>
      </p:pic>
      <p:pic>
        <p:nvPicPr>
          <p:cNvPr id="5" name="Google Shape;226;p32"/>
          <p:cNvPicPr/>
          <p:nvPr/>
        </p:nvPicPr>
        <p:blipFill>
          <a:blip r:embed="rId4">
            <a:alphaModFix/>
          </a:blip>
          <a:stretch/>
        </p:blipFill>
        <p:spPr bwMode="auto">
          <a:xfrm>
            <a:off x="4077225" y="1745633"/>
            <a:ext cx="5066775" cy="3426617"/>
          </a:xfrm>
          <a:prstGeom prst="rect">
            <a:avLst/>
          </a:prstGeom>
          <a:noFill/>
          <a:ln>
            <a:noFill/>
          </a:ln>
        </p:spPr>
      </p:pic>
      <p:sp>
        <p:nvSpPr>
          <p:cNvPr id="6" name="Google Shape;227;p32"/>
          <p:cNvSpPr>
            <a:spLocks/>
          </p:cNvSpPr>
          <p:nvPr/>
        </p:nvSpPr>
        <p:spPr bwMode="auto">
          <a:xfrm>
            <a:off x="23200" y="2672575"/>
            <a:ext cx="4030800" cy="396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defRPr/>
            </a:pPr>
            <a:r>
              <a:rPr lang="fr" sz="1600" b="1">
                <a:latin typeface="Caveat"/>
                <a:ea typeface="Caveat"/>
                <a:cs typeface="Caveat"/>
              </a:rPr>
              <a:t>Les 4 phases de l’apprentissage selon A. Maslow</a:t>
            </a:r>
            <a:endParaRPr sz="1600" b="1">
              <a:latin typeface="Caveat"/>
              <a:ea typeface="Caveat"/>
              <a:cs typeface="Caveat"/>
            </a:endParaRPr>
          </a:p>
        </p:txBody>
      </p:sp>
      <p:sp>
        <p:nvSpPr>
          <p:cNvPr id="7" name="Google Shape;228;p32"/>
          <p:cNvSpPr>
            <a:spLocks/>
          </p:cNvSpPr>
          <p:nvPr/>
        </p:nvSpPr>
        <p:spPr bwMode="auto">
          <a:xfrm>
            <a:off x="4146300" y="1197225"/>
            <a:ext cx="4997700" cy="5484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defRPr/>
            </a:pPr>
            <a:r>
              <a:rPr lang="fr" sz="1600" b="1">
                <a:latin typeface="Caveat"/>
                <a:ea typeface="Caveat"/>
                <a:cs typeface="Caveat"/>
              </a:rPr>
              <a:t>Daniel Favre : schématisation du principe de l’équilibration majorante</a:t>
            </a:r>
            <a:endParaRPr sz="1600" b="1">
              <a:latin typeface="Caveat"/>
              <a:ea typeface="Caveat"/>
              <a:cs typeface="Cave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Google Shape;233;p33"/>
          <p:cNvSpPr>
            <a:spLocks/>
          </p:cNvSpPr>
          <p:nvPr/>
        </p:nvSpPr>
        <p:spPr bwMode="auto">
          <a:xfrm>
            <a:off x="0" y="0"/>
            <a:ext cx="5967600" cy="5616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sz="1600" b="1">
                <a:solidFill>
                  <a:srgbClr val="3DCB76"/>
                </a:solidFill>
                <a:latin typeface="Permanent Marker"/>
                <a:ea typeface="Permanent Marker"/>
                <a:cs typeface="Permanent Marker"/>
              </a:rPr>
              <a:t>Et à distance ? Ou en classe selon d’autres modalités ?</a:t>
            </a:r>
            <a:endParaRPr sz="1600" b="1">
              <a:solidFill>
                <a:srgbClr val="3DCB76"/>
              </a:solidFill>
              <a:latin typeface="Permanent Marker"/>
              <a:ea typeface="Permanent Marker"/>
              <a:cs typeface="Permanent Marker"/>
            </a:endParaRPr>
          </a:p>
        </p:txBody>
      </p:sp>
      <p:sp>
        <p:nvSpPr>
          <p:cNvPr id="5" name="Google Shape;234;p33"/>
          <p:cNvSpPr>
            <a:spLocks/>
          </p:cNvSpPr>
          <p:nvPr/>
        </p:nvSpPr>
        <p:spPr bwMode="auto">
          <a:xfrm>
            <a:off x="569725" y="1018875"/>
            <a:ext cx="2616900" cy="1074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defRPr/>
            </a:pPr>
            <a:r>
              <a:rPr lang="fr" b="1">
                <a:latin typeface="Proxima Nova"/>
                <a:ea typeface="Proxima Nova"/>
                <a:cs typeface="Proxima Nova"/>
              </a:rPr>
              <a:t>Écritures collaboratives : </a:t>
            </a:r>
            <a:r>
              <a:rPr lang="fr">
                <a:latin typeface="Proxima Nova"/>
                <a:ea typeface="Proxima Nova"/>
                <a:cs typeface="Proxima Nova"/>
              </a:rPr>
              <a:t>pads, documents collaboratifs (traces écrites /CR de travaux à plusieurs mains…)</a:t>
            </a:r>
            <a:endParaRPr>
              <a:latin typeface="Proxima Nova"/>
              <a:ea typeface="Proxima Nova"/>
              <a:cs typeface="Proxima Nova"/>
            </a:endParaRPr>
          </a:p>
        </p:txBody>
      </p:sp>
      <p:sp>
        <p:nvSpPr>
          <p:cNvPr id="6" name="Google Shape;235;p33"/>
          <p:cNvSpPr>
            <a:spLocks/>
          </p:cNvSpPr>
          <p:nvPr/>
        </p:nvSpPr>
        <p:spPr bwMode="auto">
          <a:xfrm>
            <a:off x="5160325" y="884625"/>
            <a:ext cx="3000000" cy="8103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defRPr/>
            </a:pPr>
            <a:r>
              <a:rPr lang="fr" b="1">
                <a:latin typeface="Proxima Nova"/>
                <a:ea typeface="Proxima Nova"/>
                <a:cs typeface="Proxima Nova"/>
              </a:rPr>
              <a:t>Vidéos collaboratives : </a:t>
            </a:r>
            <a:r>
              <a:rPr lang="fr">
                <a:latin typeface="Proxima Nova"/>
                <a:ea typeface="Proxima Nova"/>
                <a:cs typeface="Proxima Nova"/>
              </a:rPr>
              <a:t>types “passer de ballons”</a:t>
            </a:r>
            <a:endParaRPr>
              <a:latin typeface="Proxima Nova"/>
              <a:ea typeface="Proxima Nova"/>
              <a:cs typeface="Proxima Nova"/>
            </a:endParaRPr>
          </a:p>
        </p:txBody>
      </p:sp>
      <p:sp>
        <p:nvSpPr>
          <p:cNvPr id="7" name="Google Shape;236;p33"/>
          <p:cNvSpPr>
            <a:spLocks/>
          </p:cNvSpPr>
          <p:nvPr/>
        </p:nvSpPr>
        <p:spPr bwMode="auto">
          <a:xfrm>
            <a:off x="443525" y="3209324"/>
            <a:ext cx="3000000" cy="15012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defRPr/>
            </a:pPr>
            <a:r>
              <a:rPr lang="fr" b="1">
                <a:latin typeface="Proxima Nova"/>
                <a:ea typeface="Proxima Nova"/>
                <a:cs typeface="Proxima Nova"/>
              </a:rPr>
              <a:t>?</a:t>
            </a:r>
            <a:endParaRPr b="1">
              <a:latin typeface="Proxima Nova"/>
              <a:ea typeface="Proxima Nova"/>
              <a:cs typeface="Proxima Nova"/>
            </a:endParaRPr>
          </a:p>
          <a:p>
            <a:pPr marL="0" lvl="0" indent="0" algn="ctr">
              <a:spcBef>
                <a:spcPts val="0"/>
              </a:spcBef>
              <a:spcAft>
                <a:spcPts val="0"/>
              </a:spcAft>
              <a:buNone/>
              <a:defRPr/>
            </a:pPr>
            <a:r>
              <a:rPr lang="fr" b="1">
                <a:latin typeface="Proxima Nova"/>
                <a:ea typeface="Proxima Nova"/>
                <a:cs typeface="Proxima Nova"/>
              </a:rPr>
              <a:t>...</a:t>
            </a:r>
            <a:endParaRPr b="1">
              <a:latin typeface="Proxima Nova"/>
              <a:ea typeface="Proxima Nova"/>
              <a:cs typeface="Proxima Nova"/>
            </a:endParaRPr>
          </a:p>
        </p:txBody>
      </p:sp>
      <p:sp>
        <p:nvSpPr>
          <p:cNvPr id="8" name="Google Shape;237;p33"/>
          <p:cNvSpPr>
            <a:spLocks/>
          </p:cNvSpPr>
          <p:nvPr/>
        </p:nvSpPr>
        <p:spPr bwMode="auto">
          <a:xfrm>
            <a:off x="4818050" y="2247975"/>
            <a:ext cx="3000000" cy="15012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defRPr/>
            </a:pPr>
            <a:r>
              <a:rPr lang="fr" b="1">
                <a:latin typeface="Proxima Nova"/>
                <a:ea typeface="Proxima Nova"/>
                <a:cs typeface="Proxima Nova"/>
              </a:rPr>
              <a:t>Publications collectives : </a:t>
            </a:r>
            <a:r>
              <a:rPr lang="fr">
                <a:latin typeface="Proxima Nova"/>
                <a:ea typeface="Proxima Nova"/>
                <a:cs typeface="Proxima Nova"/>
              </a:rPr>
              <a:t>blogs...</a:t>
            </a:r>
            <a:endParaRPr>
              <a:latin typeface="Proxima Nova"/>
              <a:ea typeface="Proxima Nova"/>
              <a:cs typeface="Proxima Nova"/>
            </a:endParaRPr>
          </a:p>
        </p:txBody>
      </p:sp>
      <p:sp>
        <p:nvSpPr>
          <p:cNvPr id="9" name="Google Shape;238;p33"/>
          <p:cNvSpPr>
            <a:spLocks/>
          </p:cNvSpPr>
          <p:nvPr/>
        </p:nvSpPr>
        <p:spPr bwMode="auto">
          <a:xfrm>
            <a:off x="5658950" y="3392625"/>
            <a:ext cx="3000000" cy="15012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defRPr/>
            </a:pPr>
            <a:r>
              <a:rPr lang="fr" b="1">
                <a:latin typeface="Proxima Nova"/>
                <a:ea typeface="Proxima Nova"/>
                <a:cs typeface="Proxima Nova"/>
              </a:rPr>
              <a:t>Murs collaboratifs</a:t>
            </a:r>
            <a:r>
              <a:rPr lang="fr">
                <a:latin typeface="Proxima Nova"/>
                <a:ea typeface="Proxima Nova"/>
                <a:cs typeface="Proxima Nova"/>
              </a:rPr>
              <a:t> (type padlet)</a:t>
            </a:r>
            <a:endParaRPr>
              <a:latin typeface="Proxima Nova"/>
              <a:ea typeface="Proxima Nova"/>
              <a:cs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Google Shape;297;p42"/>
          <p:cNvSpPr>
            <a:spLocks noGrp="1"/>
          </p:cNvSpPr>
          <p:nvPr>
            <p:ph type="title"/>
          </p:nvPr>
        </p:nvSpPr>
        <p:spPr bwMode="auto">
          <a:xfrm>
            <a:off x="311700" y="190375"/>
            <a:ext cx="6718800" cy="511500"/>
          </a:xfrm>
          <a:prstGeom prst="rect">
            <a:avLst/>
          </a:prstGeom>
          <a:noFill/>
          <a:ln>
            <a:noFill/>
          </a:ln>
        </p:spPr>
        <p:txBody>
          <a:bodyPr spcFirstLastPara="1" wrap="square" lIns="91425" tIns="91425" rIns="91425" bIns="91425" anchor="b" anchorCtr="0">
            <a:noAutofit/>
          </a:bodyPr>
          <a:lstStyle/>
          <a:p>
            <a:pPr marL="0" lvl="0" indent="0" algn="l">
              <a:lnSpc>
                <a:spcPct val="100000"/>
              </a:lnSpc>
              <a:spcBef>
                <a:spcPts val="0"/>
              </a:spcBef>
              <a:spcAft>
                <a:spcPts val="0"/>
              </a:spcAft>
              <a:buSzPts val="2400"/>
              <a:buNone/>
              <a:defRPr/>
            </a:pPr>
            <a:r>
              <a:rPr lang="fr">
                <a:solidFill>
                  <a:srgbClr val="FF0084"/>
                </a:solidFill>
              </a:rPr>
              <a:t>RESSOURCES COMPLÉMENTAIRES</a:t>
            </a:r>
            <a:endParaRPr>
              <a:solidFill>
                <a:srgbClr val="FF0084"/>
              </a:solidFill>
            </a:endParaRPr>
          </a:p>
        </p:txBody>
      </p:sp>
      <p:sp>
        <p:nvSpPr>
          <p:cNvPr id="5" name="Google Shape;298;p42"/>
          <p:cNvSpPr>
            <a:spLocks/>
          </p:cNvSpPr>
          <p:nvPr/>
        </p:nvSpPr>
        <p:spPr bwMode="auto">
          <a:xfrm>
            <a:off x="412074" y="1241168"/>
            <a:ext cx="8457300" cy="3370199"/>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 sz="1800" b="1">
                <a:latin typeface="Ubuntu"/>
                <a:ea typeface="Ubuntu"/>
                <a:cs typeface="Ubuntu"/>
              </a:rPr>
              <a:t>Sur le site de la DANE :</a:t>
            </a:r>
            <a:endParaRPr sz="1800" b="1">
              <a:latin typeface="Ubuntu"/>
              <a:ea typeface="Ubuntu"/>
              <a:cs typeface="Ubuntu"/>
            </a:endParaRPr>
          </a:p>
          <a:p>
            <a:pPr marL="0" lvl="0" indent="0" algn="l">
              <a:spcBef>
                <a:spcPts val="0"/>
              </a:spcBef>
              <a:spcAft>
                <a:spcPts val="0"/>
              </a:spcAft>
              <a:buNone/>
              <a:defRPr/>
            </a:pPr>
            <a:endParaRPr sz="1800">
              <a:latin typeface="Ubuntu"/>
              <a:ea typeface="Ubuntu"/>
              <a:cs typeface="Ubuntu"/>
            </a:endParaRPr>
          </a:p>
          <a:p>
            <a:pPr marL="457200" lvl="0" indent="-317500" algn="l">
              <a:spcBef>
                <a:spcPts val="0"/>
              </a:spcBef>
              <a:spcAft>
                <a:spcPts val="0"/>
              </a:spcAft>
              <a:buSzPts val="1400"/>
              <a:buFont typeface="Proxima Nova"/>
              <a:buChar char="●"/>
              <a:defRPr/>
            </a:pPr>
            <a:r>
              <a:rPr lang="fr" sz="1800">
                <a:latin typeface="Ubuntu"/>
                <a:ea typeface="Ubuntu"/>
                <a:cs typeface="Ubuntu"/>
              </a:rPr>
              <a:t>Article “Motivation et engagement de l’élève”</a:t>
            </a:r>
            <a:endParaRPr sz="1800">
              <a:latin typeface="Ubuntu"/>
              <a:ea typeface="Ubuntu"/>
              <a:cs typeface="Ubuntu"/>
            </a:endParaRPr>
          </a:p>
          <a:p>
            <a:pPr marL="457200" lvl="0" indent="0" algn="l">
              <a:spcBef>
                <a:spcPts val="0"/>
              </a:spcBef>
              <a:spcAft>
                <a:spcPts val="0"/>
              </a:spcAft>
              <a:buNone/>
              <a:defRPr/>
            </a:pPr>
            <a:r>
              <a:rPr lang="fr" sz="1800" u="sng">
                <a:solidFill>
                  <a:schemeClr val="hlink"/>
                </a:solidFill>
                <a:latin typeface="Ubuntu"/>
                <a:ea typeface="Ubuntu"/>
                <a:cs typeface="Ubuntu"/>
                <a:hlinkClick r:id="rId2" tooltip="https://dane.web.ac-grenoble.fr/article/motivation-et-engagement-de-leleve"/>
              </a:rPr>
              <a:t>https://dane.web.ac-grenoble.fr/article/motivation-et-engagement-de-leleve</a:t>
            </a:r>
            <a:endParaRPr sz="1800">
              <a:latin typeface="Ubuntu"/>
              <a:ea typeface="Ubuntu"/>
              <a:cs typeface="Ubuntu"/>
            </a:endParaRPr>
          </a:p>
          <a:p>
            <a:pPr marL="0" lvl="0" indent="0" algn="l">
              <a:spcBef>
                <a:spcPts val="0"/>
              </a:spcBef>
              <a:spcAft>
                <a:spcPts val="0"/>
              </a:spcAft>
              <a:buNone/>
              <a:defRPr/>
            </a:pPr>
            <a:endParaRPr sz="1800">
              <a:latin typeface="Ubuntu"/>
              <a:ea typeface="Ubuntu"/>
              <a:cs typeface="Ubuntu"/>
            </a:endParaRPr>
          </a:p>
          <a:p>
            <a:pPr marL="457200" lvl="0" indent="-317500" algn="l">
              <a:spcBef>
                <a:spcPts val="0"/>
              </a:spcBef>
              <a:spcAft>
                <a:spcPts val="0"/>
              </a:spcAft>
              <a:buSzPts val="1400"/>
              <a:buFont typeface="Proxima Nova"/>
              <a:buChar char="●"/>
              <a:defRPr/>
            </a:pPr>
            <a:r>
              <a:rPr lang="fr" sz="1800">
                <a:latin typeface="Ubuntu"/>
                <a:ea typeface="Ubuntu"/>
                <a:cs typeface="Ubuntu"/>
              </a:rPr>
              <a:t>Article “Soutenir la motivation des élèves à travers des pratiques engageantes et ludiques</a:t>
            </a:r>
            <a:endParaRPr sz="1800">
              <a:latin typeface="Ubuntu"/>
              <a:ea typeface="Ubuntu"/>
              <a:cs typeface="Ubuntu"/>
            </a:endParaRPr>
          </a:p>
          <a:p>
            <a:pPr marL="457200" lvl="0" indent="0" algn="l">
              <a:spcBef>
                <a:spcPts val="0"/>
              </a:spcBef>
              <a:spcAft>
                <a:spcPts val="0"/>
              </a:spcAft>
              <a:buNone/>
              <a:defRPr/>
            </a:pPr>
            <a:r>
              <a:rPr lang="fr" sz="1800" u="sng">
                <a:solidFill>
                  <a:schemeClr val="hlink"/>
                </a:solidFill>
                <a:latin typeface="Ubuntu"/>
                <a:ea typeface="Ubuntu"/>
                <a:cs typeface="Ubuntu"/>
                <a:hlinkClick r:id="rId3" tooltip="https://dane.web.ac-grenoble.fr/article/soutenir-la-motivation-des-eleves-travers-des-pratiques-collaboratives-et-ludiques"/>
              </a:rPr>
              <a:t>https://dane.web.ac-grenoble.fr/article/soutenir-la-motivation-des-eleves-travers-des-pratiques-collaboratives-et-ludiques</a:t>
            </a:r>
            <a:endParaRPr sz="1800">
              <a:latin typeface="Ubuntu"/>
              <a:ea typeface="Ubuntu"/>
              <a:cs typeface="Ubuntu"/>
            </a:endParaRPr>
          </a:p>
          <a:p>
            <a:pPr marL="457200" lvl="0" indent="0" algn="l">
              <a:spcBef>
                <a:spcPts val="0"/>
              </a:spcBef>
              <a:spcAft>
                <a:spcPts val="0"/>
              </a:spcAft>
              <a:buNone/>
              <a:defRPr/>
            </a:pPr>
            <a:endParaRPr sz="1800">
              <a:latin typeface="Ubuntu"/>
              <a:ea typeface="Ubuntu"/>
              <a:cs typeface="Ubuntu"/>
            </a:endParaRPr>
          </a:p>
          <a:p>
            <a:pPr marL="457200" lvl="0" indent="-317500" algn="l">
              <a:spcBef>
                <a:spcPts val="0"/>
              </a:spcBef>
              <a:spcAft>
                <a:spcPts val="0"/>
              </a:spcAft>
              <a:buSzPts val="1400"/>
              <a:buFont typeface="Proxima Nova"/>
              <a:buChar char="●"/>
              <a:defRPr/>
            </a:pPr>
            <a:r>
              <a:rPr lang="fr" sz="1800" u="sng">
                <a:solidFill>
                  <a:schemeClr val="hlink"/>
                </a:solidFill>
                <a:latin typeface="Ubuntu"/>
                <a:ea typeface="Ubuntu"/>
                <a:cs typeface="Ubuntu"/>
                <a:hlinkClick r:id="rId4" tooltip="http://www.karsenti.ca/32aqisep.pdf"/>
              </a:rPr>
              <a:t>http://www.karsenti.ca/32aqisep.pdf</a:t>
            </a:r>
            <a:endParaRPr sz="1800">
              <a:latin typeface="Ubuntu"/>
              <a:ea typeface="Ubuntu"/>
              <a:cs typeface="Ubuntu"/>
            </a:endParaRPr>
          </a:p>
          <a:p>
            <a:pPr marL="0" lvl="0" indent="0" algn="l">
              <a:spcBef>
                <a:spcPts val="0"/>
              </a:spcBef>
              <a:spcAft>
                <a:spcPts val="0"/>
              </a:spcAft>
              <a:buNone/>
              <a:defRPr/>
            </a:pPr>
            <a:endParaRPr sz="1800">
              <a:latin typeface="Ubuntu"/>
              <a:ea typeface="Ubuntu"/>
              <a:cs typeface="Ubuntu"/>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oogle Shape;306;p43"/>
          <p:cNvPicPr/>
          <p:nvPr/>
        </p:nvPicPr>
        <p:blipFill>
          <a:blip r:embed="rId2">
            <a:alphaModFix/>
          </a:blip>
          <a:srcRect/>
          <a:stretch/>
        </p:blipFill>
        <p:spPr bwMode="auto">
          <a:xfrm>
            <a:off x="2219715" y="168797"/>
            <a:ext cx="5232721" cy="3158924"/>
          </a:xfrm>
          <a:prstGeom prst="rect">
            <a:avLst/>
          </a:prstGeom>
          <a:noFill/>
          <a:ln>
            <a:noFill/>
          </a:ln>
        </p:spPr>
      </p:pic>
      <p:sp>
        <p:nvSpPr>
          <p:cNvPr id="5" name="Rectangle 4"/>
          <p:cNvSpPr/>
          <p:nvPr/>
        </p:nvSpPr>
        <p:spPr bwMode="auto">
          <a:xfrm>
            <a:off x="1821835" y="3532689"/>
            <a:ext cx="1784862" cy="42675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sz="2200" b="1">
                <a:latin typeface="Ubuntu"/>
                <a:ea typeface="Ubuntu"/>
                <a:cs typeface="Ubuntu"/>
              </a:rPr>
              <a:t>@EARA_LP</a:t>
            </a:r>
          </a:p>
        </p:txBody>
      </p:sp>
      <p:sp>
        <p:nvSpPr>
          <p:cNvPr id="6" name="Rectangle 5"/>
          <p:cNvSpPr/>
          <p:nvPr/>
        </p:nvSpPr>
        <p:spPr bwMode="auto">
          <a:xfrm>
            <a:off x="6439651" y="3532689"/>
            <a:ext cx="1302151" cy="60284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2200" b="1">
                <a:latin typeface="Ubuntu"/>
                <a:ea typeface="Ubuntu"/>
                <a:cs typeface="Ubuntu"/>
              </a:rPr>
              <a:t>EARA</a:t>
            </a:r>
          </a:p>
        </p:txBody>
      </p:sp>
      <p:pic>
        <p:nvPicPr>
          <p:cNvPr id="7" name="Image 6"/>
          <p:cNvPicPr>
            <a:picLocks noChangeAspect="1"/>
          </p:cNvPicPr>
          <p:nvPr/>
        </p:nvPicPr>
        <p:blipFill>
          <a:blip r:embed="rId3"/>
          <a:stretch/>
        </p:blipFill>
        <p:spPr bwMode="auto">
          <a:xfrm>
            <a:off x="2158196" y="4051139"/>
            <a:ext cx="965791" cy="965791"/>
          </a:xfrm>
          <a:prstGeom prst="rect">
            <a:avLst/>
          </a:prstGeom>
        </p:spPr>
      </p:pic>
      <p:pic>
        <p:nvPicPr>
          <p:cNvPr id="8" name="Image 7"/>
          <p:cNvPicPr>
            <a:picLocks noChangeAspect="1"/>
          </p:cNvPicPr>
          <p:nvPr/>
        </p:nvPicPr>
        <p:blipFill>
          <a:blip r:embed="rId4"/>
          <a:stretch/>
        </p:blipFill>
        <p:spPr bwMode="auto">
          <a:xfrm>
            <a:off x="6439651" y="4051139"/>
            <a:ext cx="929620" cy="90173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 3"/>
          <p:cNvSpPr/>
          <p:nvPr/>
        </p:nvSpPr>
        <p:spPr bwMode="auto">
          <a:xfrm>
            <a:off x="292418" y="493591"/>
            <a:ext cx="2254410" cy="447565"/>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r>
              <a:rPr sz="2400" b="1" i="0" u="none">
                <a:solidFill>
                  <a:srgbClr val="000000"/>
                </a:solidFill>
                <a:latin typeface="Open Sans Extrabold"/>
                <a:ea typeface="Open Sans Extrabold"/>
                <a:cs typeface="Open Sans Extrabold"/>
              </a:rPr>
              <a:t>Objectifs</a:t>
            </a:r>
          </a:p>
        </p:txBody>
      </p:sp>
      <p:sp>
        <p:nvSpPr>
          <p:cNvPr id="5" name="Rectangle 4"/>
          <p:cNvSpPr/>
          <p:nvPr/>
        </p:nvSpPr>
        <p:spPr bwMode="auto">
          <a:xfrm>
            <a:off x="365390" y="1212949"/>
            <a:ext cx="3832324" cy="3311425"/>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marL="261850" indent="-261850">
              <a:buFont typeface="Wingdings"/>
              <a:buChar char="ü"/>
              <a:defRPr/>
            </a:pPr>
            <a:r>
              <a:rPr lang="fr-FR" sz="1600">
                <a:solidFill>
                  <a:schemeClr val="tx2">
                    <a:lumMod val="10000"/>
                  </a:schemeClr>
                </a:solidFill>
                <a:latin typeface="Ubuntu"/>
                <a:ea typeface="Ubuntu"/>
                <a:cs typeface="Ubuntu"/>
              </a:rPr>
              <a:t>Découvrir et comprendre les théories de la motivation en contexte scolaire</a:t>
            </a:r>
            <a:endParaRPr sz="1600">
              <a:solidFill>
                <a:schemeClr val="tx2">
                  <a:lumMod val="10000"/>
                </a:schemeClr>
              </a:solidFill>
              <a:latin typeface="Ubuntu"/>
              <a:ea typeface="Ubuntu"/>
              <a:cs typeface="Ubuntu"/>
            </a:endParaRPr>
          </a:p>
          <a:p>
            <a:pPr marL="261850" indent="-261850">
              <a:buFont typeface="Wingdings"/>
              <a:buChar char="ü"/>
              <a:defRPr/>
            </a:pPr>
            <a:endParaRPr sz="1600">
              <a:solidFill>
                <a:schemeClr val="tx2">
                  <a:lumMod val="10000"/>
                </a:schemeClr>
              </a:solidFill>
              <a:latin typeface="Ubuntu"/>
              <a:ea typeface="Ubuntu"/>
              <a:cs typeface="Ubuntu"/>
            </a:endParaRPr>
          </a:p>
          <a:p>
            <a:pPr marL="261850" indent="-261850">
              <a:buFont typeface="Wingdings"/>
              <a:buChar char="ü"/>
              <a:defRPr/>
            </a:pPr>
            <a:r>
              <a:rPr lang="fr-FR" sz="1600">
                <a:solidFill>
                  <a:schemeClr val="tx2">
                    <a:lumMod val="10000"/>
                  </a:schemeClr>
                </a:solidFill>
                <a:latin typeface="Ubuntu"/>
                <a:ea typeface="Ubuntu"/>
                <a:cs typeface="Ubuntu"/>
              </a:rPr>
              <a:t>Connaître les styles motivationnels des enseignants et des élèves</a:t>
            </a:r>
            <a:endParaRPr sz="1600">
              <a:solidFill>
                <a:schemeClr val="tx2">
                  <a:lumMod val="10000"/>
                </a:schemeClr>
              </a:solidFill>
              <a:latin typeface="Ubuntu"/>
              <a:ea typeface="Ubuntu"/>
              <a:cs typeface="Ubuntu"/>
            </a:endParaRPr>
          </a:p>
          <a:p>
            <a:pPr marL="261850" indent="-261850">
              <a:buFont typeface="Wingdings"/>
              <a:buChar char="ü"/>
              <a:defRPr/>
            </a:pPr>
            <a:endParaRPr sz="1600">
              <a:solidFill>
                <a:schemeClr val="tx2">
                  <a:lumMod val="10000"/>
                </a:schemeClr>
              </a:solidFill>
              <a:latin typeface="Ubuntu"/>
              <a:ea typeface="Ubuntu"/>
              <a:cs typeface="Ubuntu"/>
            </a:endParaRPr>
          </a:p>
          <a:p>
            <a:pPr marL="261850" indent="-261850">
              <a:buFont typeface="Wingdings"/>
              <a:buChar char="ü"/>
              <a:defRPr/>
            </a:pPr>
            <a:r>
              <a:rPr lang="fr-FR" sz="1600">
                <a:solidFill>
                  <a:schemeClr val="tx2">
                    <a:lumMod val="10000"/>
                  </a:schemeClr>
                </a:solidFill>
                <a:latin typeface="Ubuntu"/>
                <a:ea typeface="Ubuntu"/>
                <a:cs typeface="Ubuntu"/>
              </a:rPr>
              <a:t>Envisager les paramètres sur lesquels jouer pour impacter la motivation des élèves</a:t>
            </a:r>
            <a:endParaRPr sz="1600">
              <a:solidFill>
                <a:schemeClr val="tx2">
                  <a:lumMod val="10000"/>
                </a:schemeClr>
              </a:solidFill>
              <a:latin typeface="Ubuntu"/>
              <a:ea typeface="Ubuntu"/>
              <a:cs typeface="Ubuntu"/>
            </a:endParaRPr>
          </a:p>
          <a:p>
            <a:pPr marL="261850" indent="-261850">
              <a:buFont typeface="Wingdings"/>
              <a:buChar char="ü"/>
              <a:defRPr/>
            </a:pPr>
            <a:endParaRPr sz="1600">
              <a:solidFill>
                <a:schemeClr val="tx2">
                  <a:lumMod val="10000"/>
                </a:schemeClr>
              </a:solidFill>
              <a:latin typeface="Ubuntu"/>
              <a:ea typeface="Ubuntu"/>
              <a:cs typeface="Ubuntu"/>
            </a:endParaRPr>
          </a:p>
          <a:p>
            <a:pPr marL="261850" indent="-261850">
              <a:buFont typeface="Wingdings"/>
              <a:buChar char="ü"/>
              <a:defRPr/>
            </a:pPr>
            <a:r>
              <a:rPr lang="fr-FR" sz="1600">
                <a:solidFill>
                  <a:schemeClr val="tx2">
                    <a:lumMod val="10000"/>
                  </a:schemeClr>
                </a:solidFill>
                <a:latin typeface="Ubuntu"/>
                <a:ea typeface="Ubuntu"/>
                <a:cs typeface="Ubuntu"/>
              </a:rPr>
              <a:t>Faire coopérer / collaborer pour motiver </a:t>
            </a:r>
            <a:endParaRPr sz="1600">
              <a:solidFill>
                <a:schemeClr val="tx2">
                  <a:lumMod val="10000"/>
                </a:schemeClr>
              </a:solidFill>
              <a:latin typeface="Ubuntu"/>
              <a:ea typeface="Ubuntu"/>
              <a:cs typeface="Ubuntu"/>
            </a:endParaRPr>
          </a:p>
        </p:txBody>
      </p:sp>
      <p:sp>
        <p:nvSpPr>
          <p:cNvPr id="6" name=" 5"/>
          <p:cNvSpPr/>
          <p:nvPr/>
        </p:nvSpPr>
        <p:spPr bwMode="auto">
          <a:xfrm>
            <a:off x="4748377" y="493591"/>
            <a:ext cx="2254410" cy="447565"/>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r>
              <a:rPr sz="2400" b="1" i="0" u="none">
                <a:solidFill>
                  <a:srgbClr val="00B050"/>
                </a:solidFill>
                <a:latin typeface="Open Sans Extrabold"/>
                <a:ea typeface="Open Sans Extrabold"/>
                <a:cs typeface="Open Sans Extrabold"/>
              </a:rPr>
              <a:t>Temps forts</a:t>
            </a:r>
          </a:p>
        </p:txBody>
      </p:sp>
      <p:sp>
        <p:nvSpPr>
          <p:cNvPr id="7" name="Rectangle 6"/>
          <p:cNvSpPr/>
          <p:nvPr/>
        </p:nvSpPr>
        <p:spPr bwMode="auto">
          <a:xfrm>
            <a:off x="4821349" y="1212948"/>
            <a:ext cx="3960271" cy="331142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marL="261850" indent="-261850">
              <a:buFont typeface="Wingdings"/>
              <a:buChar char="ü"/>
              <a:defRPr/>
            </a:pPr>
            <a:r>
              <a:rPr lang="fr-FR" sz="1600">
                <a:solidFill>
                  <a:schemeClr val="tx2">
                    <a:lumMod val="10000"/>
                  </a:schemeClr>
                </a:solidFill>
                <a:latin typeface="Ubuntu"/>
                <a:ea typeface="Ubuntu"/>
                <a:cs typeface="Ubuntu"/>
              </a:rPr>
              <a:t>Présentation de quelques stratégies pour impacter la motivation</a:t>
            </a:r>
            <a:endParaRPr sz="1600">
              <a:solidFill>
                <a:schemeClr val="tx2">
                  <a:lumMod val="10000"/>
                </a:schemeClr>
              </a:solidFill>
              <a:latin typeface="Ubuntu"/>
              <a:ea typeface="Ubuntu"/>
              <a:cs typeface="Ubuntu"/>
            </a:endParaRPr>
          </a:p>
          <a:p>
            <a:pPr marL="661900" lvl="1" indent="-261850">
              <a:buFont typeface="Wingdings"/>
              <a:buChar char="ü"/>
              <a:defRPr/>
            </a:pPr>
            <a:r>
              <a:rPr lang="fr-FR" sz="1600">
                <a:solidFill>
                  <a:schemeClr val="tx2">
                    <a:lumMod val="10000"/>
                  </a:schemeClr>
                </a:solidFill>
                <a:latin typeface="Ubuntu"/>
                <a:ea typeface="Ubuntu"/>
                <a:cs typeface="Ubuntu"/>
              </a:rPr>
              <a:t>le conseil coopératif</a:t>
            </a:r>
            <a:endParaRPr sz="1600">
              <a:solidFill>
                <a:schemeClr val="tx2">
                  <a:lumMod val="10000"/>
                </a:schemeClr>
              </a:solidFill>
              <a:latin typeface="Ubuntu"/>
              <a:ea typeface="Ubuntu"/>
              <a:cs typeface="Ubuntu"/>
            </a:endParaRPr>
          </a:p>
          <a:p>
            <a:pPr marL="661900" lvl="1" indent="-261850">
              <a:buFont typeface="Wingdings"/>
              <a:buChar char="ü"/>
              <a:defRPr/>
            </a:pPr>
            <a:r>
              <a:rPr lang="fr-FR" sz="1600">
                <a:solidFill>
                  <a:schemeClr val="tx2">
                    <a:lumMod val="10000"/>
                  </a:schemeClr>
                </a:solidFill>
                <a:latin typeface="Ubuntu"/>
                <a:ea typeface="Ubuntu"/>
                <a:cs typeface="Ubuntu"/>
              </a:rPr>
              <a:t>la classe puzzle</a:t>
            </a:r>
            <a:endParaRPr sz="1600">
              <a:solidFill>
                <a:schemeClr val="tx2">
                  <a:lumMod val="10000"/>
                </a:schemeClr>
              </a:solidFill>
              <a:latin typeface="Ubuntu"/>
              <a:ea typeface="Ubuntu"/>
              <a:cs typeface="Ubuntu"/>
            </a:endParaRPr>
          </a:p>
          <a:p>
            <a:pPr marL="661900" lvl="1" indent="-261850">
              <a:buFont typeface="Wingdings"/>
              <a:buChar char="ü"/>
              <a:defRPr/>
            </a:pPr>
            <a:r>
              <a:rPr lang="fr-FR" sz="1600">
                <a:solidFill>
                  <a:schemeClr val="tx2">
                    <a:lumMod val="10000"/>
                  </a:schemeClr>
                </a:solidFill>
                <a:latin typeface="Ubuntu"/>
                <a:ea typeface="Ubuntu"/>
                <a:cs typeface="Ubuntu"/>
              </a:rPr>
              <a:t>la classe mutuelle</a:t>
            </a:r>
          </a:p>
          <a:p>
            <a:pPr marL="661900" lvl="1" indent="-261850">
              <a:buFont typeface="Wingdings"/>
              <a:buChar char="ü"/>
              <a:defRPr/>
            </a:pPr>
            <a:r>
              <a:rPr lang="fr-FR" sz="1600">
                <a:solidFill>
                  <a:schemeClr val="tx2">
                    <a:lumMod val="10000"/>
                  </a:schemeClr>
                </a:solidFill>
                <a:latin typeface="Ubuntu"/>
                <a:ea typeface="Ubuntu"/>
                <a:cs typeface="Ubuntu"/>
              </a:rPr>
              <a:t>la classe flexible</a:t>
            </a:r>
          </a:p>
          <a:p>
            <a:pPr>
              <a:defRPr/>
            </a:pPr>
            <a:endParaRPr sz="1600">
              <a:solidFill>
                <a:schemeClr val="tx2">
                  <a:lumMod val="10000"/>
                </a:schemeClr>
              </a:solidFill>
              <a:latin typeface="Ubuntu"/>
              <a:ea typeface="Ubuntu"/>
              <a:cs typeface="Ubuntu"/>
            </a:endParaRPr>
          </a:p>
          <a:p>
            <a:pPr marL="261850" indent="-261850">
              <a:buFont typeface="Wingdings"/>
              <a:buChar char="ü"/>
              <a:defRPr/>
            </a:pPr>
            <a:r>
              <a:rPr lang="fr-FR" sz="1600">
                <a:solidFill>
                  <a:schemeClr val="tx2">
                    <a:lumMod val="10000"/>
                  </a:schemeClr>
                </a:solidFill>
                <a:latin typeface="Ubuntu"/>
                <a:ea typeface="Ubuntu"/>
                <a:cs typeface="Ubuntu"/>
              </a:rPr>
              <a:t>Atelier "Les nombres"</a:t>
            </a:r>
            <a:endParaRPr sz="1600">
              <a:solidFill>
                <a:schemeClr val="tx2">
                  <a:lumMod val="10000"/>
                </a:schemeClr>
              </a:solidFill>
              <a:latin typeface="Ubuntu"/>
              <a:ea typeface="Ubuntu"/>
              <a:cs typeface="Ubuntu"/>
            </a:endParaRPr>
          </a:p>
          <a:p>
            <a:pPr marL="261849" indent="-261849">
              <a:buFont typeface="Wingdings"/>
              <a:buChar char="ü"/>
              <a:defRPr/>
            </a:pPr>
            <a:endParaRPr sz="1600">
              <a:solidFill>
                <a:schemeClr val="tx2">
                  <a:lumMod val="10000"/>
                </a:schemeClr>
              </a:solidFill>
              <a:latin typeface="Ubuntu"/>
              <a:ea typeface="Ubuntu"/>
              <a:cs typeface="Ubuntu"/>
            </a:endParaRPr>
          </a:p>
          <a:p>
            <a:pPr marL="261849" indent="-261849">
              <a:buFont typeface="Wingdings"/>
              <a:buChar char="ü"/>
              <a:defRPr/>
            </a:pPr>
            <a:r>
              <a:rPr lang="fr-FR" sz="1600">
                <a:solidFill>
                  <a:schemeClr val="tx2">
                    <a:lumMod val="10000"/>
                  </a:schemeClr>
                </a:solidFill>
                <a:latin typeface="Ubuntu"/>
                <a:ea typeface="Ubuntu"/>
                <a:cs typeface="Ubuntu"/>
              </a:rPr>
              <a:t>Atelier "Le pont de Vinci"</a:t>
            </a:r>
            <a:endParaRPr sz="1600">
              <a:solidFill>
                <a:schemeClr val="tx2">
                  <a:lumMod val="10000"/>
                </a:schemeClr>
              </a:solidFill>
              <a:latin typeface="Ubuntu"/>
              <a:ea typeface="Ubuntu"/>
              <a:cs typeface="Ubuntu"/>
            </a:endParaRPr>
          </a:p>
          <a:p>
            <a:pPr marL="261849" indent="-261849">
              <a:buFont typeface="Wingdings"/>
              <a:buChar char="ü"/>
              <a:defRPr/>
            </a:pPr>
            <a:endParaRPr sz="1600">
              <a:solidFill>
                <a:schemeClr val="tx2">
                  <a:lumMod val="10000"/>
                </a:schemeClr>
              </a:solidFill>
              <a:latin typeface="Ubuntu"/>
              <a:ea typeface="Ubuntu"/>
              <a:cs typeface="Ubuntu"/>
            </a:endParaRPr>
          </a:p>
          <a:p>
            <a:pPr marL="261849" indent="-261849">
              <a:buFont typeface="Wingdings"/>
              <a:buChar char="ü"/>
              <a:defRPr/>
            </a:pPr>
            <a:endParaRPr sz="1600">
              <a:solidFill>
                <a:schemeClr val="tx2">
                  <a:lumMod val="10000"/>
                </a:schemeClr>
              </a:solidFill>
              <a:latin typeface="Ubuntu"/>
              <a:ea typeface="Ubuntu"/>
              <a:cs typeface="Ubuntu"/>
            </a:endParaRPr>
          </a:p>
          <a:p>
            <a:pPr marL="261849" indent="-261849">
              <a:buFont typeface="Wingdings"/>
              <a:buChar char="ü"/>
              <a:defRPr/>
            </a:pPr>
            <a:endParaRPr sz="1600">
              <a:solidFill>
                <a:schemeClr val="tx2">
                  <a:lumMod val="10000"/>
                </a:schemeClr>
              </a:solidFill>
              <a:latin typeface="Ubuntu"/>
              <a:ea typeface="Ubuntu"/>
              <a:cs typeface="Ubuntu"/>
            </a:endParaRPr>
          </a:p>
          <a:p>
            <a:pPr marL="261849" indent="-261849">
              <a:buFont typeface="Wingdings"/>
              <a:buChar char="ü"/>
              <a:defRPr/>
            </a:pPr>
            <a:endParaRPr sz="1600">
              <a:solidFill>
                <a:schemeClr val="tx2">
                  <a:lumMod val="10000"/>
                </a:schemeClr>
              </a:solidFill>
              <a:latin typeface="Ubuntu"/>
              <a:ea typeface="Ubuntu"/>
              <a:cs typeface="Ubuntu"/>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p:nvPr/>
        </p:nvSpPr>
        <p:spPr bwMode="auto">
          <a:xfrm rot="20793555">
            <a:off x="804433" y="1857616"/>
            <a:ext cx="7905293" cy="701075"/>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fr-FR" sz="2000">
                <a:latin typeface="Ubuntu"/>
                <a:ea typeface="Ubuntu"/>
                <a:cs typeface="Ubuntu"/>
              </a:rPr>
              <a:t># TABLEAU BLANC - Les causes de la démotivation des élèves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Google Shape;100;p18"/>
          <p:cNvSpPr>
            <a:spLocks noGrp="1"/>
          </p:cNvSpPr>
          <p:nvPr>
            <p:ph type="title"/>
          </p:nvPr>
        </p:nvSpPr>
        <p:spPr bwMode="auto">
          <a:xfrm>
            <a:off x="0" y="-9916"/>
            <a:ext cx="7359900" cy="5727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3000"/>
              <a:buNone/>
              <a:defRPr/>
            </a:pPr>
            <a:r>
              <a:rPr lang="fr">
                <a:solidFill>
                  <a:srgbClr val="FF0084"/>
                </a:solidFill>
                <a:latin typeface="Ubuntu"/>
                <a:ea typeface="Ubuntu"/>
                <a:cs typeface="Ubuntu"/>
              </a:rPr>
              <a:t>La motivation en contexte scolaire</a:t>
            </a:r>
            <a:endParaRPr>
              <a:solidFill>
                <a:srgbClr val="FF0084"/>
              </a:solidFill>
              <a:latin typeface="Ubuntu"/>
              <a:ea typeface="Ubuntu"/>
              <a:cs typeface="Ubuntu"/>
            </a:endParaRPr>
          </a:p>
        </p:txBody>
      </p:sp>
      <p:pic>
        <p:nvPicPr>
          <p:cNvPr id="5" name="Google Shape;101;p18"/>
          <p:cNvPicPr/>
          <p:nvPr/>
        </p:nvPicPr>
        <p:blipFill>
          <a:blip r:embed="rId3">
            <a:alphaModFix/>
          </a:blip>
          <a:stretch/>
        </p:blipFill>
        <p:spPr bwMode="auto">
          <a:xfrm>
            <a:off x="2788800" y="1733125"/>
            <a:ext cx="3511475" cy="1677250"/>
          </a:xfrm>
          <a:prstGeom prst="rect">
            <a:avLst/>
          </a:prstGeom>
          <a:noFill/>
          <a:ln>
            <a:noFill/>
          </a:ln>
        </p:spPr>
      </p:pic>
      <p:sp>
        <p:nvSpPr>
          <p:cNvPr id="6" name="Google Shape;102;p18"/>
          <p:cNvSpPr>
            <a:spLocks/>
          </p:cNvSpPr>
          <p:nvPr/>
        </p:nvSpPr>
        <p:spPr bwMode="auto">
          <a:xfrm>
            <a:off x="0" y="854325"/>
            <a:ext cx="9144000" cy="1180200"/>
          </a:xfrm>
          <a:prstGeom prst="rect">
            <a:avLst/>
          </a:prstGeom>
          <a:noFill/>
          <a:ln>
            <a:noFill/>
          </a:ln>
        </p:spPr>
        <p:txBody>
          <a:bodyPr spcFirstLastPara="1" wrap="square" lIns="91425" tIns="91425" rIns="91425" bIns="91425" anchor="t" anchorCtr="0">
            <a:noAutofit/>
          </a:bodyPr>
          <a:lstStyle/>
          <a:p>
            <a:pPr marL="0" lvl="0" indent="0" algn="ctr">
              <a:lnSpc>
                <a:spcPct val="114999"/>
              </a:lnSpc>
              <a:spcBef>
                <a:spcPts val="0"/>
              </a:spcBef>
              <a:spcAft>
                <a:spcPts val="0"/>
              </a:spcAft>
              <a:buNone/>
              <a:defRPr/>
            </a:pPr>
            <a:r>
              <a:rPr lang="fr" sz="2000">
                <a:latin typeface="Ubuntu"/>
                <a:ea typeface="Ubuntu"/>
                <a:cs typeface="Ubuntu"/>
              </a:rPr>
              <a:t>La motivation renvoie à l’ensemble des forces (internes et externes) qui dynamisent et dirigent le comportement d’un individu vers un but.</a:t>
            </a:r>
            <a:endParaRPr sz="2000">
              <a:latin typeface="Ubuntu"/>
              <a:ea typeface="Ubuntu"/>
              <a:cs typeface="Ubuntu"/>
            </a:endParaRPr>
          </a:p>
          <a:p>
            <a:pPr marL="0" lvl="0" indent="0" algn="ctr">
              <a:lnSpc>
                <a:spcPct val="114999"/>
              </a:lnSpc>
              <a:spcBef>
                <a:spcPts val="0"/>
              </a:spcBef>
              <a:spcAft>
                <a:spcPts val="0"/>
              </a:spcAft>
              <a:buNone/>
              <a:defRPr/>
            </a:pPr>
            <a:endParaRPr sz="1200">
              <a:latin typeface="Ubuntu"/>
              <a:ea typeface="Ubuntu"/>
              <a:cs typeface="Ubuntu"/>
            </a:endParaRPr>
          </a:p>
          <a:p>
            <a:pPr marL="0" lvl="0" indent="0" algn="ctr">
              <a:lnSpc>
                <a:spcPct val="114999"/>
              </a:lnSpc>
              <a:spcBef>
                <a:spcPts val="0"/>
              </a:spcBef>
              <a:spcAft>
                <a:spcPts val="0"/>
              </a:spcAft>
              <a:buNone/>
              <a:defRPr/>
            </a:pPr>
            <a:r>
              <a:rPr lang="fr" sz="1200">
                <a:latin typeface="Ubuntu"/>
                <a:ea typeface="Ubuntu"/>
                <a:cs typeface="Ubuntu"/>
              </a:rPr>
              <a:t>Fabien Fenouillet, professeur en psychologie cognitive.</a:t>
            </a:r>
            <a:endParaRPr sz="1200">
              <a:latin typeface="Ubuntu"/>
              <a:ea typeface="Ubuntu"/>
              <a:cs typeface="Ubuntu"/>
            </a:endParaRPr>
          </a:p>
        </p:txBody>
      </p:sp>
      <p:sp>
        <p:nvSpPr>
          <p:cNvPr id="7" name="Google Shape;103;p18"/>
          <p:cNvSpPr>
            <a:spLocks/>
          </p:cNvSpPr>
          <p:nvPr/>
        </p:nvSpPr>
        <p:spPr bwMode="auto">
          <a:xfrm>
            <a:off x="0" y="3144225"/>
            <a:ext cx="9089100" cy="1353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defRPr/>
            </a:pPr>
            <a:r>
              <a:rPr lang="fr" sz="1900">
                <a:solidFill>
                  <a:srgbClr val="222222"/>
                </a:solidFill>
                <a:latin typeface="Ubuntu"/>
                <a:ea typeface="Ubuntu"/>
                <a:cs typeface="Ubuntu"/>
              </a:rPr>
              <a:t>"...un état dynamique qui a ses origines dans les perceptions qu’un élève a de lui-même et de son environnement et qui l’incite à choisir une activité, à s’y engager et à persévérer dans son accomplissement afin d’atteindre un but"</a:t>
            </a:r>
            <a:endParaRPr sz="1900">
              <a:solidFill>
                <a:srgbClr val="222222"/>
              </a:solidFill>
              <a:latin typeface="Ubuntu"/>
              <a:ea typeface="Ubuntu"/>
              <a:cs typeface="Ubuntu"/>
            </a:endParaRPr>
          </a:p>
          <a:p>
            <a:pPr marL="0" lvl="0" indent="0" algn="l">
              <a:spcBef>
                <a:spcPts val="0"/>
              </a:spcBef>
              <a:spcAft>
                <a:spcPts val="0"/>
              </a:spcAft>
              <a:buNone/>
              <a:defRPr/>
            </a:pPr>
            <a:endParaRPr sz="1200">
              <a:solidFill>
                <a:srgbClr val="222222"/>
              </a:solidFill>
              <a:latin typeface="Ubuntu"/>
              <a:ea typeface="Ubuntu"/>
              <a:cs typeface="Ubuntu"/>
            </a:endParaRPr>
          </a:p>
          <a:p>
            <a:pPr marL="0" lvl="0" indent="0" algn="ctr">
              <a:spcBef>
                <a:spcPts val="0"/>
              </a:spcBef>
              <a:spcAft>
                <a:spcPts val="0"/>
              </a:spcAft>
              <a:buNone/>
              <a:defRPr/>
            </a:pPr>
            <a:r>
              <a:rPr lang="fr" sz="1200">
                <a:solidFill>
                  <a:srgbClr val="222222"/>
                </a:solidFill>
                <a:latin typeface="Ubuntu"/>
                <a:ea typeface="Ubuntu"/>
                <a:cs typeface="Ubuntu"/>
              </a:rPr>
              <a:t>Rolland Viau, professeur en sciences de l’éducation.</a:t>
            </a:r>
            <a:endParaRPr sz="1200">
              <a:solidFill>
                <a:srgbClr val="222222"/>
              </a:solidFill>
              <a:latin typeface="Ubuntu"/>
              <a:ea typeface="Ubuntu"/>
              <a:cs typeface="Ubuntu"/>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Google Shape;109;p19"/>
          <p:cNvSpPr>
            <a:spLocks noGrp="1"/>
          </p:cNvSpPr>
          <p:nvPr>
            <p:ph type="title"/>
          </p:nvPr>
        </p:nvSpPr>
        <p:spPr bwMode="auto">
          <a:xfrm>
            <a:off x="0" y="-9916"/>
            <a:ext cx="7359900" cy="5727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3000"/>
              <a:buNone/>
              <a:defRPr/>
            </a:pPr>
            <a:r>
              <a:rPr lang="fr">
                <a:solidFill>
                  <a:srgbClr val="FF0084"/>
                </a:solidFill>
                <a:latin typeface="Ubuntu"/>
                <a:ea typeface="Ubuntu"/>
                <a:cs typeface="Ubuntu"/>
              </a:rPr>
              <a:t>La théorie de l’autodétermination</a:t>
            </a:r>
            <a:endParaRPr>
              <a:solidFill>
                <a:srgbClr val="FF0084"/>
              </a:solidFill>
              <a:latin typeface="Ubuntu"/>
              <a:ea typeface="Ubuntu"/>
              <a:cs typeface="Ubuntu"/>
            </a:endParaRPr>
          </a:p>
        </p:txBody>
      </p:sp>
      <p:pic>
        <p:nvPicPr>
          <p:cNvPr id="5" name="Google Shape;110;p19"/>
          <p:cNvPicPr/>
          <p:nvPr/>
        </p:nvPicPr>
        <p:blipFill>
          <a:blip r:embed="rId3">
            <a:alphaModFix/>
          </a:blip>
          <a:stretch/>
        </p:blipFill>
        <p:spPr bwMode="auto">
          <a:xfrm>
            <a:off x="2744775" y="1594125"/>
            <a:ext cx="3511475" cy="1428725"/>
          </a:xfrm>
          <a:prstGeom prst="rect">
            <a:avLst/>
          </a:prstGeom>
          <a:noFill/>
          <a:ln>
            <a:noFill/>
          </a:ln>
        </p:spPr>
      </p:pic>
      <p:sp>
        <p:nvSpPr>
          <p:cNvPr id="6" name="Google Shape;111;p19"/>
          <p:cNvSpPr>
            <a:spLocks/>
          </p:cNvSpPr>
          <p:nvPr/>
        </p:nvSpPr>
        <p:spPr bwMode="auto">
          <a:xfrm>
            <a:off x="0" y="695774"/>
            <a:ext cx="9144000" cy="1061058"/>
          </a:xfrm>
          <a:prstGeom prst="rect">
            <a:avLst/>
          </a:prstGeom>
          <a:noFill/>
          <a:ln>
            <a:noFill/>
          </a:ln>
        </p:spPr>
        <p:txBody>
          <a:bodyPr spcFirstLastPara="1" wrap="square" lIns="91423" tIns="91423" rIns="91423" bIns="91423" anchor="t" anchorCtr="0">
            <a:noAutofit/>
          </a:bodyPr>
          <a:lstStyle/>
          <a:p>
            <a:pPr marL="0" lvl="0" indent="0" algn="ctr">
              <a:lnSpc>
                <a:spcPct val="114999"/>
              </a:lnSpc>
              <a:spcBef>
                <a:spcPts val="0"/>
              </a:spcBef>
              <a:spcAft>
                <a:spcPts val="0"/>
              </a:spcAft>
              <a:buNone/>
              <a:defRPr/>
            </a:pPr>
            <a:r>
              <a:rPr lang="fr" sz="1700">
                <a:latin typeface="Ubuntu"/>
                <a:ea typeface="Ubuntu"/>
                <a:cs typeface="Ubuntu"/>
              </a:rPr>
              <a:t>« La nature humaine est fondamentalement dynamique, curieuse, encline au développement personnel, à la résolution de problèmes et à la maîtrise de techniques nouvelles. » </a:t>
            </a:r>
            <a:endParaRPr sz="1700">
              <a:latin typeface="Ubuntu"/>
              <a:ea typeface="Ubuntu"/>
              <a:cs typeface="Ubuntu"/>
            </a:endParaRPr>
          </a:p>
          <a:p>
            <a:pPr marL="0" lvl="0" indent="0" algn="ctr">
              <a:lnSpc>
                <a:spcPct val="114999"/>
              </a:lnSpc>
              <a:spcBef>
                <a:spcPts val="0"/>
              </a:spcBef>
              <a:spcAft>
                <a:spcPts val="0"/>
              </a:spcAft>
              <a:buNone/>
              <a:defRPr/>
            </a:pPr>
            <a:endParaRPr sz="1200">
              <a:latin typeface="Ubuntu"/>
              <a:ea typeface="Ubuntu"/>
              <a:cs typeface="Ubuntu"/>
            </a:endParaRPr>
          </a:p>
          <a:p>
            <a:pPr marL="0" lvl="0" indent="0" algn="ctr">
              <a:lnSpc>
                <a:spcPct val="114999"/>
              </a:lnSpc>
              <a:spcBef>
                <a:spcPts val="0"/>
              </a:spcBef>
              <a:spcAft>
                <a:spcPts val="0"/>
              </a:spcAft>
              <a:buNone/>
              <a:defRPr/>
            </a:pPr>
            <a:r>
              <a:rPr lang="fr" sz="1200">
                <a:latin typeface="Ubuntu"/>
                <a:ea typeface="Ubuntu"/>
                <a:cs typeface="Ubuntu"/>
              </a:rPr>
              <a:t>Edward Deci, Richard Ryan</a:t>
            </a:r>
            <a:endParaRPr sz="1200">
              <a:latin typeface="Ubuntu"/>
              <a:ea typeface="Ubuntu"/>
              <a:cs typeface="Ubuntu"/>
            </a:endParaRPr>
          </a:p>
          <a:p>
            <a:pPr marL="0" lvl="0" indent="0" algn="ctr">
              <a:lnSpc>
                <a:spcPct val="114999"/>
              </a:lnSpc>
              <a:spcBef>
                <a:spcPts val="0"/>
              </a:spcBef>
              <a:spcAft>
                <a:spcPts val="0"/>
              </a:spcAft>
              <a:buNone/>
              <a:defRPr/>
            </a:pPr>
            <a:endParaRPr sz="2000">
              <a:latin typeface="Ubuntu"/>
              <a:ea typeface="Ubuntu"/>
              <a:cs typeface="Ubuntu"/>
            </a:endParaRPr>
          </a:p>
          <a:p>
            <a:pPr marL="0" lvl="0" indent="0" algn="ctr">
              <a:lnSpc>
                <a:spcPct val="114999"/>
              </a:lnSpc>
              <a:spcBef>
                <a:spcPts val="0"/>
              </a:spcBef>
              <a:spcAft>
                <a:spcPts val="0"/>
              </a:spcAft>
              <a:buNone/>
              <a:defRPr/>
            </a:pPr>
            <a:endParaRPr sz="1200">
              <a:latin typeface="Ubuntu"/>
              <a:ea typeface="Ubuntu"/>
              <a:cs typeface="Ubuntu"/>
            </a:endParaRPr>
          </a:p>
          <a:p>
            <a:pPr marL="0" lvl="0" indent="0" algn="ctr">
              <a:lnSpc>
                <a:spcPct val="114999"/>
              </a:lnSpc>
              <a:spcBef>
                <a:spcPts val="0"/>
              </a:spcBef>
              <a:spcAft>
                <a:spcPts val="0"/>
              </a:spcAft>
              <a:buNone/>
              <a:defRPr/>
            </a:pPr>
            <a:endParaRPr sz="1200">
              <a:latin typeface="Ubuntu"/>
              <a:ea typeface="Ubuntu"/>
              <a:cs typeface="Ubuntu"/>
            </a:endParaRPr>
          </a:p>
        </p:txBody>
      </p:sp>
      <p:sp>
        <p:nvSpPr>
          <p:cNvPr id="7" name="Google Shape;112;p19"/>
          <p:cNvSpPr>
            <a:spLocks noGrp="1"/>
          </p:cNvSpPr>
          <p:nvPr>
            <p:ph type="title"/>
          </p:nvPr>
        </p:nvSpPr>
        <p:spPr bwMode="auto">
          <a:xfrm>
            <a:off x="539300" y="3736774"/>
            <a:ext cx="1953300" cy="5727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3000"/>
              <a:buNone/>
              <a:defRPr/>
            </a:pPr>
            <a:r>
              <a:rPr lang="fr" sz="2000">
                <a:solidFill>
                  <a:schemeClr val="dk1"/>
                </a:solidFill>
                <a:latin typeface="Ubuntu"/>
                <a:ea typeface="Ubuntu"/>
                <a:cs typeface="Ubuntu"/>
              </a:rPr>
              <a:t>Compétence </a:t>
            </a:r>
            <a:endParaRPr sz="2000">
              <a:solidFill>
                <a:schemeClr val="dk1"/>
              </a:solidFill>
              <a:latin typeface="Ubuntu"/>
              <a:ea typeface="Ubuntu"/>
              <a:cs typeface="Ubuntu"/>
            </a:endParaRPr>
          </a:p>
        </p:txBody>
      </p:sp>
      <p:sp>
        <p:nvSpPr>
          <p:cNvPr id="8" name="Google Shape;113;p19"/>
          <p:cNvSpPr>
            <a:spLocks noGrp="1"/>
          </p:cNvSpPr>
          <p:nvPr>
            <p:ph type="title"/>
          </p:nvPr>
        </p:nvSpPr>
        <p:spPr bwMode="auto">
          <a:xfrm>
            <a:off x="6329000" y="3845150"/>
            <a:ext cx="2610600" cy="5727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3000"/>
              <a:buNone/>
              <a:defRPr/>
            </a:pPr>
            <a:r>
              <a:rPr lang="fr" sz="2000">
                <a:solidFill>
                  <a:srgbClr val="FF00FF"/>
                </a:solidFill>
                <a:latin typeface="Ubuntu"/>
                <a:ea typeface="Ubuntu"/>
                <a:cs typeface="Ubuntu"/>
              </a:rPr>
              <a:t>Proximité sociale</a:t>
            </a:r>
            <a:endParaRPr sz="2000">
              <a:solidFill>
                <a:srgbClr val="FF00FF"/>
              </a:solidFill>
              <a:latin typeface="Ubuntu"/>
              <a:ea typeface="Ubuntu"/>
              <a:cs typeface="Ubuntu"/>
            </a:endParaRPr>
          </a:p>
        </p:txBody>
      </p:sp>
      <p:sp>
        <p:nvSpPr>
          <p:cNvPr id="9" name="Google Shape;114;p19"/>
          <p:cNvSpPr>
            <a:spLocks noGrp="1"/>
          </p:cNvSpPr>
          <p:nvPr>
            <p:ph type="title"/>
          </p:nvPr>
        </p:nvSpPr>
        <p:spPr bwMode="auto">
          <a:xfrm>
            <a:off x="3788096" y="4570800"/>
            <a:ext cx="1797000" cy="5727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3000"/>
              <a:buNone/>
              <a:defRPr/>
            </a:pPr>
            <a:r>
              <a:rPr lang="fr" sz="2000">
                <a:solidFill>
                  <a:srgbClr val="3DCB76"/>
                </a:solidFill>
                <a:latin typeface="Ubuntu"/>
                <a:ea typeface="Ubuntu"/>
                <a:cs typeface="Ubuntu"/>
              </a:rPr>
              <a:t>Autonomie</a:t>
            </a:r>
            <a:endParaRPr sz="2000">
              <a:solidFill>
                <a:srgbClr val="3DCB76"/>
              </a:solidFill>
              <a:latin typeface="Ubuntu"/>
              <a:ea typeface="Ubuntu"/>
              <a:cs typeface="Ubuntu"/>
            </a:endParaRPr>
          </a:p>
        </p:txBody>
      </p:sp>
      <p:pic>
        <p:nvPicPr>
          <p:cNvPr id="10" name="Google Shape;115;p19"/>
          <p:cNvPicPr/>
          <p:nvPr/>
        </p:nvPicPr>
        <p:blipFill>
          <a:blip r:embed="rId4">
            <a:alphaModFix/>
          </a:blip>
          <a:srcRect t="59" b="58"/>
          <a:stretch/>
        </p:blipFill>
        <p:spPr bwMode="auto">
          <a:xfrm>
            <a:off x="6567500" y="2153588"/>
            <a:ext cx="2133600" cy="1343024"/>
          </a:xfrm>
          <a:prstGeom prst="rect">
            <a:avLst/>
          </a:prstGeom>
          <a:noFill/>
          <a:ln>
            <a:noFill/>
          </a:ln>
        </p:spPr>
      </p:pic>
      <p:pic>
        <p:nvPicPr>
          <p:cNvPr id="11" name="Google Shape;116;p19"/>
          <p:cNvPicPr/>
          <p:nvPr/>
        </p:nvPicPr>
        <p:blipFill>
          <a:blip r:embed="rId5">
            <a:alphaModFix/>
          </a:blip>
          <a:srcRect b="4534"/>
          <a:stretch/>
        </p:blipFill>
        <p:spPr bwMode="auto">
          <a:xfrm>
            <a:off x="441813" y="2427350"/>
            <a:ext cx="1726976" cy="1180200"/>
          </a:xfrm>
          <a:prstGeom prst="rect">
            <a:avLst/>
          </a:prstGeom>
          <a:noFill/>
          <a:ln>
            <a:noFill/>
          </a:ln>
        </p:spPr>
      </p:pic>
      <p:pic>
        <p:nvPicPr>
          <p:cNvPr id="12" name="Google Shape;117;p19"/>
          <p:cNvPicPr/>
          <p:nvPr/>
        </p:nvPicPr>
        <p:blipFill>
          <a:blip r:embed="rId6">
            <a:alphaModFix/>
          </a:blip>
          <a:stretch/>
        </p:blipFill>
        <p:spPr bwMode="auto">
          <a:xfrm>
            <a:off x="3841512" y="2661823"/>
            <a:ext cx="1318005" cy="19089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oogle Shape;122;p20"/>
          <p:cNvPicPr/>
          <p:nvPr/>
        </p:nvPicPr>
        <p:blipFill>
          <a:blip r:embed="rId3">
            <a:alphaModFix/>
          </a:blip>
          <a:stretch/>
        </p:blipFill>
        <p:spPr bwMode="auto">
          <a:xfrm>
            <a:off x="152400" y="619200"/>
            <a:ext cx="8839200" cy="2534413"/>
          </a:xfrm>
          <a:prstGeom prst="rect">
            <a:avLst/>
          </a:prstGeom>
          <a:noFill/>
          <a:ln>
            <a:noFill/>
          </a:ln>
        </p:spPr>
      </p:pic>
      <p:sp>
        <p:nvSpPr>
          <p:cNvPr id="5" name="Google Shape;123;p20"/>
          <p:cNvSpPr/>
          <p:nvPr/>
        </p:nvSpPr>
        <p:spPr bwMode="auto">
          <a:xfrm>
            <a:off x="3928100" y="3619825"/>
            <a:ext cx="2378100" cy="819000"/>
          </a:xfrm>
          <a:prstGeom prst="wedgeRectCallout">
            <a:avLst>
              <a:gd name="adj1" fmla="val -6162"/>
              <a:gd name="adj2" fmla="val -10592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defRPr/>
            </a:pPr>
            <a:r>
              <a:rPr lang="fr" b="1">
                <a:solidFill>
                  <a:srgbClr val="FF0084"/>
                </a:solidFill>
                <a:highlight>
                  <a:srgbClr val="FFFF00"/>
                </a:highlight>
              </a:rPr>
              <a:t>Seuil d’autodétermination</a:t>
            </a:r>
            <a:endParaRPr b="1">
              <a:solidFill>
                <a:srgbClr val="FF0084"/>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Google Shape;129;p21"/>
          <p:cNvSpPr>
            <a:spLocks noGrp="1"/>
          </p:cNvSpPr>
          <p:nvPr>
            <p:ph type="title"/>
          </p:nvPr>
        </p:nvSpPr>
        <p:spPr bwMode="auto">
          <a:xfrm>
            <a:off x="-3990" y="-9916"/>
            <a:ext cx="8499000" cy="5727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3000"/>
              <a:buNone/>
              <a:defRPr/>
            </a:pPr>
            <a:r>
              <a:rPr lang="fr">
                <a:solidFill>
                  <a:srgbClr val="FF0084"/>
                </a:solidFill>
                <a:latin typeface="Ubuntu"/>
                <a:ea typeface="Ubuntu"/>
                <a:cs typeface="Ubuntu"/>
              </a:rPr>
              <a:t>Les styles motivationnels de l’enseignant</a:t>
            </a:r>
            <a:endParaRPr>
              <a:solidFill>
                <a:srgbClr val="FF0084"/>
              </a:solidFill>
              <a:latin typeface="Ubuntu"/>
              <a:ea typeface="Ubuntu"/>
              <a:cs typeface="Ubuntu"/>
            </a:endParaRPr>
          </a:p>
        </p:txBody>
      </p:sp>
      <p:pic>
        <p:nvPicPr>
          <p:cNvPr id="5" name="Google Shape;130;p21"/>
          <p:cNvPicPr/>
          <p:nvPr/>
        </p:nvPicPr>
        <p:blipFill>
          <a:blip r:embed="rId3">
            <a:alphaModFix/>
          </a:blip>
          <a:stretch/>
        </p:blipFill>
        <p:spPr bwMode="auto">
          <a:xfrm>
            <a:off x="657249" y="615699"/>
            <a:ext cx="7651940" cy="43876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oogle Shape;135;p22"/>
          <p:cNvPicPr/>
          <p:nvPr/>
        </p:nvPicPr>
        <p:blipFill>
          <a:blip r:embed="rId3">
            <a:alphaModFix/>
          </a:blip>
          <a:stretch/>
        </p:blipFill>
        <p:spPr bwMode="auto">
          <a:xfrm>
            <a:off x="152400" y="0"/>
            <a:ext cx="8705850" cy="5143501"/>
          </a:xfrm>
          <a:prstGeom prst="rect">
            <a:avLst/>
          </a:prstGeom>
          <a:noFill/>
          <a:ln>
            <a:noFill/>
          </a:ln>
        </p:spPr>
      </p:pic>
    </p:spTree>
  </p:cSld>
  <p:clrMapOvr>
    <a:masterClrMapping/>
  </p:clrMapOvr>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TotalTime>
  <Words>4846</Words>
  <Application>Microsoft Macintosh PowerPoint</Application>
  <DocSecurity>0</DocSecurity>
  <PresentationFormat>Affichage à l'écran (16:9)</PresentationFormat>
  <Paragraphs>307</Paragraphs>
  <Slides>29</Slides>
  <Notes>16</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29</vt:i4>
      </vt:variant>
    </vt:vector>
  </HeadingPairs>
  <TitlesOfParts>
    <vt:vector size="40" baseType="lpstr">
      <vt:lpstr>Roboto</vt:lpstr>
      <vt:lpstr>Wingdings</vt:lpstr>
      <vt:lpstr>Proxima Nova</vt:lpstr>
      <vt:lpstr>Arial</vt:lpstr>
      <vt:lpstr>Open Sans Extrabold</vt:lpstr>
      <vt:lpstr>Caveat</vt:lpstr>
      <vt:lpstr>Ubuntu</vt:lpstr>
      <vt:lpstr>Alfa Slab One</vt:lpstr>
      <vt:lpstr>Times New Roman</vt:lpstr>
      <vt:lpstr>Permanent Marker</vt:lpstr>
      <vt:lpstr>Gameday</vt:lpstr>
      <vt:lpstr>Présentation PowerPoint</vt:lpstr>
      <vt:lpstr>Présentation PowerPoint</vt:lpstr>
      <vt:lpstr>Présentation PowerPoint</vt:lpstr>
      <vt:lpstr>Présentation PowerPoint</vt:lpstr>
      <vt:lpstr>La motivation en contexte scolaire</vt:lpstr>
      <vt:lpstr>La théorie de l’autodétermination</vt:lpstr>
      <vt:lpstr>Présentation PowerPoint</vt:lpstr>
      <vt:lpstr>Les styles motivationnels de l’enseignant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pont de Léonard De Vinci</vt:lpstr>
      <vt:lpstr>Présentation PowerPoint</vt:lpstr>
      <vt:lpstr>Présentation PowerPoint</vt:lpstr>
      <vt:lpstr>Présentation PowerPoint</vt:lpstr>
      <vt:lpstr>Présentation PowerPoint</vt:lpstr>
      <vt:lpstr>Présentation PowerPoint</vt:lpstr>
      <vt:lpstr>RESSOURCES COMPLÉMENTAIRES</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
  <cp:keywords/>
  <dc:description/>
  <cp:lastModifiedBy>Olivier Ponson</cp:lastModifiedBy>
  <cp:revision>5</cp:revision>
  <dcterms:modified xsi:type="dcterms:W3CDTF">2021-12-20T03:29:47Z</dcterms:modified>
  <cp:category/>
  <dc:identifier/>
  <cp:contentStatus/>
  <dc:language/>
  <cp:version/>
</cp:coreProperties>
</file>