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7615"/>
  </p:normalViewPr>
  <p:slideViewPr>
    <p:cSldViewPr>
      <p:cViewPr varScale="1">
        <p:scale>
          <a:sx n="73" d="100"/>
          <a:sy n="73" d="100"/>
        </p:scale>
        <p:origin x="207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553ADDC2-6BBC-4E30-9A3C-5C6BF608C1DC}" type="datetimeFigureOut">
              <a:rPr lang="fr-FR"/>
              <a:t>01/09/2021</a:t>
            </a:fld>
            <a:endParaRPr lang="fr-FR"/>
          </a:p>
        </p:txBody>
      </p:sp>
      <p:sp>
        <p:nvSpPr>
          <p:cNvPr id="6" name="Espace réservé de l'image des diapositives 3"/>
          <p:cNvSpPr>
            <a:spLocks noGrp="1" noRot="1" noChangeAspect="1"/>
          </p:cNvSpPr>
          <p:nvPr>
            <p:ph type="sldImg" idx="2"/>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5867399"/>
            <a:ext cx="5486400" cy="48006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BE101E13-9300-47B5-A8A6-70A3ACD3A0BA}"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w.genial.ly/5e68f00475ef8e0fc17d02d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ne.ac-nancy-metz.fr/tag/enseignement-hybride/page/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ne.web.ac-grenoble.fr/article/exemples-disciplinair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6</a:t>
            </a:fld>
            <a:endParaRPr lang="fr-FR"/>
          </a:p>
        </p:txBody>
      </p:sp>
    </p:spTree>
    <p:extLst>
      <p:ext uri="{BB962C8B-B14F-4D97-AF65-F5344CB8AC3E}">
        <p14:creationId xmlns:p14="http://schemas.microsoft.com/office/powerpoint/2010/main" val="317656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Texte de loi européen, en vigueur depuis le 25 mai 2018. </a:t>
            </a:r>
          </a:p>
          <a:p>
            <a:pPr>
              <a:defRPr/>
            </a:pPr>
            <a:r>
              <a:t>Son rôle est d'encadrer la collecte et le traitement des données à caractères personnelles (DCP) dans un souci de protection des citoyens européens.</a:t>
            </a:r>
          </a:p>
          <a:p>
            <a:pPr>
              <a:defRPr/>
            </a:pPr>
            <a:r>
              <a:t>Une DCP = toute information permettant d'identifier un individu de manière directe (nom, prénom...) ou indirecte (géolocalisation, IP, historique de navigation, photos...) </a:t>
            </a:r>
          </a:p>
          <a:p>
            <a:pPr>
              <a:defRPr/>
            </a:pPr>
            <a:r>
              <a:rPr b="1" u="sng" strike="noStrike"/>
              <a:t>Pour l'enseignant </a:t>
            </a:r>
            <a:r>
              <a:t>: </a:t>
            </a:r>
          </a:p>
          <a:p>
            <a:pPr>
              <a:defRPr/>
            </a:pPr>
            <a:r>
              <a:rPr b="1"/>
              <a:t>1ère étape </a:t>
            </a:r>
            <a:r>
              <a:t>: une démarche de questionnement : avec cette appli : </a:t>
            </a:r>
          </a:p>
          <a:p>
            <a:pPr>
              <a:defRPr/>
            </a:pPr>
            <a:r>
              <a:t>- Vais je récolter des DCP ?</a:t>
            </a:r>
          </a:p>
          <a:p>
            <a:pPr>
              <a:defRPr/>
            </a:pPr>
            <a:r>
              <a:t>	- Si non, alors cette appli n'est pas concernée par le RGPD.</a:t>
            </a:r>
          </a:p>
          <a:p>
            <a:pPr>
              <a:defRPr/>
            </a:pPr>
            <a:r>
              <a:t>	- Si oui...</a:t>
            </a:r>
          </a:p>
          <a:p>
            <a:pPr>
              <a:defRPr/>
            </a:pPr>
            <a:r>
              <a:rPr b="1"/>
              <a:t>2e étape </a:t>
            </a:r>
            <a:r>
              <a:t>: </a:t>
            </a:r>
          </a:p>
          <a:p>
            <a:pPr>
              <a:defRPr/>
            </a:pPr>
            <a:r>
              <a:t>- Existe-t-il une solution institutionnelle pour faire la même chose ? Dans ce cas, je la privilégie et ne me soucie pas du RGPD (tout est conforme et le ministre (en général, le DASEN dans le 1D) est responsable de traitement = ENT, tout ce qui est dans le médiacentre (GAR)...</a:t>
            </a:r>
          </a:p>
          <a:p>
            <a:pPr>
              <a:defRPr/>
            </a:pPr>
            <a:endParaRPr/>
          </a:p>
          <a:p>
            <a:pPr>
              <a:defRPr/>
            </a:pPr>
            <a:r>
              <a:rPr lang="fr-FR" sz="1200" b="1" i="0" u="none" strike="noStrike" cap="none" spc="0">
                <a:solidFill>
                  <a:schemeClr val="tx1"/>
                </a:solidFill>
                <a:latin typeface="+mn-lt"/>
                <a:ea typeface="+mn-ea"/>
                <a:cs typeface="+mn-cs"/>
              </a:rPr>
              <a:t>3e étape</a:t>
            </a:r>
            <a:r>
              <a:rPr lang="fr-FR" sz="1200" b="0" i="0" u="none" strike="noStrike" cap="none" spc="0">
                <a:solidFill>
                  <a:schemeClr val="tx1"/>
                </a:solidFill>
                <a:latin typeface="+mn-lt"/>
                <a:ea typeface="+mn-ea"/>
                <a:cs typeface="+mn-cs"/>
              </a:rPr>
              <a:t> : Je veux quand même utiliser l'application.</a:t>
            </a:r>
            <a:endParaRPr/>
          </a:p>
          <a:p>
            <a:pPr>
              <a:defRPr/>
            </a:pPr>
            <a:r>
              <a:rPr lang="fr-FR" sz="1200" b="0" i="0" u="none" strike="noStrike" cap="none" spc="0">
                <a:solidFill>
                  <a:schemeClr val="tx1"/>
                </a:solidFill>
                <a:latin typeface="+mn-lt"/>
                <a:ea typeface="+mn-ea"/>
                <a:cs typeface="+mn-cs"/>
              </a:rPr>
              <a:t>Je regarde les CGU pour donner les éléments essentiels au CE.</a:t>
            </a:r>
            <a:endParaRPr lang="fr-FR" sz="1200" b="0" i="0" u="none" strike="noStrike" cap="none" spc="0">
              <a:solidFill>
                <a:schemeClr val="tx1"/>
              </a:solidFill>
              <a:latin typeface="Calibri"/>
              <a:ea typeface="Arial"/>
              <a:cs typeface="Arial"/>
            </a:endParaRPr>
          </a:p>
          <a:p>
            <a:pPr marL="217793" indent="-217793">
              <a:buFont typeface="Arial"/>
              <a:buChar char="•"/>
              <a:defRPr/>
            </a:pPr>
            <a:r>
              <a:rPr lang="fr-FR" sz="1200" b="1" i="0" u="sng" strike="noStrike" cap="none" spc="0">
                <a:solidFill>
                  <a:schemeClr val="tx1"/>
                </a:solidFill>
                <a:latin typeface="+mn-lt"/>
                <a:ea typeface="+mn-ea"/>
                <a:cs typeface="+mn-cs"/>
              </a:rPr>
              <a:t>Obligation </a:t>
            </a:r>
            <a:r>
              <a:rPr lang="fr-FR" sz="1200" b="0" i="0" u="none" strike="noStrike" cap="none" spc="0">
                <a:solidFill>
                  <a:schemeClr val="tx1"/>
                </a:solidFill>
                <a:latin typeface="+mn-lt"/>
                <a:ea typeface="+mn-ea"/>
                <a:cs typeface="+mn-cs"/>
              </a:rPr>
              <a:t>: Information et demande d'accord au CE qui est responsable de traitement. </a:t>
            </a:r>
            <a:r>
              <a:rPr lang="fr-FR" sz="1200" b="1" i="0" u="none" strike="noStrike" cap="none" spc="0">
                <a:solidFill>
                  <a:schemeClr val="tx1"/>
                </a:solidFill>
                <a:latin typeface="+mn-lt"/>
                <a:ea typeface="+mn-ea"/>
                <a:cs typeface="+mn-cs"/>
              </a:rPr>
              <a:t>Si refus, pas d'utilisation de l'application possible</a:t>
            </a:r>
            <a:r>
              <a:rPr lang="fr-FR" sz="1200" b="0" i="0" u="none" strike="noStrike" cap="none" spc="0">
                <a:solidFill>
                  <a:schemeClr val="tx1"/>
                </a:solidFill>
                <a:latin typeface="+mn-lt"/>
                <a:ea typeface="+mn-ea"/>
                <a:cs typeface="+mn-cs"/>
              </a:rPr>
              <a:t>.</a:t>
            </a:r>
            <a:endParaRPr lang="fr-FR" sz="1200" b="0" i="0" u="none" strike="noStrike" cap="none" spc="0">
              <a:solidFill>
                <a:schemeClr val="tx1"/>
              </a:solidFill>
              <a:latin typeface="Calibri"/>
              <a:ea typeface="Arial"/>
              <a:cs typeface="Arial"/>
            </a:endParaRPr>
          </a:p>
          <a:p>
            <a:pPr marL="283878" indent="-283878">
              <a:buFont typeface="Arial"/>
              <a:buChar char="•"/>
              <a:defRPr/>
            </a:pPr>
            <a:endParaRPr sz="1200"/>
          </a:p>
          <a:p>
            <a:pPr marL="283878" indent="-283878">
              <a:buFont typeface="Arial"/>
              <a:buChar char="•"/>
              <a:defRPr/>
            </a:pPr>
            <a:r>
              <a:rPr lang="fr-FR" sz="1200" b="0" i="0" u="none" strike="noStrike" cap="none" spc="0">
                <a:solidFill>
                  <a:schemeClr val="tx1"/>
                </a:solidFill>
                <a:latin typeface="+mn-lt"/>
                <a:ea typeface="+mn-ea"/>
                <a:cs typeface="+mn-cs"/>
              </a:rPr>
              <a:t>Si </a:t>
            </a:r>
            <a:r>
              <a:rPr lang="fr-FR" sz="1200" b="1" i="0" u="none" strike="noStrike" cap="none" spc="0">
                <a:solidFill>
                  <a:schemeClr val="tx1"/>
                </a:solidFill>
                <a:latin typeface="+mn-lt"/>
                <a:ea typeface="+mn-ea"/>
                <a:cs typeface="+mn-cs"/>
              </a:rPr>
              <a:t>accord du CE </a:t>
            </a:r>
            <a:r>
              <a:rPr lang="fr-FR" sz="1200" b="0" i="0" u="none" strike="noStrike" cap="none" spc="0">
                <a:solidFill>
                  <a:schemeClr val="tx1"/>
                </a:solidFill>
                <a:latin typeface="+mn-lt"/>
                <a:ea typeface="+mn-ea"/>
                <a:cs typeface="+mn-cs"/>
              </a:rPr>
              <a:t>: </a:t>
            </a:r>
            <a:endParaRPr sz="1200"/>
          </a:p>
          <a:p>
            <a:pPr marL="683928" lvl="1" indent="-283878">
              <a:buFont typeface="Arial"/>
              <a:buChar char="•"/>
              <a:defRPr/>
            </a:pPr>
            <a:r>
              <a:rPr lang="fr-FR" sz="1200" b="0" i="0" u="none" strike="noStrike" cap="none" spc="0">
                <a:solidFill>
                  <a:schemeClr val="tx1"/>
                </a:solidFill>
                <a:latin typeface="+mn-lt"/>
                <a:ea typeface="+mn-ea"/>
                <a:cs typeface="+mn-cs"/>
              </a:rPr>
              <a:t>inscription au registre de traitement de l'établissement par le CE.</a:t>
            </a:r>
            <a:endParaRPr/>
          </a:p>
          <a:p>
            <a:pPr marL="683928" lvl="1" indent="-283878">
              <a:buFont typeface="Arial"/>
              <a:buChar char="•"/>
              <a:defRPr/>
            </a:pPr>
            <a:r>
              <a:rPr lang="fr-FR" sz="1200" b="1" i="0" u="none" strike="noStrike" cap="none" spc="0">
                <a:solidFill>
                  <a:schemeClr val="tx1"/>
                </a:solidFill>
                <a:latin typeface="+mn-lt"/>
                <a:ea typeface="+mn-ea"/>
                <a:cs typeface="+mn-cs"/>
              </a:rPr>
              <a:t>Si il n'existe pas de solution équivalente (pas d'autres applis)</a:t>
            </a:r>
            <a:r>
              <a:rPr lang="fr-FR" sz="1200" b="0" i="0" u="none" strike="noStrike" cap="none" spc="0">
                <a:solidFill>
                  <a:schemeClr val="tx1"/>
                </a:solidFill>
                <a:latin typeface="+mn-lt"/>
                <a:ea typeface="+mn-ea"/>
                <a:cs typeface="+mn-cs"/>
              </a:rPr>
              <a:t>, le CE peut invoquer une mission d'intérêt public pour utiliser l'application. Même dans ce cas, il doit informer les familles qui ont le droit de refuser. En raison de l'égalité de service public il y a obligation de fournir les mêmes services aux élèves et familles qui refusent.</a:t>
            </a:r>
            <a:endParaRPr/>
          </a:p>
          <a:p>
            <a:pPr marL="683928" lvl="1" indent="-283878">
              <a:buFont typeface="Arial"/>
              <a:buChar char="•"/>
              <a:defRPr/>
            </a:pPr>
            <a:r>
              <a:rPr lang="fr-FR" sz="1200" b="1" i="0" u="none" strike="noStrike" cap="none" spc="0">
                <a:solidFill>
                  <a:schemeClr val="tx1"/>
                </a:solidFill>
                <a:latin typeface="+mn-lt"/>
                <a:ea typeface="+mn-ea"/>
                <a:cs typeface="+mn-cs"/>
              </a:rPr>
              <a:t>Obligation d'information aux familles</a:t>
            </a:r>
            <a:r>
              <a:rPr lang="fr-FR" sz="1200" b="0" i="0" u="none" strike="noStrike" cap="none" spc="0">
                <a:solidFill>
                  <a:schemeClr val="tx1"/>
                </a:solidFill>
                <a:latin typeface="+mn-lt"/>
                <a:ea typeface="+mn-ea"/>
                <a:cs typeface="+mn-cs"/>
              </a:rPr>
              <a:t> (quelles sont les DCP récoltées ? où sont-elles hébergées ? Sont-elles partagées par des tiers ? Peut-on demander facilement leurs suppressions.... Toutes ces données doivent être fournies aux familles pour éclairer leur choix.</a:t>
            </a:r>
            <a:endParaRPr sz="1200"/>
          </a:p>
          <a:p>
            <a:pPr lvl="1">
              <a:defRPr/>
            </a:pPr>
            <a:r>
              <a:rPr lang="fr-FR" sz="1200" b="0" i="0" u="none" strike="noStrike" cap="none" spc="0">
                <a:solidFill>
                  <a:schemeClr val="tx1"/>
                </a:solidFill>
                <a:latin typeface="+mn-lt"/>
                <a:ea typeface="+mn-ea"/>
                <a:cs typeface="+mn-cs"/>
              </a:rPr>
              <a:t>S'il y a utilisation de pseudos non identifables, on peut considérer que cela suffit.</a:t>
            </a:r>
            <a:endParaRPr/>
          </a:p>
          <a:p>
            <a:pPr lvl="1">
              <a:defRPr/>
            </a:pPr>
            <a:endParaRPr lang="fr-FR" sz="1200" b="0" i="0" u="none" strike="noStrike" cap="none" spc="0">
              <a:solidFill>
                <a:schemeClr val="tx1"/>
              </a:solidFill>
              <a:latin typeface="Calibri"/>
              <a:ea typeface="Arial"/>
              <a:cs typeface="Arial"/>
            </a:endParaRPr>
          </a:p>
          <a:p>
            <a:pPr marL="683928" lvl="1" indent="-283878">
              <a:buFont typeface="Arial"/>
              <a:buChar char="•"/>
              <a:defRPr/>
            </a:pPr>
            <a:r>
              <a:rPr lang="fr-FR" sz="1200" b="0" i="0" u="none" strike="noStrike" cap="none" spc="0">
                <a:solidFill>
                  <a:schemeClr val="tx1"/>
                </a:solidFill>
                <a:latin typeface="+mn-lt"/>
                <a:ea typeface="+mn-ea"/>
                <a:cs typeface="+mn-cs"/>
              </a:rPr>
              <a:t>S'il y a des DCP, stockées hors UE ou pas de partie RGPD en français dans les CGU(...) :</a:t>
            </a:r>
            <a:r>
              <a:rPr lang="fr-FR" sz="1200" b="1" i="0" u="none" strike="noStrike" cap="none" spc="0">
                <a:solidFill>
                  <a:schemeClr val="tx1"/>
                </a:solidFill>
                <a:latin typeface="+mn-lt"/>
                <a:ea typeface="+mn-ea"/>
                <a:cs typeface="+mn-cs"/>
              </a:rPr>
              <a:t> recueil écrit obligatoire (en + de l'information) du consentement des familles et de des élèves</a:t>
            </a:r>
            <a:r>
              <a:rPr lang="fr-FR" sz="1200" b="0" i="0" u="none" strike="noStrike" cap="none" spc="0">
                <a:solidFill>
                  <a:schemeClr val="tx1"/>
                </a:solidFill>
                <a:latin typeface="+mn-lt"/>
                <a:ea typeface="+mn-ea"/>
                <a:cs typeface="+mn-cs"/>
              </a:rPr>
              <a:t>. En cas de refus des familles, trouver une autre solution sans DCP  pour fournir le même service.</a:t>
            </a:r>
            <a:endParaRPr lang="fr-FR" sz="1200"/>
          </a:p>
          <a:p>
            <a:pPr>
              <a:defRPr/>
            </a:pPr>
            <a:r>
              <a:rPr lang="fr-FR" sz="1200" b="1" i="0" u="none" strike="noStrike" cap="none" spc="0">
                <a:solidFill>
                  <a:srgbClr val="FF0000"/>
                </a:solidFill>
                <a:latin typeface="+mn-lt"/>
                <a:ea typeface="+mn-ea"/>
                <a:cs typeface="+mn-cs"/>
              </a:rPr>
              <a:t>En cas de doute, demander au DPD de l'académie : dpd@ac-grenoble.fr </a:t>
            </a:r>
            <a:endParaRPr/>
          </a:p>
          <a:p>
            <a:pPr>
              <a:defRPr/>
            </a:pPr>
            <a:r>
              <a:rPr lang="fr-FR" sz="1200" b="1" i="0" u="none" strike="noStrike" cap="none" spc="0">
                <a:solidFill>
                  <a:srgbClr val="FF0000"/>
                </a:solidFill>
                <a:latin typeface="Calibri"/>
                <a:ea typeface="Calibri"/>
                <a:cs typeface="Calibri"/>
              </a:rPr>
              <a:t>https://www.education.gouv.fr/les-enjeux-de-la-protection-des-donnees-au-sein-de-l-education-7451</a:t>
            </a:r>
            <a:endParaRPr sz="1200" b="1">
              <a:solidFill>
                <a:srgbClr val="FF0000"/>
              </a:solidFil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dirty="0" err="1"/>
              <a:t>Corriger</a:t>
            </a:r>
            <a:r>
              <a:rPr dirty="0"/>
              <a:t> = </a:t>
            </a:r>
            <a:r>
              <a:rPr dirty="0" err="1"/>
              <a:t>montrer</a:t>
            </a:r>
            <a:r>
              <a:rPr dirty="0"/>
              <a:t> correction audio d'un devoir avec </a:t>
            </a:r>
            <a:r>
              <a:rPr dirty="0" err="1"/>
              <a:t>rendu</a:t>
            </a:r>
            <a:r>
              <a:rPr dirty="0"/>
              <a:t> QR Code</a:t>
            </a:r>
          </a:p>
          <a:p>
            <a:pPr>
              <a:defRPr/>
            </a:pPr>
            <a:r>
              <a:rPr dirty="0"/>
              <a:t>Cynthia </a:t>
            </a:r>
            <a:r>
              <a:rPr lang="fr-FR" dirty="0"/>
              <a:t> = une séance </a:t>
            </a:r>
            <a:r>
              <a:rPr lang="fr-FR" dirty="0" err="1"/>
              <a:t>differenciée</a:t>
            </a:r>
            <a:r>
              <a:rPr lang="fr-FR" dirty="0"/>
              <a:t> en Éco-G</a:t>
            </a:r>
            <a:endParaRPr dirty="0"/>
          </a:p>
          <a:p>
            <a:pPr>
              <a:defRPr/>
            </a:pPr>
            <a:r>
              <a:rPr dirty="0"/>
              <a:t>Olivier : </a:t>
            </a:r>
            <a:r>
              <a:rPr dirty="0" err="1"/>
              <a:t>Touche</a:t>
            </a:r>
            <a:r>
              <a:rPr dirty="0"/>
              <a:t> F6 = </a:t>
            </a:r>
            <a:r>
              <a:rPr dirty="0" err="1"/>
              <a:t>chercher</a:t>
            </a:r>
            <a:r>
              <a:rPr dirty="0"/>
              <a:t> un mot dans un PDF ex sur Voyage au bout de la </a:t>
            </a:r>
            <a:r>
              <a:rPr dirty="0" err="1"/>
              <a:t>nuit</a:t>
            </a:r>
            <a:r>
              <a:rPr dirty="0"/>
              <a:t> pour le </a:t>
            </a:r>
            <a:r>
              <a:rPr dirty="0" err="1"/>
              <a:t>chapitre</a:t>
            </a:r>
            <a:r>
              <a:rPr dirty="0"/>
              <a:t> 2.</a:t>
            </a:r>
          </a:p>
          <a:p>
            <a:pPr>
              <a:defRPr/>
            </a:pPr>
            <a:r>
              <a:rPr dirty="0"/>
              <a:t>Diversifier = </a:t>
            </a:r>
            <a:r>
              <a:rPr dirty="0" err="1"/>
              <a:t>Jouer</a:t>
            </a:r>
            <a:r>
              <a:rPr dirty="0"/>
              <a:t> sur les formats, les modes de </a:t>
            </a:r>
            <a:r>
              <a:rPr dirty="0" err="1"/>
              <a:t>rendus</a:t>
            </a:r>
            <a:r>
              <a:rPr dirty="0"/>
              <a:t>, les </a:t>
            </a:r>
            <a:r>
              <a:rPr dirty="0" err="1"/>
              <a:t>contenus</a:t>
            </a:r>
            <a:r>
              <a:rPr dirty="0"/>
              <a:t> (</a:t>
            </a:r>
            <a:r>
              <a:rPr dirty="0" err="1"/>
              <a:t>textes</a:t>
            </a:r>
            <a:r>
              <a:rPr dirty="0"/>
              <a:t>/images/audios/</a:t>
            </a:r>
            <a:r>
              <a:rPr dirty="0" err="1"/>
              <a:t>vidéos</a:t>
            </a:r>
            <a:r>
              <a:rPr dirty="0"/>
              <a:t>...)</a:t>
            </a:r>
          </a:p>
          <a:p>
            <a:pPr>
              <a:defRPr/>
            </a:pPr>
            <a:r>
              <a:rPr dirty="0"/>
              <a:t>Adapter = EBEP : </a:t>
            </a:r>
            <a:r>
              <a:rPr dirty="0" err="1"/>
              <a:t>Synthèse</a:t>
            </a:r>
            <a:r>
              <a:rPr dirty="0"/>
              <a:t> </a:t>
            </a:r>
            <a:r>
              <a:rPr dirty="0" err="1"/>
              <a:t>vocale</a:t>
            </a:r>
            <a:r>
              <a:rPr dirty="0"/>
              <a:t>, mode lecture pour les sites web qui </a:t>
            </a:r>
            <a:r>
              <a:rPr lang="fr-FR" dirty="0"/>
              <a:t>enlève</a:t>
            </a:r>
            <a:r>
              <a:rPr dirty="0"/>
              <a:t> les distractions sur IPAD</a:t>
            </a:r>
            <a:r>
              <a:rPr lang="fr-FR" dirty="0"/>
              <a:t>…</a:t>
            </a: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u="sng">
                <a:hlinkClick r:id="rId3" tooltip="https://view.genial.ly/5e68f00475ef8e0fc17d02d9"/>
              </a:rPr>
              <a:t>https://view.genial.ly/5e68f00475ef8e0fc17d02d9</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sz="1350" b="0" i="0" u="none" dirty="0">
                <a:solidFill>
                  <a:srgbClr val="000000"/>
                </a:solidFill>
                <a:latin typeface="Liberation Sans"/>
                <a:ea typeface="Liberation Sans"/>
                <a:cs typeface="Liberation Sans"/>
              </a:rPr>
              <a:t>Le </a:t>
            </a:r>
            <a:r>
              <a:rPr sz="1350" b="0" i="0" u="none" dirty="0" err="1">
                <a:solidFill>
                  <a:srgbClr val="000000"/>
                </a:solidFill>
                <a:latin typeface="Liberation Sans"/>
                <a:ea typeface="Liberation Sans"/>
                <a:cs typeface="Liberation Sans"/>
              </a:rPr>
              <a:t>modèle</a:t>
            </a:r>
            <a:r>
              <a:rPr sz="1350" b="0" i="0" u="none" dirty="0">
                <a:solidFill>
                  <a:srgbClr val="000000"/>
                </a:solidFill>
                <a:latin typeface="Liberation Sans"/>
                <a:ea typeface="Liberation Sans"/>
                <a:cs typeface="Liberation Sans"/>
              </a:rPr>
              <a:t> SAMR </a:t>
            </a:r>
            <a:r>
              <a:rPr sz="1350" b="0" i="0" u="none" dirty="0" err="1">
                <a:solidFill>
                  <a:srgbClr val="000000"/>
                </a:solidFill>
                <a:latin typeface="Liberation Sans"/>
                <a:ea typeface="Liberation Sans"/>
                <a:cs typeface="Liberation Sans"/>
              </a:rPr>
              <a:t>offre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méthode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permettant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mieux</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saisir</a:t>
            </a:r>
            <a:r>
              <a:rPr sz="1350" b="0" i="0" u="none" dirty="0">
                <a:solidFill>
                  <a:srgbClr val="000000"/>
                </a:solidFill>
                <a:latin typeface="Liberation Sans"/>
                <a:ea typeface="Liberation Sans"/>
                <a:cs typeface="Liberation Sans"/>
              </a:rPr>
              <a:t> comment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avoir</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réel</a:t>
            </a:r>
            <a:r>
              <a:rPr sz="1350" b="0" i="0" u="none" dirty="0">
                <a:solidFill>
                  <a:srgbClr val="000000"/>
                </a:solidFill>
                <a:latin typeface="Liberation Sans"/>
                <a:ea typeface="Liberation Sans"/>
                <a:cs typeface="Liberation Sans"/>
              </a:rPr>
              <a:t> impact sur </a:t>
            </a:r>
            <a:r>
              <a:rPr sz="1350" b="0" i="0" u="none" dirty="0" err="1">
                <a:solidFill>
                  <a:srgbClr val="000000"/>
                </a:solidFill>
                <a:latin typeface="Liberation Sans"/>
                <a:ea typeface="Liberation Sans"/>
                <a:cs typeface="Liberation Sans"/>
              </a:rPr>
              <a:t>l’enseignement</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l’apprentissage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Ainsi</a:t>
            </a:r>
            <a:r>
              <a:rPr sz="1350" b="0" i="0" u="none" dirty="0">
                <a:solidFill>
                  <a:srgbClr val="000000"/>
                </a:solidFill>
                <a:latin typeface="Liberation Sans"/>
                <a:ea typeface="Liberation Sans"/>
                <a:cs typeface="Liberation Sans"/>
              </a:rPr>
              <a:t>, il aide </a:t>
            </a:r>
            <a:r>
              <a:rPr sz="1350" b="0" i="0" u="none" dirty="0" err="1">
                <a:solidFill>
                  <a:srgbClr val="000000"/>
                </a:solidFill>
                <a:latin typeface="Liberation Sans"/>
                <a:ea typeface="Liberation Sans"/>
                <a:cs typeface="Liberation Sans"/>
              </a:rPr>
              <a:t>l’enseignant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comprendre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qu’intégrer</a:t>
            </a:r>
            <a:r>
              <a:rPr sz="1350" b="0" i="0" u="none" dirty="0">
                <a:solidFill>
                  <a:srgbClr val="000000"/>
                </a:solidFill>
                <a:latin typeface="Liberation Sans"/>
                <a:ea typeface="Liberation Sans"/>
                <a:cs typeface="Liberation Sans"/>
              </a:rPr>
              <a:t> les TIC ne </a:t>
            </a:r>
            <a:r>
              <a:rPr sz="1350" b="0" i="0" u="none" dirty="0" err="1">
                <a:solidFill>
                  <a:srgbClr val="000000"/>
                </a:solidFill>
                <a:latin typeface="Liberation Sans"/>
                <a:ea typeface="Liberation Sans"/>
                <a:cs typeface="Liberation Sans"/>
              </a:rPr>
              <a:t>signifie</a:t>
            </a:r>
            <a:r>
              <a:rPr sz="1350" b="0" i="0" u="none" dirty="0">
                <a:solidFill>
                  <a:srgbClr val="000000"/>
                </a:solidFill>
                <a:latin typeface="Liberation Sans"/>
                <a:ea typeface="Liberation Sans"/>
                <a:cs typeface="Liberation Sans"/>
              </a:rPr>
              <a:t> pas </a:t>
            </a:r>
            <a:r>
              <a:rPr sz="1350" b="0" i="0" u="none" dirty="0" err="1">
                <a:solidFill>
                  <a:srgbClr val="000000"/>
                </a:solidFill>
                <a:latin typeface="Liberation Sans"/>
                <a:ea typeface="Liberation Sans"/>
                <a:cs typeface="Liberation Sans"/>
              </a:rPr>
              <a:t>d’utiliser</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tout prix, </a:t>
            </a:r>
            <a:r>
              <a:rPr sz="1350" b="0" i="0" u="none" dirty="0" err="1">
                <a:solidFill>
                  <a:srgbClr val="000000"/>
                </a:solidFill>
                <a:latin typeface="Liberation Sans"/>
                <a:ea typeface="Liberation Sans"/>
                <a:cs typeface="Liberation Sans"/>
              </a:rPr>
              <a:t>mais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d’engager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dans son </a:t>
            </a:r>
            <a:r>
              <a:rPr sz="1350" b="0" i="0" u="none" dirty="0" err="1">
                <a:solidFill>
                  <a:srgbClr val="000000"/>
                </a:solidFill>
                <a:latin typeface="Liberation Sans"/>
                <a:ea typeface="Liberation Sans"/>
                <a:cs typeface="Liberation Sans"/>
              </a:rPr>
              <a:t>apprentissage</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devient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donc</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outil</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atteindre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but.</a:t>
            </a:r>
          </a:p>
          <a:p>
            <a:pPr>
              <a:defRPr/>
            </a:pPr>
            <a:endParaRPr dirty="0"/>
          </a:p>
          <a:p>
            <a:pPr>
              <a:defRPr/>
            </a:pPr>
            <a:r>
              <a:rPr sz="1800" b="1" i="0" u="none" dirty="0">
                <a:solidFill>
                  <a:srgbClr val="BA305E"/>
                </a:solidFill>
                <a:latin typeface="Open Sans"/>
                <a:ea typeface="Open Sans"/>
                <a:cs typeface="Open Sans"/>
              </a:rPr>
              <a:t>Substitution</a:t>
            </a:r>
          </a:p>
          <a:p>
            <a:pPr>
              <a:defRPr/>
            </a:pPr>
            <a:r>
              <a:rPr sz="1350" b="0" i="1" u="none" dirty="0" err="1">
                <a:solidFill>
                  <a:srgbClr val="000000"/>
                </a:solidFill>
                <a:latin typeface="Liberation Sans"/>
                <a:ea typeface="Liberation Sans"/>
                <a:cs typeface="Liberation Sans"/>
              </a:rPr>
              <a:t>Définition</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utilisée</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effectuer</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même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tâche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qu’avant</a:t>
            </a:r>
            <a:r>
              <a:rPr sz="1350" b="0" i="0" u="none" dirty="0">
                <a:solidFill>
                  <a:srgbClr val="000000"/>
                </a:solidFill>
                <a:latin typeface="Liberation Sans"/>
                <a:ea typeface="Liberation Sans"/>
                <a:cs typeface="Liberation Sans"/>
              </a:rPr>
              <a:t>.</a:t>
            </a:r>
          </a:p>
          <a:p>
            <a:pPr>
              <a:defRPr/>
            </a:pPr>
            <a:r>
              <a:rPr sz="1350" b="0" i="1" u="none" dirty="0" err="1">
                <a:solidFill>
                  <a:srgbClr val="000000"/>
                </a:solidFill>
                <a:latin typeface="Liberation Sans"/>
                <a:ea typeface="Liberation Sans"/>
                <a:cs typeface="Liberation Sans"/>
              </a:rPr>
              <a:t>Exemple</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utilise</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traitement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texte</a:t>
            </a:r>
            <a:r>
              <a:rPr sz="1350" b="0" i="0" u="none" dirty="0">
                <a:solidFill>
                  <a:srgbClr val="000000"/>
                </a:solidFill>
                <a:latin typeface="Liberation Sans"/>
                <a:ea typeface="Liberation Sans"/>
                <a:cs typeface="Liberation Sans"/>
              </a:rPr>
              <a:t> au lieu d’un crayon pour </a:t>
            </a:r>
            <a:r>
              <a:rPr sz="1350" b="0" i="0" u="none" dirty="0" err="1">
                <a:solidFill>
                  <a:srgbClr val="000000"/>
                </a:solidFill>
                <a:latin typeface="Liberation Sans"/>
                <a:ea typeface="Liberation Sans"/>
                <a:cs typeface="Liberation Sans"/>
              </a:rPr>
              <a:t>écrire</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texte</a:t>
            </a:r>
            <a:r>
              <a:rPr sz="1350" b="0" i="0" u="none" dirty="0">
                <a:solidFill>
                  <a:srgbClr val="000000"/>
                </a:solidFill>
                <a:latin typeface="Liberation Sans"/>
                <a:ea typeface="Liberation Sans"/>
                <a:cs typeface="Liberation Sans"/>
              </a:rPr>
              <a:t>.</a:t>
            </a:r>
          </a:p>
          <a:p>
            <a:pPr>
              <a:defRPr/>
            </a:pPr>
            <a:r>
              <a:rPr sz="1350" b="0" i="1" u="none" dirty="0" err="1">
                <a:solidFill>
                  <a:srgbClr val="000000"/>
                </a:solidFill>
                <a:latin typeface="Liberation Sans"/>
                <a:ea typeface="Liberation Sans"/>
                <a:cs typeface="Liberation Sans"/>
              </a:rPr>
              <a:t>Changement</a:t>
            </a:r>
            <a:r>
              <a:rPr sz="1350" b="0" i="1" u="none" dirty="0">
                <a:solidFill>
                  <a:srgbClr val="000000"/>
                </a:solidFill>
                <a:latin typeface="Liberation Sans"/>
                <a:ea typeface="Liberation Sans"/>
                <a:cs typeface="Liberation Sans"/>
              </a:rPr>
              <a:t> </a:t>
            </a:r>
            <a:r>
              <a:rPr sz="1350" b="0" i="1" u="none" dirty="0" err="1">
                <a:solidFill>
                  <a:srgbClr val="000000"/>
                </a:solidFill>
                <a:latin typeface="Liberation Sans"/>
                <a:ea typeface="Liberation Sans"/>
                <a:cs typeface="Liberation Sans"/>
              </a:rPr>
              <a:t>fonctionnel</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Aucun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changement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fonctionnel</a:t>
            </a:r>
            <a:r>
              <a:rPr sz="1350" b="0" i="0" u="none" dirty="0">
                <a:solidFill>
                  <a:srgbClr val="000000"/>
                </a:solidFill>
                <a:latin typeface="Liberation Sans"/>
                <a:ea typeface="Liberation Sans"/>
                <a:cs typeface="Liberation Sans"/>
              </a:rPr>
              <a:t> dans </a:t>
            </a:r>
            <a:r>
              <a:rPr sz="1350" b="0" i="0" u="none" dirty="0" err="1">
                <a:solidFill>
                  <a:srgbClr val="000000"/>
                </a:solidFill>
                <a:latin typeface="Liberation Sans"/>
                <a:ea typeface="Liberation Sans"/>
                <a:cs typeface="Liberation Sans"/>
              </a:rPr>
              <a:t>l’enseignement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l’apprentissage</a:t>
            </a:r>
            <a:r>
              <a:rPr sz="1350" b="0" i="0" u="none" dirty="0">
                <a:solidFill>
                  <a:srgbClr val="000000"/>
                </a:solidFill>
                <a:latin typeface="Liberation Sans"/>
                <a:ea typeface="Liberation Sans"/>
                <a:cs typeface="Liberation Sans"/>
              </a:rPr>
              <a:t>. Il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y </a:t>
            </a:r>
            <a:r>
              <a:rPr sz="1350" b="0" i="0" u="none" dirty="0" err="1">
                <a:solidFill>
                  <a:srgbClr val="000000"/>
                </a:solidFill>
                <a:latin typeface="Liberation Sans"/>
                <a:ea typeface="Liberation Sans"/>
                <a:cs typeface="Liberation Sans"/>
              </a:rPr>
              <a:t>avoir</a:t>
            </a:r>
            <a:r>
              <a:rPr sz="1350" b="0" i="0" u="none" dirty="0">
                <a:solidFill>
                  <a:srgbClr val="000000"/>
                </a:solidFill>
                <a:latin typeface="Liberation Sans"/>
                <a:ea typeface="Liberation Sans"/>
                <a:cs typeface="Liberation Sans"/>
              </a:rPr>
              <a:t> des moments </a:t>
            </a:r>
            <a:r>
              <a:rPr sz="1350" b="0" i="0" u="none" dirty="0" err="1">
                <a:solidFill>
                  <a:srgbClr val="000000"/>
                </a:solidFill>
                <a:latin typeface="Liberation Sans"/>
                <a:ea typeface="Liberation Sans"/>
                <a:cs typeface="Liberation Sans"/>
              </a:rPr>
              <a:t>où</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niveau</a:t>
            </a:r>
            <a:r>
              <a:rPr sz="1350" b="0" i="0" u="none" dirty="0">
                <a:solidFill>
                  <a:srgbClr val="000000"/>
                </a:solidFill>
                <a:latin typeface="Liberation Sans"/>
                <a:ea typeface="Liberation Sans"/>
                <a:cs typeface="Liberation Sans"/>
              </a:rPr>
              <a:t> de travail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approprié</a:t>
            </a:r>
            <a:r>
              <a:rPr sz="1350" b="0" i="0" u="none" dirty="0">
                <a:solidFill>
                  <a:srgbClr val="000000"/>
                </a:solidFill>
                <a:latin typeface="Liberation Sans"/>
                <a:ea typeface="Liberation Sans"/>
                <a:cs typeface="Liberation Sans"/>
              </a:rPr>
              <a:t>, car il </a:t>
            </a:r>
            <a:r>
              <a:rPr sz="1350" b="0" i="0" u="none" dirty="0" err="1">
                <a:solidFill>
                  <a:srgbClr val="000000"/>
                </a:solidFill>
                <a:latin typeface="Liberation Sans"/>
                <a:ea typeface="Liberation Sans"/>
                <a:cs typeface="Liberation Sans"/>
              </a:rPr>
              <a:t>n’y</a:t>
            </a:r>
            <a:r>
              <a:rPr sz="1350" b="0" i="0" u="none" dirty="0">
                <a:solidFill>
                  <a:srgbClr val="000000"/>
                </a:solidFill>
                <a:latin typeface="Liberation Sans"/>
                <a:ea typeface="Liberation Sans"/>
                <a:cs typeface="Liberation Sans"/>
              </a:rPr>
              <a:t> a pas de gain </a:t>
            </a:r>
            <a:r>
              <a:rPr sz="1350" b="0" i="0" u="none" dirty="0" err="1">
                <a:solidFill>
                  <a:srgbClr val="000000"/>
                </a:solidFill>
                <a:latin typeface="Liberation Sans"/>
                <a:ea typeface="Liberation Sans"/>
                <a:cs typeface="Liberation Sans"/>
              </a:rPr>
              <a:t>réel</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tirer</a:t>
            </a:r>
            <a:r>
              <a:rPr sz="1350" b="0" i="0" u="none" dirty="0">
                <a:solidFill>
                  <a:srgbClr val="000000"/>
                </a:solidFill>
                <a:latin typeface="Liberation Sans"/>
                <a:ea typeface="Liberation Sans"/>
                <a:cs typeface="Liberation Sans"/>
              </a:rPr>
              <a:t> de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Il faut </a:t>
            </a:r>
            <a:r>
              <a:rPr sz="1350" b="0" i="0" u="none" dirty="0" err="1">
                <a:solidFill>
                  <a:srgbClr val="000000"/>
                </a:solidFill>
                <a:latin typeface="Liberation Sans"/>
                <a:ea typeface="Liberation Sans"/>
                <a:cs typeface="Liberation Sans"/>
              </a:rPr>
              <a:t>décider</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l’utilisation</a:t>
            </a:r>
            <a:r>
              <a:rPr sz="1350" b="0" i="0" u="none" dirty="0">
                <a:solidFill>
                  <a:srgbClr val="000000"/>
                </a:solidFill>
                <a:latin typeface="Liberation Sans"/>
                <a:ea typeface="Liberation Sans"/>
                <a:cs typeface="Liberation Sans"/>
              </a:rPr>
              <a:t> de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sur la base </a:t>
            </a:r>
            <a:r>
              <a:rPr sz="1350" b="0" i="0" u="none" dirty="0" err="1">
                <a:solidFill>
                  <a:srgbClr val="000000"/>
                </a:solidFill>
                <a:latin typeface="Liberation Sans"/>
                <a:ea typeface="Liberation Sans"/>
                <a:cs typeface="Liberation Sans"/>
              </a:rPr>
              <a:t>d’autres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avantages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possibles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zone a tendance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être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centrée</a:t>
            </a:r>
            <a:r>
              <a:rPr sz="1350" b="0" i="0" u="none" dirty="0">
                <a:solidFill>
                  <a:srgbClr val="000000"/>
                </a:solidFill>
                <a:latin typeface="Liberation Sans"/>
                <a:ea typeface="Liberation Sans"/>
                <a:cs typeface="Liberation Sans"/>
              </a:rPr>
              <a:t> sur </a:t>
            </a:r>
            <a:r>
              <a:rPr sz="1350" b="0" i="0" u="none" dirty="0" err="1">
                <a:solidFill>
                  <a:srgbClr val="000000"/>
                </a:solidFill>
                <a:latin typeface="Liberation Sans"/>
                <a:ea typeface="Liberation Sans"/>
                <a:cs typeface="Liberation Sans"/>
              </a:rPr>
              <a:t>l’enseignant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où</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celui</a:t>
            </a:r>
            <a:r>
              <a:rPr sz="1350" b="0" i="0" u="none" dirty="0">
                <a:solidFill>
                  <a:srgbClr val="000000"/>
                </a:solidFill>
                <a:latin typeface="Liberation Sans"/>
                <a:ea typeface="Liberation Sans"/>
                <a:cs typeface="Liberation Sans"/>
              </a:rPr>
              <a:t>-ci guide </a:t>
            </a:r>
            <a:r>
              <a:rPr sz="1350" b="0" i="0" u="none" dirty="0" err="1">
                <a:solidFill>
                  <a:srgbClr val="000000"/>
                </a:solidFill>
                <a:latin typeface="Liberation Sans"/>
                <a:ea typeface="Liberation Sans"/>
                <a:cs typeface="Liberation Sans"/>
              </a:rPr>
              <a:t>tous</a:t>
            </a:r>
            <a:r>
              <a:rPr sz="1350" b="0" i="0" u="none" dirty="0">
                <a:solidFill>
                  <a:srgbClr val="000000"/>
                </a:solidFill>
                <a:latin typeface="Liberation Sans"/>
                <a:ea typeface="Liberation Sans"/>
                <a:cs typeface="Liberation Sans"/>
              </a:rPr>
              <a:t> les aspects </a:t>
            </a:r>
            <a:r>
              <a:rPr sz="1350" b="0" i="0" u="none" dirty="0" err="1">
                <a:solidFill>
                  <a:srgbClr val="000000"/>
                </a:solidFill>
                <a:latin typeface="Liberation Sans"/>
                <a:ea typeface="Liberation Sans"/>
                <a:cs typeface="Liberation Sans"/>
              </a:rPr>
              <a:t>d’une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leçon</a:t>
            </a:r>
            <a:r>
              <a:rPr sz="1350" b="0" i="0" u="none" dirty="0">
                <a:solidFill>
                  <a:srgbClr val="000000"/>
                </a:solidFill>
                <a:latin typeface="Liberation Sans"/>
                <a:ea typeface="Liberation Sans"/>
                <a:cs typeface="Liberation Sans"/>
              </a:rPr>
              <a:t>.</a:t>
            </a:r>
            <a:r>
              <a:rPr sz="1350" b="1" i="0" u="none" dirty="0">
                <a:solidFill>
                  <a:srgbClr val="000000"/>
                </a:solidFill>
                <a:latin typeface="Liberation Sans"/>
                <a:ea typeface="Liberation Sans"/>
                <a:cs typeface="Liberation Sans"/>
              </a:rPr>
              <a:t> </a:t>
            </a:r>
          </a:p>
          <a:p>
            <a:pPr>
              <a:defRPr/>
            </a:pPr>
            <a:r>
              <a:rPr sz="1800" b="1" i="0" u="none" dirty="0">
                <a:solidFill>
                  <a:srgbClr val="BA305E"/>
                </a:solidFill>
                <a:latin typeface="Open Sans"/>
                <a:ea typeface="Open Sans"/>
                <a:cs typeface="Open Sans"/>
              </a:rPr>
              <a:t>Augmentation</a:t>
            </a:r>
          </a:p>
          <a:p>
            <a:pPr>
              <a:defRPr/>
            </a:pPr>
            <a:r>
              <a:rPr sz="1350" b="0" i="1" u="none" dirty="0" err="1">
                <a:solidFill>
                  <a:srgbClr val="000000"/>
                </a:solidFill>
                <a:latin typeface="Liberation Sans"/>
                <a:ea typeface="Liberation Sans"/>
                <a:cs typeface="Liberation Sans"/>
              </a:rPr>
              <a:t>Définition</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L’informatique</a:t>
            </a:r>
            <a:r>
              <a:rPr sz="1350" b="0" i="0" u="none" dirty="0">
                <a:solidFill>
                  <a:srgbClr val="000000"/>
                </a:solidFill>
                <a:latin typeface="Liberation Sans"/>
                <a:ea typeface="Liberation Sans"/>
                <a:cs typeface="Liberation Sans"/>
              </a:rPr>
              <a:t> propose un </a:t>
            </a:r>
            <a:r>
              <a:rPr sz="1350" b="0" i="0" u="none" dirty="0" err="1">
                <a:solidFill>
                  <a:srgbClr val="000000"/>
                </a:solidFill>
                <a:latin typeface="Liberation Sans"/>
                <a:ea typeface="Liberation Sans"/>
                <a:cs typeface="Liberation Sans"/>
              </a:rPr>
              <a:t>outil</a:t>
            </a:r>
            <a:r>
              <a:rPr sz="1350" b="0" i="0" u="none" dirty="0">
                <a:solidFill>
                  <a:srgbClr val="000000"/>
                </a:solidFill>
                <a:latin typeface="Liberation Sans"/>
                <a:ea typeface="Liberation Sans"/>
                <a:cs typeface="Liberation Sans"/>
              </a:rPr>
              <a:t> plus </a:t>
            </a:r>
            <a:r>
              <a:rPr sz="1350" b="0" i="0" u="none" dirty="0" err="1">
                <a:solidFill>
                  <a:srgbClr val="000000"/>
                </a:solidFill>
                <a:latin typeface="Liberation Sans"/>
                <a:ea typeface="Liberation Sans"/>
                <a:cs typeface="Liberation Sans"/>
              </a:rPr>
              <a:t>efficace</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effectuer</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tâches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courantes</a:t>
            </a:r>
            <a:r>
              <a:rPr sz="1350" b="0" i="0" u="none" dirty="0">
                <a:solidFill>
                  <a:srgbClr val="000000"/>
                </a:solidFill>
                <a:latin typeface="Liberation Sans"/>
                <a:ea typeface="Liberation Sans"/>
                <a:cs typeface="Liberation Sans"/>
              </a:rPr>
              <a:t>.</a:t>
            </a:r>
          </a:p>
          <a:p>
            <a:pPr>
              <a:defRPr/>
            </a:pPr>
            <a:r>
              <a:rPr sz="1350" b="0" i="1" u="none" dirty="0" err="1">
                <a:solidFill>
                  <a:srgbClr val="000000"/>
                </a:solidFill>
                <a:latin typeface="Liberation Sans"/>
                <a:ea typeface="Liberation Sans"/>
                <a:cs typeface="Liberation Sans"/>
              </a:rPr>
              <a:t>Exemple</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L’enseignant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crée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évaluation</a:t>
            </a:r>
            <a:r>
              <a:rPr sz="1350" b="0" i="0" u="none" dirty="0">
                <a:solidFill>
                  <a:srgbClr val="000000"/>
                </a:solidFill>
                <a:latin typeface="Liberation Sans"/>
                <a:ea typeface="Liberation Sans"/>
                <a:cs typeface="Liberation Sans"/>
              </a:rPr>
              <a:t> formative sur Google Drive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Socrative et il </a:t>
            </a:r>
            <a:r>
              <a:rPr sz="1350" b="0" i="0" u="none" dirty="0" err="1">
                <a:solidFill>
                  <a:srgbClr val="000000"/>
                </a:solidFill>
                <a:latin typeface="Liberation Sans"/>
                <a:ea typeface="Liberation Sans"/>
                <a:cs typeface="Liberation Sans"/>
              </a:rPr>
              <a:t>demande</a:t>
            </a:r>
            <a:r>
              <a:rPr sz="1350" b="0" i="0" u="none" dirty="0">
                <a:solidFill>
                  <a:srgbClr val="000000"/>
                </a:solidFill>
                <a:latin typeface="Liberation Sans"/>
                <a:ea typeface="Liberation Sans"/>
                <a:cs typeface="Liberation Sans"/>
              </a:rPr>
              <a:t> aux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d’y</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répondre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ligne</a:t>
            </a:r>
            <a:r>
              <a:rPr sz="1350" b="0" i="0" u="none" dirty="0">
                <a:solidFill>
                  <a:srgbClr val="000000"/>
                </a:solidFill>
                <a:latin typeface="Liberation Sans"/>
                <a:ea typeface="Liberation Sans"/>
                <a:cs typeface="Liberation Sans"/>
              </a:rPr>
              <a:t>.</a:t>
            </a:r>
          </a:p>
          <a:p>
            <a:pPr>
              <a:defRPr/>
            </a:pPr>
            <a:r>
              <a:rPr sz="1350" b="0" i="1" u="none" dirty="0" err="1">
                <a:solidFill>
                  <a:srgbClr val="000000"/>
                </a:solidFill>
                <a:latin typeface="Liberation Sans"/>
                <a:ea typeface="Liberation Sans"/>
                <a:cs typeface="Liberation Sans"/>
              </a:rPr>
              <a:t>Changement</a:t>
            </a:r>
            <a:r>
              <a:rPr sz="1350" b="0" i="1" u="none" dirty="0">
                <a:solidFill>
                  <a:srgbClr val="000000"/>
                </a:solidFill>
                <a:latin typeface="Liberation Sans"/>
                <a:ea typeface="Liberation Sans"/>
                <a:cs typeface="Liberation Sans"/>
              </a:rPr>
              <a:t> </a:t>
            </a:r>
            <a:r>
              <a:rPr sz="1350" b="0" i="1" u="none" dirty="0" err="1">
                <a:solidFill>
                  <a:srgbClr val="000000"/>
                </a:solidFill>
                <a:latin typeface="Liberation Sans"/>
                <a:ea typeface="Liberation Sans"/>
                <a:cs typeface="Liberation Sans"/>
              </a:rPr>
              <a:t>fonctionnel</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Il y a un certain </a:t>
            </a:r>
            <a:r>
              <a:rPr sz="1350" b="0" i="0" u="none" dirty="0" err="1">
                <a:solidFill>
                  <a:srgbClr val="000000"/>
                </a:solidFill>
                <a:latin typeface="Liberation Sans"/>
                <a:ea typeface="Liberation Sans"/>
                <a:cs typeface="Liberation Sans"/>
              </a:rPr>
              <a:t>avantage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fonctionnel</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puisque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l’évaluation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ligne</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l’enseignant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peuvent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obtenir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rétroaction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presqu’immédiate</a:t>
            </a:r>
            <a:r>
              <a:rPr sz="1350" b="0" i="0" u="none" dirty="0">
                <a:solidFill>
                  <a:srgbClr val="000000"/>
                </a:solidFill>
                <a:latin typeface="Liberation Sans"/>
                <a:ea typeface="Liberation Sans"/>
                <a:cs typeface="Liberation Sans"/>
              </a:rPr>
              <a:t>. Ce </a:t>
            </a:r>
            <a:r>
              <a:rPr sz="1350" b="0" i="0" u="none" dirty="0" err="1">
                <a:solidFill>
                  <a:srgbClr val="000000"/>
                </a:solidFill>
                <a:latin typeface="Liberation Sans"/>
                <a:ea typeface="Liberation Sans"/>
                <a:cs typeface="Liberation Sans"/>
              </a:rPr>
              <a:t>niveau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d’intégration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entraîne</a:t>
            </a:r>
            <a:r>
              <a:rPr sz="1350" b="0" i="0" u="none" dirty="0">
                <a:solidFill>
                  <a:srgbClr val="000000"/>
                </a:solidFill>
                <a:latin typeface="Liberation Sans"/>
                <a:ea typeface="Liberation Sans"/>
                <a:cs typeface="Liberation Sans"/>
              </a:rPr>
              <a:t> un certain </a:t>
            </a:r>
            <a:r>
              <a:rPr sz="1350" b="0" i="0" u="none" dirty="0" err="1">
                <a:solidFill>
                  <a:srgbClr val="000000"/>
                </a:solidFill>
                <a:latin typeface="Liberation Sans"/>
                <a:ea typeface="Liberation Sans"/>
                <a:cs typeface="Liberation Sans"/>
              </a:rPr>
              <a:t>déplacement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l’enseignant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vers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L’impact</a:t>
            </a:r>
            <a:r>
              <a:rPr sz="1350" b="0" i="0" u="none" dirty="0">
                <a:solidFill>
                  <a:srgbClr val="000000"/>
                </a:solidFill>
                <a:latin typeface="Liberation Sans"/>
                <a:ea typeface="Liberation Sans"/>
                <a:cs typeface="Liberation Sans"/>
              </a:rPr>
              <a:t> de la </a:t>
            </a:r>
            <a:r>
              <a:rPr sz="1350" b="0" i="0" u="none" dirty="0" err="1">
                <a:solidFill>
                  <a:srgbClr val="000000"/>
                </a:solidFill>
                <a:latin typeface="Liberation Sans"/>
                <a:ea typeface="Liberation Sans"/>
                <a:cs typeface="Liberation Sans"/>
              </a:rPr>
              <a:t>rétroaction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immédiate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que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peuvent</a:t>
            </a:r>
            <a:r>
              <a:rPr sz="1350" b="0" i="0" u="none" dirty="0">
                <a:solidFill>
                  <a:srgbClr val="000000"/>
                </a:solidFill>
                <a:latin typeface="Liberation Sans"/>
                <a:ea typeface="Liberation Sans"/>
                <a:cs typeface="Liberation Sans"/>
              </a:rPr>
              <a:t> commencer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s’engager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davantage</a:t>
            </a:r>
            <a:r>
              <a:rPr sz="1350" b="0" i="0" u="none" dirty="0">
                <a:solidFill>
                  <a:srgbClr val="000000"/>
                </a:solidFill>
                <a:latin typeface="Liberation Sans"/>
                <a:ea typeface="Liberation Sans"/>
                <a:cs typeface="Liberation Sans"/>
              </a:rPr>
              <a:t> dans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apprentissage</a:t>
            </a:r>
            <a:r>
              <a:rPr sz="1350" b="0" i="0" u="none" dirty="0">
                <a:solidFill>
                  <a:srgbClr val="000000"/>
                </a:solidFill>
                <a:latin typeface="Liberation Sans"/>
                <a:ea typeface="Liberation Sans"/>
                <a:cs typeface="Liberation Sans"/>
              </a:rPr>
              <a:t>.</a:t>
            </a:r>
          </a:p>
          <a:p>
            <a:pPr>
              <a:defRPr/>
            </a:pPr>
            <a:r>
              <a:rPr sz="1800" b="1" i="0" u="none" dirty="0">
                <a:solidFill>
                  <a:srgbClr val="BA305E"/>
                </a:solidFill>
                <a:latin typeface="Open Sans"/>
                <a:ea typeface="Open Sans"/>
                <a:cs typeface="Open Sans"/>
              </a:rPr>
              <a:t>Modification</a:t>
            </a:r>
          </a:p>
          <a:p>
            <a:pPr>
              <a:defRPr/>
            </a:pPr>
            <a:r>
              <a:rPr sz="1350" b="0" i="1" u="none" dirty="0" err="1">
                <a:solidFill>
                  <a:srgbClr val="000000"/>
                </a:solidFill>
                <a:latin typeface="Liberation Sans"/>
                <a:ea typeface="Liberation Sans"/>
                <a:cs typeface="Liberation Sans"/>
              </a:rPr>
              <a:t>Définition</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Il </a:t>
            </a:r>
            <a:r>
              <a:rPr sz="1350" b="0" i="0" u="none" dirty="0" err="1">
                <a:solidFill>
                  <a:srgbClr val="000000"/>
                </a:solidFill>
                <a:latin typeface="Liberation Sans"/>
                <a:ea typeface="Liberation Sans"/>
                <a:cs typeface="Liberation Sans"/>
              </a:rPr>
              <a:t>s’agit</a:t>
            </a:r>
            <a:r>
              <a:rPr sz="1350" b="0" i="0" u="none" dirty="0">
                <a:solidFill>
                  <a:srgbClr val="000000"/>
                </a:solidFill>
                <a:latin typeface="Liberation Sans"/>
                <a:ea typeface="Liberation Sans"/>
                <a:cs typeface="Liberation Sans"/>
              </a:rPr>
              <a:t> de la première étape qui </a:t>
            </a:r>
            <a:r>
              <a:rPr sz="1350" b="0" i="0" u="none" dirty="0" err="1">
                <a:solidFill>
                  <a:srgbClr val="000000"/>
                </a:solidFill>
                <a:latin typeface="Liberation Sans"/>
                <a:ea typeface="Liberation Sans"/>
                <a:cs typeface="Liberation Sans"/>
              </a:rPr>
              <a:t>mène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vers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transformation de la salle de </a:t>
            </a:r>
            <a:r>
              <a:rPr sz="1350" b="0" i="0" u="none" dirty="0" err="1">
                <a:solidFill>
                  <a:srgbClr val="000000"/>
                </a:solidFill>
                <a:latin typeface="Liberation Sans"/>
                <a:ea typeface="Liberation Sans"/>
                <a:cs typeface="Liberation Sans"/>
              </a:rPr>
              <a:t>classe</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tâches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scolaires</a:t>
            </a:r>
            <a:r>
              <a:rPr sz="1350" b="0" i="0" u="none" dirty="0">
                <a:solidFill>
                  <a:srgbClr val="000000"/>
                </a:solidFill>
                <a:latin typeface="Liberation Sans"/>
                <a:ea typeface="Liberation Sans"/>
                <a:cs typeface="Liberation Sans"/>
              </a:rPr>
              <a:t> ordinaires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réalisées</a:t>
            </a:r>
            <a:r>
              <a:rPr sz="1350" b="0" i="0" u="none" dirty="0">
                <a:solidFill>
                  <a:srgbClr val="000000"/>
                </a:solidFill>
                <a:latin typeface="Liberation Sans"/>
                <a:ea typeface="Liberation Sans"/>
                <a:cs typeface="Liberation Sans"/>
              </a:rPr>
              <a:t> grâce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a:t>
            </a:r>
          </a:p>
          <a:p>
            <a:pPr>
              <a:defRPr/>
            </a:pPr>
            <a:r>
              <a:rPr sz="1350" b="0" i="1" u="none" dirty="0" err="1">
                <a:solidFill>
                  <a:srgbClr val="000000"/>
                </a:solidFill>
                <a:latin typeface="Liberation Sans"/>
                <a:ea typeface="Liberation Sans"/>
                <a:cs typeface="Liberation Sans"/>
              </a:rPr>
              <a:t>Exemple</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invités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rédiger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dissertation sur le </a:t>
            </a:r>
            <a:r>
              <a:rPr sz="1350" b="0" i="0" u="none" dirty="0" err="1">
                <a:solidFill>
                  <a:srgbClr val="000000"/>
                </a:solidFill>
                <a:latin typeface="Liberation Sans"/>
                <a:ea typeface="Liberation Sans"/>
                <a:cs typeface="Liberation Sans"/>
              </a:rPr>
              <a:t>thème</a:t>
            </a:r>
            <a:r>
              <a:rPr sz="1350" b="0" i="0" u="none" dirty="0">
                <a:solidFill>
                  <a:srgbClr val="000000"/>
                </a:solidFill>
                <a:latin typeface="Liberation Sans"/>
                <a:ea typeface="Liberation Sans"/>
                <a:cs typeface="Liberation Sans"/>
              </a:rPr>
              <a:t> « </a:t>
            </a:r>
            <a:r>
              <a:rPr sz="1350" b="0" i="0" u="none" dirty="0" err="1">
                <a:solidFill>
                  <a:srgbClr val="000000"/>
                </a:solidFill>
                <a:latin typeface="Liberation Sans"/>
                <a:ea typeface="Liberation Sans"/>
                <a:cs typeface="Liberation Sans"/>
              </a:rPr>
              <a:t>Mes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croyances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 Ce travail se fait sur Google Drive et </a:t>
            </a:r>
            <a:r>
              <a:rPr sz="1350" b="0" i="0" u="none" dirty="0" err="1">
                <a:solidFill>
                  <a:srgbClr val="000000"/>
                </a:solidFill>
                <a:latin typeface="Liberation Sans"/>
                <a:ea typeface="Liberation Sans"/>
                <a:cs typeface="Liberation Sans"/>
              </a:rPr>
              <a:t>l’enseignant</a:t>
            </a:r>
            <a:r>
              <a:rPr sz="1350" b="0" i="0" u="none" dirty="0">
                <a:solidFill>
                  <a:srgbClr val="000000"/>
                </a:solidFill>
                <a:latin typeface="Liberation Sans"/>
                <a:ea typeface="Liberation Sans"/>
                <a:cs typeface="Liberation Sans"/>
              </a:rPr>
              <a:t> a </a:t>
            </a:r>
            <a:r>
              <a:rPr sz="1350" b="0" i="0" u="none" dirty="0" err="1">
                <a:solidFill>
                  <a:srgbClr val="000000"/>
                </a:solidFill>
                <a:latin typeface="Liberation Sans"/>
                <a:ea typeface="Liberation Sans"/>
                <a:cs typeface="Liberation Sans"/>
              </a:rPr>
              <a:t>accès</a:t>
            </a:r>
            <a:r>
              <a:rPr sz="1350" b="0" i="0" u="none" dirty="0">
                <a:solidFill>
                  <a:srgbClr val="000000"/>
                </a:solidFill>
                <a:latin typeface="Liberation Sans"/>
                <a:ea typeface="Liberation Sans"/>
                <a:cs typeface="Liberation Sans"/>
              </a:rPr>
              <a:t> aux travaux </a:t>
            </a:r>
            <a:r>
              <a:rPr sz="1350" b="0" i="0" u="none" dirty="0" err="1">
                <a:solidFill>
                  <a:srgbClr val="000000"/>
                </a:solidFill>
                <a:latin typeface="Liberation Sans"/>
                <a:ea typeface="Liberation Sans"/>
                <a:cs typeface="Liberation Sans"/>
              </a:rPr>
              <a:t>en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d’écriture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doit </a:t>
            </a:r>
            <a:r>
              <a:rPr sz="1350" b="0" i="0" u="none" dirty="0" err="1">
                <a:solidFill>
                  <a:srgbClr val="000000"/>
                </a:solidFill>
                <a:latin typeface="Liberation Sans"/>
                <a:ea typeface="Liberation Sans"/>
                <a:cs typeface="Liberation Sans"/>
              </a:rPr>
              <a:t>réaliser</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enregistrement</a:t>
            </a:r>
            <a:r>
              <a:rPr sz="1350" b="0" i="0" u="none" dirty="0">
                <a:solidFill>
                  <a:srgbClr val="000000"/>
                </a:solidFill>
                <a:latin typeface="Liberation Sans"/>
                <a:ea typeface="Liberation Sans"/>
                <a:cs typeface="Liberation Sans"/>
              </a:rPr>
              <a:t> audio de </a:t>
            </a:r>
            <a:r>
              <a:rPr sz="1350" b="0" i="0" u="none" dirty="0" err="1">
                <a:solidFill>
                  <a:srgbClr val="000000"/>
                </a:solidFill>
                <a:latin typeface="Liberation Sans"/>
                <a:ea typeface="Liberation Sans"/>
                <a:cs typeface="Liberation Sans"/>
              </a:rPr>
              <a:t>l’essai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en</a:t>
            </a:r>
            <a:r>
              <a:rPr sz="1350" b="0" i="0" u="none" dirty="0">
                <a:solidFill>
                  <a:srgbClr val="000000"/>
                </a:solidFill>
                <a:latin typeface="Liberation Sans"/>
                <a:ea typeface="Liberation Sans"/>
                <a:cs typeface="Liberation Sans"/>
              </a:rPr>
              <a:t> y </a:t>
            </a:r>
            <a:r>
              <a:rPr sz="1350" b="0" i="0" u="none" dirty="0" err="1">
                <a:solidFill>
                  <a:srgbClr val="000000"/>
                </a:solidFill>
                <a:latin typeface="Liberation Sans"/>
                <a:ea typeface="Liberation Sans"/>
                <a:cs typeface="Liberation Sans"/>
              </a:rPr>
              <a:t>ajoutant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musique libre de droits. </a:t>
            </a:r>
            <a:r>
              <a:rPr sz="1350" b="0" i="0" u="none" dirty="0" err="1">
                <a:solidFill>
                  <a:srgbClr val="000000"/>
                </a:solidFill>
                <a:latin typeface="Liberation Sans"/>
                <a:ea typeface="Liberation Sans"/>
                <a:cs typeface="Liberation Sans"/>
              </a:rPr>
              <a:t>L’enregistrement</a:t>
            </a:r>
            <a:r>
              <a:rPr sz="1350" b="0" i="0" u="none" dirty="0">
                <a:solidFill>
                  <a:srgbClr val="000000"/>
                </a:solidFill>
                <a:latin typeface="Liberation Sans"/>
                <a:ea typeface="Liberation Sans"/>
                <a:cs typeface="Liberation Sans"/>
              </a:rPr>
              <a:t> sera </a:t>
            </a:r>
            <a:r>
              <a:rPr sz="1350" b="0" i="0" u="none" dirty="0" err="1">
                <a:solidFill>
                  <a:srgbClr val="000000"/>
                </a:solidFill>
                <a:latin typeface="Liberation Sans"/>
                <a:ea typeface="Liberation Sans"/>
                <a:cs typeface="Liberation Sans"/>
              </a:rPr>
              <a:t>joué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devant</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vrai</a:t>
            </a:r>
            <a:r>
              <a:rPr sz="1350" b="0" i="0" u="none" dirty="0">
                <a:solidFill>
                  <a:srgbClr val="000000"/>
                </a:solidFill>
                <a:latin typeface="Liberation Sans"/>
                <a:ea typeface="Liberation Sans"/>
                <a:cs typeface="Liberation Sans"/>
              </a:rPr>
              <a:t> public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enseignants</a:t>
            </a:r>
            <a:r>
              <a:rPr sz="1350" b="0" i="0" u="none" dirty="0">
                <a:solidFill>
                  <a:srgbClr val="000000"/>
                </a:solidFill>
                <a:latin typeface="Liberation Sans"/>
                <a:ea typeface="Liberation Sans"/>
                <a:cs typeface="Liberation Sans"/>
              </a:rPr>
              <a:t>, parents).</a:t>
            </a:r>
          </a:p>
          <a:p>
            <a:pPr>
              <a:defRPr/>
            </a:pPr>
            <a:r>
              <a:rPr sz="1350" b="0" i="1" u="none" dirty="0" err="1">
                <a:solidFill>
                  <a:srgbClr val="000000"/>
                </a:solidFill>
                <a:latin typeface="Liberation Sans"/>
                <a:ea typeface="Liberation Sans"/>
                <a:cs typeface="Liberation Sans"/>
              </a:rPr>
              <a:t>Changement</a:t>
            </a:r>
            <a:r>
              <a:rPr sz="1350" b="0" i="1" u="none" dirty="0">
                <a:solidFill>
                  <a:srgbClr val="000000"/>
                </a:solidFill>
                <a:latin typeface="Liberation Sans"/>
                <a:ea typeface="Liberation Sans"/>
                <a:cs typeface="Liberation Sans"/>
              </a:rPr>
              <a:t> </a:t>
            </a:r>
            <a:r>
              <a:rPr sz="1350" b="0" i="1" u="none" dirty="0" err="1">
                <a:solidFill>
                  <a:srgbClr val="000000"/>
                </a:solidFill>
                <a:latin typeface="Liberation Sans"/>
                <a:ea typeface="Liberation Sans"/>
                <a:cs typeface="Liberation Sans"/>
              </a:rPr>
              <a:t>fonctionnel</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Il y a </a:t>
            </a:r>
            <a:r>
              <a:rPr sz="1350" b="0" i="0" u="none" dirty="0" err="1">
                <a:solidFill>
                  <a:srgbClr val="000000"/>
                </a:solidFill>
                <a:latin typeface="Liberation Sans"/>
                <a:ea typeface="Liberation Sans"/>
                <a:cs typeface="Liberation Sans"/>
              </a:rPr>
              <a:t>changement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fonctionnel</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significatif</a:t>
            </a:r>
            <a:r>
              <a:rPr sz="1350" b="0" i="0" u="none" dirty="0">
                <a:solidFill>
                  <a:srgbClr val="000000"/>
                </a:solidFill>
                <a:latin typeface="Liberation Sans"/>
                <a:ea typeface="Liberation Sans"/>
                <a:cs typeface="Liberation Sans"/>
              </a:rPr>
              <a:t> dans la salle de </a:t>
            </a:r>
            <a:r>
              <a:rPr sz="1350" b="0" i="0" u="none" dirty="0" err="1">
                <a:solidFill>
                  <a:srgbClr val="000000"/>
                </a:solidFill>
                <a:latin typeface="Liberation Sans"/>
                <a:ea typeface="Liberation Sans"/>
                <a:cs typeface="Liberation Sans"/>
              </a:rPr>
              <a:t>classe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Alors</a:t>
            </a:r>
            <a:r>
              <a:rPr sz="1350" b="0" i="0" u="none" dirty="0">
                <a:solidFill>
                  <a:srgbClr val="000000"/>
                </a:solidFill>
                <a:latin typeface="Liberation Sans"/>
                <a:ea typeface="Liberation Sans"/>
                <a:cs typeface="Liberation Sans"/>
              </a:rPr>
              <a:t> que </a:t>
            </a:r>
            <a:r>
              <a:rPr sz="1350" b="0" i="0" u="none" dirty="0" err="1">
                <a:solidFill>
                  <a:srgbClr val="000000"/>
                </a:solidFill>
                <a:latin typeface="Liberation Sans"/>
                <a:ea typeface="Liberation Sans"/>
                <a:cs typeface="Liberation Sans"/>
              </a:rPr>
              <a:t>tous</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acquièrent</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compétences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d’écriture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similaires</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réalité</a:t>
            </a:r>
            <a:r>
              <a:rPr sz="1350" b="0" i="0" u="none" dirty="0">
                <a:solidFill>
                  <a:srgbClr val="000000"/>
                </a:solidFill>
                <a:latin typeface="Liberation Sans"/>
                <a:ea typeface="Liberation Sans"/>
                <a:cs typeface="Liberation Sans"/>
              </a:rPr>
              <a:t> d’un </a:t>
            </a:r>
            <a:r>
              <a:rPr sz="1350" b="0" i="0" u="none" dirty="0" err="1">
                <a:solidFill>
                  <a:srgbClr val="000000"/>
                </a:solidFill>
                <a:latin typeface="Liberation Sans"/>
                <a:ea typeface="Liberation Sans"/>
                <a:cs typeface="Liberation Sans"/>
              </a:rPr>
              <a:t>vrai</a:t>
            </a:r>
            <a:r>
              <a:rPr sz="1350" b="0" i="0" u="none" dirty="0">
                <a:solidFill>
                  <a:srgbClr val="000000"/>
                </a:solidFill>
                <a:latin typeface="Liberation Sans"/>
                <a:ea typeface="Liberation Sans"/>
                <a:cs typeface="Liberation Sans"/>
              </a:rPr>
              <a:t> public </a:t>
            </a:r>
            <a:r>
              <a:rPr sz="1350" b="0" i="0" u="none" dirty="0" err="1">
                <a:solidFill>
                  <a:srgbClr val="000000"/>
                </a:solidFill>
                <a:latin typeface="Liberation Sans"/>
                <a:ea typeface="Liberation Sans"/>
                <a:cs typeface="Liberation Sans"/>
              </a:rPr>
              <a:t>donne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chacun</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intérêt</a:t>
            </a:r>
            <a:r>
              <a:rPr sz="1350" b="0" i="0" u="none" dirty="0">
                <a:solidFill>
                  <a:srgbClr val="000000"/>
                </a:solidFill>
                <a:latin typeface="Liberation Sans"/>
                <a:ea typeface="Liberation Sans"/>
                <a:cs typeface="Liberation Sans"/>
              </a:rPr>
              <a:t> personnel dans la </a:t>
            </a:r>
            <a:r>
              <a:rPr sz="1350" b="0" i="0" u="none" dirty="0" err="1">
                <a:solidFill>
                  <a:srgbClr val="000000"/>
                </a:solidFill>
                <a:latin typeface="Liberation Sans"/>
                <a:ea typeface="Liberation Sans"/>
                <a:cs typeface="Liberation Sans"/>
              </a:rPr>
              <a:t>qualité</a:t>
            </a:r>
            <a:r>
              <a:rPr sz="1350" b="0" i="0" u="none" dirty="0">
                <a:solidFill>
                  <a:srgbClr val="000000"/>
                </a:solidFill>
                <a:latin typeface="Liberation Sans"/>
                <a:ea typeface="Liberation Sans"/>
                <a:cs typeface="Liberation Sans"/>
              </a:rPr>
              <a:t> du travail.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nécessaire</a:t>
            </a:r>
            <a:r>
              <a:rPr sz="1350" b="0" i="0" u="none" dirty="0">
                <a:solidFill>
                  <a:srgbClr val="000000"/>
                </a:solidFill>
                <a:latin typeface="Liberation Sans"/>
                <a:ea typeface="Liberation Sans"/>
                <a:cs typeface="Liberation Sans"/>
              </a:rPr>
              <a:t> dans </a:t>
            </a: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classe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puisque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celle</a:t>
            </a:r>
            <a:r>
              <a:rPr sz="1350" b="0" i="0" u="none" dirty="0">
                <a:solidFill>
                  <a:srgbClr val="000000"/>
                </a:solidFill>
                <a:latin typeface="Liberation Sans"/>
                <a:ea typeface="Liberation Sans"/>
                <a:cs typeface="Liberation Sans"/>
              </a:rPr>
              <a:t>-ci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l’évaluation</a:t>
            </a:r>
            <a:r>
              <a:rPr sz="1350" b="0" i="0" u="none" dirty="0">
                <a:solidFill>
                  <a:srgbClr val="000000"/>
                </a:solidFill>
                <a:latin typeface="Liberation Sans"/>
                <a:ea typeface="Liberation Sans"/>
                <a:cs typeface="Liberation Sans"/>
              </a:rPr>
              <a:t> par les pairs et </a:t>
            </a:r>
            <a:r>
              <a:rPr sz="1350" b="0" i="0" u="none" dirty="0" err="1">
                <a:solidFill>
                  <a:srgbClr val="000000"/>
                </a:solidFill>
                <a:latin typeface="Liberation Sans"/>
                <a:ea typeface="Liberation Sans"/>
                <a:cs typeface="Liberation Sans"/>
              </a:rPr>
              <a:t>l’enseignant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elle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facilite</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réécriture</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elle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l’enregistrement</a:t>
            </a:r>
            <a:r>
              <a:rPr sz="1350" b="0" i="0" u="none" dirty="0">
                <a:solidFill>
                  <a:srgbClr val="000000"/>
                </a:solidFill>
                <a:latin typeface="Liberation Sans"/>
                <a:ea typeface="Liberation Sans"/>
                <a:cs typeface="Liberation Sans"/>
              </a:rPr>
              <a:t> audio. De plus </a:t>
            </a:r>
            <a:r>
              <a:rPr sz="1350" b="0" i="0" u="none" dirty="0" err="1">
                <a:solidFill>
                  <a:srgbClr val="000000"/>
                </a:solidFill>
                <a:latin typeface="Liberation Sans"/>
                <a:ea typeface="Liberation Sans"/>
                <a:cs typeface="Liberation Sans"/>
              </a:rPr>
              <a:t>en</a:t>
            </a:r>
            <a:r>
              <a:rPr sz="1350" b="0" i="0" u="none" dirty="0">
                <a:solidFill>
                  <a:srgbClr val="000000"/>
                </a:solidFill>
                <a:latin typeface="Liberation Sans"/>
                <a:ea typeface="Liberation Sans"/>
                <a:cs typeface="Liberation Sans"/>
              </a:rPr>
              <a:t> plus, les questions sur le </a:t>
            </a:r>
            <a:r>
              <a:rPr sz="1350" b="0" i="0" u="none" dirty="0" err="1">
                <a:solidFill>
                  <a:srgbClr val="000000"/>
                </a:solidFill>
                <a:latin typeface="Liberation Sans"/>
                <a:ea typeface="Liberation Sans"/>
                <a:cs typeface="Liberation Sans"/>
              </a:rPr>
              <a:t>processus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d’écriture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viennent</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eux-mêmes</a:t>
            </a:r>
            <a:r>
              <a:rPr sz="1350" b="0" i="0" u="none" dirty="0">
                <a:solidFill>
                  <a:srgbClr val="000000"/>
                </a:solidFill>
                <a:latin typeface="Liberation Sans"/>
                <a:ea typeface="Liberation Sans"/>
                <a:cs typeface="Liberation Sans"/>
              </a:rPr>
              <a:t>.</a:t>
            </a:r>
          </a:p>
          <a:p>
            <a:pPr>
              <a:defRPr/>
            </a:pPr>
            <a:r>
              <a:rPr sz="1800" b="1" i="0" u="none" dirty="0" err="1">
                <a:solidFill>
                  <a:srgbClr val="BA305E"/>
                </a:solidFill>
                <a:latin typeface="Open Sans"/>
                <a:ea typeface="Open Sans"/>
                <a:cs typeface="Open Sans"/>
              </a:rPr>
              <a:t>Redéfinition</a:t>
            </a:r>
            <a:endParaRPr sz="1800" b="1" i="0" u="none" dirty="0">
              <a:solidFill>
                <a:srgbClr val="BA305E"/>
              </a:solidFill>
              <a:latin typeface="Open Sans"/>
              <a:ea typeface="Open Sans"/>
              <a:cs typeface="Open Sans"/>
            </a:endParaRPr>
          </a:p>
          <a:p>
            <a:pPr>
              <a:defRPr/>
            </a:pPr>
            <a:r>
              <a:rPr sz="1350" b="0" i="1" u="none" dirty="0" err="1">
                <a:solidFill>
                  <a:srgbClr val="000000"/>
                </a:solidFill>
                <a:latin typeface="Liberation Sans"/>
                <a:ea typeface="Liberation Sans"/>
                <a:cs typeface="Liberation Sans"/>
              </a:rPr>
              <a:t>Définition</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informatique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nouvelles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tâches</a:t>
            </a:r>
            <a:r>
              <a:rPr sz="1350" b="0" i="0" u="none" dirty="0">
                <a:solidFill>
                  <a:srgbClr val="000000"/>
                </a:solidFill>
                <a:latin typeface="Liberation Sans"/>
                <a:ea typeface="Liberation Sans"/>
                <a:cs typeface="Liberation Sans"/>
              </a:rPr>
              <a:t> qui </a:t>
            </a:r>
            <a:r>
              <a:rPr sz="1350" b="0" i="0" u="none" dirty="0" err="1">
                <a:solidFill>
                  <a:srgbClr val="000000"/>
                </a:solidFill>
                <a:latin typeface="Liberation Sans"/>
                <a:ea typeface="Liberation Sans"/>
                <a:cs typeface="Liberation Sans"/>
              </a:rPr>
              <a:t>étaient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impossibles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auparavant</a:t>
            </a:r>
            <a:r>
              <a:rPr sz="1350" b="0" i="0" u="none" dirty="0">
                <a:solidFill>
                  <a:srgbClr val="000000"/>
                </a:solidFill>
                <a:latin typeface="Liberation Sans"/>
                <a:ea typeface="Liberation Sans"/>
                <a:cs typeface="Liberation Sans"/>
              </a:rPr>
              <a:t>.</a:t>
            </a:r>
          </a:p>
          <a:p>
            <a:pPr>
              <a:defRPr/>
            </a:pPr>
            <a:r>
              <a:rPr sz="1350" b="0" i="1" u="none" dirty="0" err="1">
                <a:solidFill>
                  <a:srgbClr val="000000"/>
                </a:solidFill>
                <a:latin typeface="Liberation Sans"/>
                <a:ea typeface="Liberation Sans"/>
                <a:cs typeface="Liberation Sans"/>
              </a:rPr>
              <a:t>Exemples</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enseignant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demande</a:t>
            </a:r>
            <a:r>
              <a:rPr sz="1350" b="0" i="0" u="none" dirty="0">
                <a:solidFill>
                  <a:srgbClr val="000000"/>
                </a:solidFill>
                <a:latin typeface="Liberation Sans"/>
                <a:ea typeface="Liberation Sans"/>
                <a:cs typeface="Liberation Sans"/>
              </a:rPr>
              <a:t> aux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créer</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documentaire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vidéo</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répondant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question </a:t>
            </a:r>
            <a:r>
              <a:rPr sz="1350" b="0" i="0" u="none" dirty="0" err="1">
                <a:solidFill>
                  <a:srgbClr val="000000"/>
                </a:solidFill>
                <a:latin typeface="Liberation Sans"/>
                <a:ea typeface="Liberation Sans"/>
                <a:cs typeface="Liberation Sans"/>
              </a:rPr>
              <a:t>essentielle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liée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des concepts </a:t>
            </a:r>
            <a:r>
              <a:rPr sz="1350" b="0" i="0" u="none" dirty="0" err="1">
                <a:solidFill>
                  <a:srgbClr val="000000"/>
                </a:solidFill>
                <a:latin typeface="Liberation Sans"/>
                <a:ea typeface="Liberation Sans"/>
                <a:cs typeface="Liberation Sans"/>
              </a:rPr>
              <a:t>importants</a:t>
            </a:r>
            <a:r>
              <a:rPr sz="1350" b="0" i="0" u="none" dirty="0">
                <a:solidFill>
                  <a:srgbClr val="000000"/>
                </a:solidFill>
                <a:latin typeface="Liberation Sans"/>
                <a:ea typeface="Liberation Sans"/>
                <a:cs typeface="Liberation Sans"/>
              </a:rPr>
              <a:t> du </a:t>
            </a:r>
            <a:r>
              <a:rPr sz="1350" b="0" i="0" u="none" dirty="0" err="1">
                <a:solidFill>
                  <a:srgbClr val="000000"/>
                </a:solidFill>
                <a:latin typeface="Liberation Sans"/>
                <a:ea typeface="Liberation Sans"/>
                <a:cs typeface="Liberation Sans"/>
              </a:rPr>
              <a:t>cours</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équipes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prennent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en</a:t>
            </a:r>
            <a:r>
              <a:rPr sz="1350" b="0" i="0" u="none" dirty="0">
                <a:solidFill>
                  <a:srgbClr val="000000"/>
                </a:solidFill>
                <a:latin typeface="Liberation Sans"/>
                <a:ea typeface="Liberation Sans"/>
                <a:cs typeface="Liberation Sans"/>
              </a:rPr>
              <a:t> charge </a:t>
            </a:r>
            <a:r>
              <a:rPr sz="1350" b="0" i="0" u="none" dirty="0" err="1">
                <a:solidFill>
                  <a:srgbClr val="000000"/>
                </a:solidFill>
                <a:latin typeface="Liberation Sans"/>
                <a:ea typeface="Liberation Sans"/>
                <a:cs typeface="Liberation Sans"/>
              </a:rPr>
              <a:t>différents</a:t>
            </a:r>
            <a:r>
              <a:rPr sz="1350" b="0" i="0" u="none" dirty="0">
                <a:solidFill>
                  <a:srgbClr val="000000"/>
                </a:solidFill>
                <a:latin typeface="Liberation Sans"/>
                <a:ea typeface="Liberation Sans"/>
                <a:cs typeface="Liberation Sans"/>
              </a:rPr>
              <a:t> aspects de la question et </a:t>
            </a:r>
            <a:r>
              <a:rPr sz="1350" b="0" i="0" u="none" dirty="0" err="1">
                <a:solidFill>
                  <a:srgbClr val="000000"/>
                </a:solidFill>
                <a:latin typeface="Liberation Sans"/>
                <a:ea typeface="Liberation Sans"/>
                <a:cs typeface="Liberation Sans"/>
              </a:rPr>
              <a:t>collaborent</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créer</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produit</a:t>
            </a:r>
            <a:r>
              <a:rPr sz="1350" b="0" i="0" u="none" dirty="0">
                <a:solidFill>
                  <a:srgbClr val="000000"/>
                </a:solidFill>
                <a:latin typeface="Liberation Sans"/>
                <a:ea typeface="Liberation Sans"/>
                <a:cs typeface="Liberation Sans"/>
              </a:rPr>
              <a:t> final. Les </a:t>
            </a:r>
            <a:r>
              <a:rPr sz="1350" b="0" i="0" u="none" dirty="0" err="1">
                <a:solidFill>
                  <a:srgbClr val="000000"/>
                </a:solidFill>
                <a:latin typeface="Liberation Sans"/>
                <a:ea typeface="Liberation Sans"/>
                <a:cs typeface="Liberation Sans"/>
              </a:rPr>
              <a:t>équipes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doivent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communiquer</a:t>
            </a:r>
            <a:r>
              <a:rPr sz="1350" b="0" i="0" u="none" dirty="0">
                <a:solidFill>
                  <a:srgbClr val="000000"/>
                </a:solidFill>
                <a:latin typeface="Liberation Sans"/>
                <a:ea typeface="Liberation Sans"/>
                <a:cs typeface="Liberation Sans"/>
              </a:rPr>
              <a:t> avec des sources </a:t>
            </a:r>
            <a:r>
              <a:rPr sz="1350" b="0" i="0" u="none" dirty="0" err="1">
                <a:solidFill>
                  <a:srgbClr val="000000"/>
                </a:solidFill>
                <a:latin typeface="Liberation Sans"/>
                <a:ea typeface="Liberation Sans"/>
                <a:cs typeface="Liberation Sans"/>
              </a:rPr>
              <a:t>externes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d’information</a:t>
            </a:r>
            <a:r>
              <a:rPr sz="1350" b="0" i="0" u="none" dirty="0">
                <a:solidFill>
                  <a:srgbClr val="000000"/>
                </a:solidFill>
                <a:latin typeface="Liberation Sans"/>
                <a:ea typeface="Liberation Sans"/>
                <a:cs typeface="Liberation Sans"/>
              </a:rPr>
              <a:t> et la </a:t>
            </a:r>
            <a:r>
              <a:rPr sz="1350" b="0" i="0" u="none" dirty="0" err="1">
                <a:solidFill>
                  <a:srgbClr val="000000"/>
                </a:solidFill>
                <a:latin typeface="Liberation Sans"/>
                <a:ea typeface="Liberation Sans"/>
                <a:cs typeface="Liberation Sans"/>
              </a:rPr>
              <a:t>vidéo</a:t>
            </a:r>
            <a:r>
              <a:rPr sz="1350" b="0" i="0" u="none" dirty="0">
                <a:solidFill>
                  <a:srgbClr val="000000"/>
                </a:solidFill>
                <a:latin typeface="Liberation Sans"/>
                <a:ea typeface="Liberation Sans"/>
                <a:cs typeface="Liberation Sans"/>
              </a:rPr>
              <a:t> sera </a:t>
            </a:r>
            <a:r>
              <a:rPr sz="1350" b="0" i="0" u="none" dirty="0" err="1">
                <a:solidFill>
                  <a:srgbClr val="000000"/>
                </a:solidFill>
                <a:latin typeface="Liberation Sans"/>
                <a:ea typeface="Liberation Sans"/>
                <a:cs typeface="Liberation Sans"/>
              </a:rPr>
              <a:t>publiée</a:t>
            </a:r>
            <a:r>
              <a:rPr sz="1350" b="0" i="0" u="none" dirty="0">
                <a:solidFill>
                  <a:srgbClr val="000000"/>
                </a:solidFill>
                <a:latin typeface="Liberation Sans"/>
                <a:ea typeface="Liberation Sans"/>
                <a:cs typeface="Liberation Sans"/>
              </a:rPr>
              <a:t> sur le </a:t>
            </a:r>
            <a:r>
              <a:rPr sz="1350" b="0" i="0" u="none" dirty="0" err="1">
                <a:solidFill>
                  <a:srgbClr val="000000"/>
                </a:solidFill>
                <a:latin typeface="Liberation Sans"/>
                <a:ea typeface="Liberation Sans"/>
                <a:cs typeface="Liberation Sans"/>
              </a:rPr>
              <a:t>blogue</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l’école</a:t>
            </a:r>
            <a:r>
              <a:rPr sz="1350" b="0" i="0" u="none" dirty="0">
                <a:solidFill>
                  <a:srgbClr val="000000"/>
                </a:solidFill>
                <a:latin typeface="Liberation Sans"/>
                <a:ea typeface="Liberation Sans"/>
                <a:cs typeface="Liberation Sans"/>
              </a:rPr>
              <a:t>.</a:t>
            </a:r>
          </a:p>
          <a:p>
            <a:pPr>
              <a:defRPr/>
            </a:pPr>
            <a:r>
              <a:rPr sz="1350" b="0" i="1" u="none" dirty="0" err="1">
                <a:solidFill>
                  <a:srgbClr val="000000"/>
                </a:solidFill>
                <a:latin typeface="Liberation Sans"/>
                <a:ea typeface="Liberation Sans"/>
                <a:cs typeface="Liberation Sans"/>
              </a:rPr>
              <a:t>Changement</a:t>
            </a:r>
            <a:r>
              <a:rPr sz="1350" b="0" i="1" u="none" dirty="0">
                <a:solidFill>
                  <a:srgbClr val="000000"/>
                </a:solidFill>
                <a:latin typeface="Liberation Sans"/>
                <a:ea typeface="Liberation Sans"/>
                <a:cs typeface="Liberation Sans"/>
              </a:rPr>
              <a:t> </a:t>
            </a:r>
            <a:r>
              <a:rPr sz="1350" b="0" i="1" u="none" dirty="0" err="1">
                <a:solidFill>
                  <a:srgbClr val="000000"/>
                </a:solidFill>
                <a:latin typeface="Liberation Sans"/>
                <a:ea typeface="Liberation Sans"/>
                <a:cs typeface="Liberation Sans"/>
              </a:rPr>
              <a:t>fonctionnel</a:t>
            </a:r>
            <a:r>
              <a:rPr sz="1350" b="0" i="1"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étape, les </a:t>
            </a:r>
            <a:r>
              <a:rPr sz="1350" b="0" i="0" u="none" dirty="0" err="1">
                <a:solidFill>
                  <a:srgbClr val="000000"/>
                </a:solidFill>
                <a:latin typeface="Liberation Sans"/>
                <a:ea typeface="Liberation Sans"/>
                <a:cs typeface="Liberation Sans"/>
              </a:rPr>
              <a:t>tâches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scolaires</a:t>
            </a:r>
            <a:r>
              <a:rPr sz="1350" b="0" i="0" u="none" dirty="0">
                <a:solidFill>
                  <a:srgbClr val="000000"/>
                </a:solidFill>
                <a:latin typeface="Liberation Sans"/>
                <a:ea typeface="Liberation Sans"/>
                <a:cs typeface="Liberation Sans"/>
              </a:rPr>
              <a:t> communes et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n’existent</a:t>
            </a:r>
            <a:r>
              <a:rPr sz="1350" b="0" i="0" u="none" dirty="0">
                <a:solidFill>
                  <a:srgbClr val="000000"/>
                </a:solidFill>
                <a:latin typeface="Liberation Sans"/>
                <a:ea typeface="Liberation Sans"/>
                <a:cs typeface="Liberation Sans"/>
              </a:rPr>
              <a:t> pas </a:t>
            </a:r>
            <a:r>
              <a:rPr sz="1350" b="0" i="0" u="none" dirty="0" err="1">
                <a:solidFill>
                  <a:srgbClr val="000000"/>
                </a:solidFill>
                <a:latin typeface="Liberation Sans"/>
                <a:ea typeface="Liberation Sans"/>
                <a:cs typeface="Liberation Sans"/>
              </a:rPr>
              <a:t>comme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finalité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mais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comme</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soutien</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centrer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vers</a:t>
            </a:r>
            <a:r>
              <a:rPr sz="1350" b="0" i="0" u="none" dirty="0">
                <a:solidFill>
                  <a:srgbClr val="000000"/>
                </a:solidFill>
                <a:latin typeface="Liberation Sans"/>
                <a:ea typeface="Liberation Sans"/>
                <a:cs typeface="Liberation Sans"/>
              </a:rPr>
              <a:t> son </a:t>
            </a:r>
            <a:r>
              <a:rPr sz="1350" b="0" i="0" u="none" dirty="0" err="1">
                <a:solidFill>
                  <a:srgbClr val="000000"/>
                </a:solidFill>
                <a:latin typeface="Liberation Sans"/>
                <a:ea typeface="Liberation Sans"/>
                <a:cs typeface="Liberation Sans"/>
              </a:rPr>
              <a:t>apprentissage</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apprennent</a:t>
            </a:r>
            <a:r>
              <a:rPr sz="1350" b="0" i="0" u="none" dirty="0">
                <a:solidFill>
                  <a:srgbClr val="000000"/>
                </a:solidFill>
                <a:latin typeface="Liberation Sans"/>
                <a:ea typeface="Liberation Sans"/>
                <a:cs typeface="Liberation Sans"/>
              </a:rPr>
              <a:t> le </a:t>
            </a:r>
            <a:r>
              <a:rPr sz="1350" b="0" i="0" u="none" dirty="0" err="1">
                <a:solidFill>
                  <a:srgbClr val="000000"/>
                </a:solidFill>
                <a:latin typeface="Liberation Sans"/>
                <a:ea typeface="Liberation Sans"/>
                <a:cs typeface="Liberation Sans"/>
              </a:rPr>
              <a:t>contenu</a:t>
            </a:r>
            <a:r>
              <a:rPr sz="1350" b="0" i="0" u="none" dirty="0">
                <a:solidFill>
                  <a:srgbClr val="000000"/>
                </a:solidFill>
                <a:latin typeface="Liberation Sans"/>
                <a:ea typeface="Liberation Sans"/>
                <a:cs typeface="Liberation Sans"/>
              </a:rPr>
              <a:t> et les </a:t>
            </a:r>
            <a:r>
              <a:rPr sz="1350" b="0" i="0" u="none" dirty="0" err="1">
                <a:solidFill>
                  <a:srgbClr val="000000"/>
                </a:solidFill>
                <a:latin typeface="Liberation Sans"/>
                <a:ea typeface="Liberation Sans"/>
                <a:cs typeface="Liberation Sans"/>
              </a:rPr>
              <a:t>compétences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à</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l’appui</a:t>
            </a:r>
            <a:r>
              <a:rPr sz="1350" b="0" i="0" u="none" dirty="0">
                <a:solidFill>
                  <a:srgbClr val="000000"/>
                </a:solidFill>
                <a:latin typeface="Liberation Sans"/>
                <a:ea typeface="Liberation Sans"/>
                <a:cs typeface="Liberation Sans"/>
              </a:rPr>
              <a:t> des concepts </a:t>
            </a:r>
            <a:r>
              <a:rPr sz="1350" b="0" i="0" u="none" dirty="0" err="1">
                <a:solidFill>
                  <a:srgbClr val="000000"/>
                </a:solidFill>
                <a:latin typeface="Liberation Sans"/>
                <a:ea typeface="Liberation Sans"/>
                <a:cs typeface="Liberation Sans"/>
              </a:rPr>
              <a:t>importants</a:t>
            </a:r>
            <a:r>
              <a:rPr sz="1350" b="0" i="0" u="none" dirty="0">
                <a:solidFill>
                  <a:srgbClr val="000000"/>
                </a:solidFill>
                <a:latin typeface="Liberation Sans"/>
                <a:ea typeface="Liberation Sans"/>
                <a:cs typeface="Liberation Sans"/>
              </a:rPr>
              <a:t>, car </a:t>
            </a:r>
            <a:r>
              <a:rPr sz="1350" b="0" i="0" u="none" dirty="0" err="1">
                <a:solidFill>
                  <a:srgbClr val="000000"/>
                </a:solidFill>
                <a:latin typeface="Liberation Sans"/>
                <a:ea typeface="Liberation Sans"/>
                <a:cs typeface="Liberation Sans"/>
              </a:rPr>
              <a:t>ils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poursuivent</a:t>
            </a:r>
            <a:r>
              <a:rPr sz="1350" b="0" i="0" u="none" dirty="0">
                <a:solidFill>
                  <a:srgbClr val="000000"/>
                </a:solidFill>
                <a:latin typeface="Liberation Sans"/>
                <a:ea typeface="Liberation Sans"/>
                <a:cs typeface="Liberation Sans"/>
              </a:rPr>
              <a:t> le </a:t>
            </a:r>
            <a:r>
              <a:rPr sz="1350" b="0" i="0" u="none" dirty="0" err="1">
                <a:solidFill>
                  <a:srgbClr val="000000"/>
                </a:solidFill>
                <a:latin typeface="Liberation Sans"/>
                <a:ea typeface="Liberation Sans"/>
                <a:cs typeface="Liberation Sans"/>
              </a:rPr>
              <a:t>défi</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créer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vidéo</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qualité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professionnelle</a:t>
            </a:r>
            <a:r>
              <a:rPr sz="1350" b="0" i="0" u="none" dirty="0">
                <a:solidFill>
                  <a:srgbClr val="000000"/>
                </a:solidFill>
                <a:latin typeface="Liberation Sans"/>
                <a:ea typeface="Liberation Sans"/>
                <a:cs typeface="Liberation Sans"/>
              </a:rPr>
              <a:t>. La collaboration </a:t>
            </a:r>
            <a:r>
              <a:rPr sz="1350" b="0" i="0" u="none" dirty="0" err="1">
                <a:solidFill>
                  <a:srgbClr val="000000"/>
                </a:solidFill>
                <a:latin typeface="Liberation Sans"/>
                <a:ea typeface="Liberation Sans"/>
                <a:cs typeface="Liberation Sans"/>
              </a:rPr>
              <a:t>devient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nécessaire</a:t>
            </a:r>
            <a:r>
              <a:rPr sz="1350" b="0" i="0" u="none" dirty="0">
                <a:solidFill>
                  <a:srgbClr val="000000"/>
                </a:solidFill>
                <a:latin typeface="Liberation Sans"/>
                <a:ea typeface="Liberation Sans"/>
                <a:cs typeface="Liberation Sans"/>
              </a:rPr>
              <a:t> et la </a:t>
            </a:r>
            <a:r>
              <a:rPr sz="1350" b="0" i="0" u="none" dirty="0" err="1">
                <a:solidFill>
                  <a:srgbClr val="000000"/>
                </a:solidFill>
                <a:latin typeface="Liberation Sans"/>
                <a:ea typeface="Liberation Sans"/>
                <a:cs typeface="Liberation Sans"/>
              </a:rPr>
              <a:t>technologie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que </a:t>
            </a:r>
            <a:r>
              <a:rPr sz="1350" b="0" i="0" u="none" dirty="0" err="1">
                <a:solidFill>
                  <a:srgbClr val="000000"/>
                </a:solidFill>
                <a:latin typeface="Liberation Sans"/>
                <a:ea typeface="Liberation Sans"/>
                <a:cs typeface="Liberation Sans"/>
              </a:rPr>
              <a:t>ces</a:t>
            </a:r>
            <a:r>
              <a:rPr sz="1350" b="0" i="0" u="none" dirty="0">
                <a:solidFill>
                  <a:srgbClr val="000000"/>
                </a:solidFill>
                <a:latin typeface="Liberation Sans"/>
                <a:ea typeface="Liberation Sans"/>
                <a:cs typeface="Liberation Sans"/>
              </a:rPr>
              <a:t> communications se </a:t>
            </a:r>
            <a:r>
              <a:rPr sz="1350" b="0" i="0" u="none" dirty="0" err="1">
                <a:solidFill>
                  <a:srgbClr val="000000"/>
                </a:solidFill>
                <a:latin typeface="Liberation Sans"/>
                <a:ea typeface="Liberation Sans"/>
                <a:cs typeface="Liberation Sans"/>
              </a:rPr>
              <a:t>produisent</a:t>
            </a:r>
            <a:r>
              <a:rPr sz="1350" b="0" i="0" u="none" dirty="0">
                <a:solidFill>
                  <a:srgbClr val="000000"/>
                </a:solidFill>
                <a:latin typeface="Liberation Sans"/>
                <a:ea typeface="Liberation Sans"/>
                <a:cs typeface="Liberation Sans"/>
              </a:rPr>
              <a:t>. Les questions et les discussions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de plus </a:t>
            </a:r>
            <a:r>
              <a:rPr sz="1350" b="0" i="0" u="none" dirty="0" err="1">
                <a:solidFill>
                  <a:srgbClr val="000000"/>
                </a:solidFill>
                <a:latin typeface="Liberation Sans"/>
                <a:ea typeface="Liberation Sans"/>
                <a:cs typeface="Liberation Sans"/>
              </a:rPr>
              <a:t>en</a:t>
            </a:r>
            <a:r>
              <a:rPr sz="1350" b="0" i="0" u="none" dirty="0">
                <a:solidFill>
                  <a:srgbClr val="000000"/>
                </a:solidFill>
                <a:latin typeface="Liberation Sans"/>
                <a:ea typeface="Liberation Sans"/>
                <a:cs typeface="Liberation Sans"/>
              </a:rPr>
              <a:t> plus </a:t>
            </a:r>
            <a:r>
              <a:rPr sz="1350" b="0" i="0" u="none" dirty="0" err="1">
                <a:solidFill>
                  <a:srgbClr val="000000"/>
                </a:solidFill>
                <a:latin typeface="Liberation Sans"/>
                <a:ea typeface="Liberation Sans"/>
                <a:cs typeface="Liberation Sans"/>
              </a:rPr>
              <a:t>gérées</a:t>
            </a:r>
            <a:r>
              <a:rPr sz="1350" b="0" i="0" u="none" dirty="0">
                <a:solidFill>
                  <a:srgbClr val="000000"/>
                </a:solidFill>
                <a:latin typeface="Liberation Sans"/>
                <a:ea typeface="Liberation Sans"/>
                <a:cs typeface="Liberation Sans"/>
              </a:rPr>
              <a:t> par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Ex Français : écriture longue en classe</a:t>
            </a:r>
          </a:p>
          <a:p>
            <a:pPr>
              <a:defRPr/>
            </a:pPr>
            <a:r>
              <a:t>Ex Histoire / Géo : ballade numérique dans le port de Shanghai</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www.dane.ac-versailles.fr</a:t>
            </a:r>
            <a:r>
              <a:rPr lang="fr-FR" dirty="0"/>
              <a:t>/spirale-e-</a:t>
            </a:r>
            <a:r>
              <a:rPr lang="fr-FR" dirty="0" err="1"/>
              <a:t>education</a:t>
            </a:r>
            <a:r>
              <a:rPr lang="fr-FR" dirty="0"/>
              <a:t>/</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12</a:t>
            </a:fld>
            <a:endParaRPr lang="fr-FR"/>
          </a:p>
        </p:txBody>
      </p:sp>
    </p:spTree>
    <p:extLst>
      <p:ext uri="{BB962C8B-B14F-4D97-AF65-F5344CB8AC3E}">
        <p14:creationId xmlns:p14="http://schemas.microsoft.com/office/powerpoint/2010/main" val="52098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dane.web.ac-grenoble.fr</a:t>
            </a:r>
            <a:r>
              <a:rPr lang="fr-FR" dirty="0"/>
              <a:t>/sites/default/files/media-fichiers/2020-05/padagogy_wheel_v4_fre.pdf</a:t>
            </a:r>
          </a:p>
        </p:txBody>
      </p:sp>
      <p:sp>
        <p:nvSpPr>
          <p:cNvPr id="4" name="Espace réservé du numéro de diapositive 3"/>
          <p:cNvSpPr>
            <a:spLocks noGrp="1"/>
          </p:cNvSpPr>
          <p:nvPr>
            <p:ph type="sldNum" sz="quarter" idx="5"/>
          </p:nvPr>
        </p:nvSpPr>
        <p:spPr/>
        <p:txBody>
          <a:bodyPr/>
          <a:lstStyle/>
          <a:p>
            <a:pPr>
              <a:defRPr/>
            </a:pPr>
            <a:fld id="{BE101E13-9300-47B5-A8A6-70A3ACD3A0BA}" type="slidenum">
              <a:rPr lang="fr-FR" smtClean="0"/>
              <a:t>13</a:t>
            </a:fld>
            <a:endParaRPr lang="fr-FR"/>
          </a:p>
        </p:txBody>
      </p:sp>
    </p:spTree>
    <p:extLst>
      <p:ext uri="{BB962C8B-B14F-4D97-AF65-F5344CB8AC3E}">
        <p14:creationId xmlns:p14="http://schemas.microsoft.com/office/powerpoint/2010/main" val="263808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u="sng">
                <a:solidFill>
                  <a:schemeClr val="hlink"/>
                </a:solidFill>
                <a:hlinkClick r:id="rId3" tooltip="https://dane.ac-nancy-metz.fr/tag/enseignement-hybride/page/1/"/>
              </a:rPr>
              <a:t>https://dane.ac-nancy-metz.fr/tag/enseignement-hybride/page/1/</a:t>
            </a:r>
            <a:endParaRPr/>
          </a:p>
          <a:p>
            <a:pPr>
              <a:defRPr/>
            </a:pPr>
            <a:r>
              <a:rPr sz="1100" b="0" i="0" u="none">
                <a:solidFill>
                  <a:srgbClr val="000000"/>
                </a:solidFill>
                <a:latin typeface="Arial"/>
                <a:ea typeface="Arial"/>
                <a:cs typeface="Arial"/>
              </a:rPr>
              <a:t>= 7 pages d’exemples avec la DANE Nancy-Metz</a:t>
            </a:r>
            <a:br>
              <a:rPr sz="1100" b="0" i="0" u="none">
                <a:solidFill>
                  <a:srgbClr val="000000"/>
                </a:solidFill>
                <a:latin typeface="Arial"/>
                <a:ea typeface="Arial"/>
                <a:cs typeface="Arial"/>
              </a:rPr>
            </a:br>
            <a:endParaRPr sz="1100" b="0" i="0" u="none">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u="sng">
                <a:hlinkClick r:id="rId3" tooltip="https://dane.web.ac-grenoble.fr/article/exemples-disciplinaires"/>
              </a:rPr>
              <a:t>https://dane.web.ac-grenoble.fr/article/exemples-disciplinaires</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3999" y="1122362"/>
            <a:ext cx="9144000" cy="2387599"/>
          </a:xfrm>
        </p:spPr>
        <p:txBody>
          <a:bodyPr anchor="b"/>
          <a:lstStyle>
            <a:lvl1pPr algn="ctr">
              <a:defRPr sz="4500"/>
            </a:lvl1pPr>
          </a:lstStyle>
          <a:p>
            <a:pPr>
              <a:defRPr/>
            </a:pPr>
            <a:r>
              <a:rPr lang="en-US"/>
              <a:t>Click to edit Master title style</a:t>
            </a:r>
            <a:endParaRPr/>
          </a:p>
        </p:txBody>
      </p:sp>
      <p:sp>
        <p:nvSpPr>
          <p:cNvPr id="5" name="Subtitle 2"/>
          <p:cNvSpPr>
            <a:spLocks noGrp="1"/>
          </p:cNvSpPr>
          <p:nvPr>
            <p:ph type="subTitle" idx="1"/>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899"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198" y="365125"/>
            <a:ext cx="773429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4500"/>
            </a:lvl1pPr>
          </a:lstStyle>
          <a:p>
            <a:pPr>
              <a:defRPr/>
            </a:pPr>
            <a:r>
              <a:rPr lang="en-US"/>
              <a:t>Click to edit Master title style</a:t>
            </a:r>
            <a:endParaRPr/>
          </a:p>
        </p:txBody>
      </p:sp>
      <p:sp>
        <p:nvSpPr>
          <p:cNvPr id="5" name="Text Placeholder 2"/>
          <p:cNvSpPr>
            <a:spLocks noGrp="1"/>
          </p:cNvSpPr>
          <p:nvPr>
            <p:ph type="body" idx="1"/>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198"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365125"/>
            <a:ext cx="10515600" cy="1325562"/>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9" y="2505074"/>
            <a:ext cx="5157785"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7"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Content Placeholder 2"/>
          <p:cNvSpPr>
            <a:spLocks noGrp="1"/>
          </p:cNvSpPr>
          <p:nvPr>
            <p:ph idx="1"/>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7" y="457200"/>
            <a:ext cx="3932237" cy="1600200"/>
          </a:xfrm>
        </p:spPr>
        <p:txBody>
          <a:bodyPr anchor="b"/>
          <a:lstStyle>
            <a:lvl1pPr>
              <a:defRPr sz="24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a:p>
        </p:txBody>
      </p:sp>
      <p:sp>
        <p:nvSpPr>
          <p:cNvPr id="6" name="Text Placeholder 3"/>
          <p:cNvSpPr>
            <a:spLocks noGrp="1"/>
          </p:cNvSpPr>
          <p:nvPr>
            <p:ph type="body" sz="half" idx="2"/>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BCC18F51-09EC-435C-A3BA-64A766E099C0}" type="datetimeFigureOut">
              <a:rPr lang="ru-RU"/>
              <a:t>01.09.2021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08395586-F03A-48D1-94DF-16B239DF4FB5}" type="slidenum">
              <a:rPr lang="ru-RU"/>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198" y="365125"/>
            <a:ext cx="10515600" cy="1325562"/>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198"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01.09.2021</a:t>
            </a:fld>
            <a:endParaRPr lang="ru-RU"/>
          </a:p>
        </p:txBody>
      </p:sp>
      <p:sp>
        <p:nvSpPr>
          <p:cNvPr id="7" name="Footer Placeholder 4"/>
          <p:cNvSpPr>
            <a:spLocks noGrp="1"/>
          </p:cNvSpPr>
          <p:nvPr>
            <p:ph type="ftr" sz="quarter" idx="3"/>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nesco.fr/wp-content/uploads/2020/10/201015_Cnesco_Tricot_Numerique_Fonctions_pedagogiques-1.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1188" y="5680"/>
            <a:ext cx="12191463" cy="68476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p:nvPr/>
        </p:nvSpPr>
        <p:spPr bwMode="auto">
          <a:xfrm>
            <a:off x="661485" y="512263"/>
            <a:ext cx="10815032" cy="64007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400" b="1" i="0" u="none">
                <a:solidFill>
                  <a:srgbClr val="000000"/>
                </a:solidFill>
                <a:latin typeface="Open Sans Extrabold"/>
                <a:ea typeface="Open Sans Extrabold"/>
                <a:cs typeface="Open Sans Extrabold"/>
              </a:rPr>
              <a:t>Un exemple de </a:t>
            </a:r>
            <a:r>
              <a:rPr lang="fr-FR" sz="2400" b="1" i="0" u="none">
                <a:solidFill>
                  <a:srgbClr val="639F90"/>
                </a:solidFill>
                <a:latin typeface="Open Sans Extrabold"/>
                <a:ea typeface="Open Sans Extrabold"/>
                <a:cs typeface="Open Sans Extrabold"/>
              </a:rPr>
              <a:t>déclinaison</a:t>
            </a:r>
            <a:r>
              <a:rPr lang="fr-FR" sz="2400" b="1" i="0" u="none">
                <a:solidFill>
                  <a:srgbClr val="000000"/>
                </a:solidFill>
                <a:latin typeface="Open Sans Extrabold"/>
                <a:ea typeface="Open Sans Extrabold"/>
                <a:cs typeface="Open Sans Extrabold"/>
              </a:rPr>
              <a:t> à partir de quelques activités :</a:t>
            </a:r>
            <a:endParaRPr sz="2400">
              <a:latin typeface="Open Sans Extrabold"/>
              <a:ea typeface="Open Sans Extrabold"/>
              <a:cs typeface="Open Sans Extrabold"/>
            </a:endParaRPr>
          </a:p>
        </p:txBody>
      </p:sp>
      <p:pic>
        <p:nvPicPr>
          <p:cNvPr id="5" name="Image 3"/>
          <p:cNvPicPr>
            <a:picLocks noChangeAspect="1"/>
          </p:cNvPicPr>
          <p:nvPr/>
        </p:nvPicPr>
        <p:blipFill>
          <a:blip r:embed="rId3"/>
          <a:stretch/>
        </p:blipFill>
        <p:spPr bwMode="auto">
          <a:xfrm>
            <a:off x="778765" y="1980847"/>
            <a:ext cx="10634470" cy="3240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715535" y="586197"/>
            <a:ext cx="11033124" cy="88395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600" b="1">
                <a:solidFill>
                  <a:srgbClr val="639F90"/>
                </a:solidFill>
                <a:latin typeface="Ubuntu"/>
                <a:ea typeface="Ubuntu"/>
                <a:cs typeface="Ubuntu"/>
              </a:rPr>
              <a:t>Atelier 4 </a:t>
            </a:r>
            <a:r>
              <a:rPr lang="fr-FR" sz="2600">
                <a:latin typeface="Ubuntu"/>
                <a:ea typeface="Ubuntu"/>
                <a:cs typeface="Ubuntu"/>
              </a:rPr>
              <a:t>: sauriez-vous dire à quel stade appartient chaque exemple ?</a:t>
            </a:r>
            <a:endParaRPr sz="2600"/>
          </a:p>
        </p:txBody>
      </p:sp>
      <p:sp>
        <p:nvSpPr>
          <p:cNvPr id="5" name="Rectangle 4"/>
          <p:cNvSpPr/>
          <p:nvPr/>
        </p:nvSpPr>
        <p:spPr bwMode="auto">
          <a:xfrm>
            <a:off x="829122" y="1470152"/>
            <a:ext cx="10556681" cy="301624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0" indent="0" algn="just">
              <a:lnSpc>
                <a:spcPct val="100000"/>
              </a:lnSpc>
              <a:spcAft>
                <a:spcPts val="0"/>
              </a:spcAft>
              <a:defRPr/>
            </a:pPr>
            <a:r>
              <a:rPr sz="1400"/>
              <a:t>1. Création d’une fiche produit en ligne sur un site marchand, avec mise en avant sur les réseaux sociaux - &gt; en magasin pédagogique, proposer via un QR code une sorte de fiche produit augmentée (photos, vidéos, utilisation, avis clients) </a:t>
            </a:r>
          </a:p>
          <a:p>
            <a:pPr marL="0" indent="0" algn="just">
              <a:lnSpc>
                <a:spcPct val="100000"/>
              </a:lnSpc>
              <a:spcAft>
                <a:spcPts val="0"/>
              </a:spcAft>
              <a:defRPr/>
            </a:pPr>
            <a:endParaRPr sz="1400"/>
          </a:p>
          <a:p>
            <a:pPr marL="0" indent="0" algn="just">
              <a:lnSpc>
                <a:spcPct val="100000"/>
              </a:lnSpc>
              <a:spcAft>
                <a:spcPts val="0"/>
              </a:spcAft>
              <a:defRPr/>
            </a:pPr>
            <a:r>
              <a:rPr sz="1400"/>
              <a:t>2. Création d'un bot à intégrer sur site marchand pour récupérer les contacts client </a:t>
            </a:r>
          </a:p>
          <a:p>
            <a:pPr marL="0" indent="0" algn="just">
              <a:lnSpc>
                <a:spcPct val="100000"/>
              </a:lnSpc>
              <a:spcAft>
                <a:spcPts val="0"/>
              </a:spcAft>
              <a:defRPr/>
            </a:pPr>
            <a:endParaRPr sz="1400"/>
          </a:p>
          <a:p>
            <a:pPr marL="0" indent="0" algn="just">
              <a:lnSpc>
                <a:spcPct val="100000"/>
              </a:lnSpc>
              <a:spcAft>
                <a:spcPts val="0"/>
              </a:spcAft>
              <a:defRPr/>
            </a:pPr>
            <a:r>
              <a:rPr sz="1400"/>
              <a:t>3. Création d’un bot intégré à Genially pour apporter de l’aide sur une séquence de cours ou un exercice</a:t>
            </a:r>
          </a:p>
          <a:p>
            <a:pPr marL="0" indent="0" algn="just">
              <a:lnSpc>
                <a:spcPct val="100000"/>
              </a:lnSpc>
              <a:spcAft>
                <a:spcPts val="0"/>
              </a:spcAft>
              <a:defRPr/>
            </a:pPr>
            <a:endParaRPr sz="1400"/>
          </a:p>
          <a:p>
            <a:pPr marL="0" indent="0" algn="just">
              <a:lnSpc>
                <a:spcPct val="100000"/>
              </a:lnSpc>
              <a:spcAft>
                <a:spcPts val="0"/>
              </a:spcAft>
              <a:defRPr/>
            </a:pPr>
            <a:r>
              <a:rPr sz="1400"/>
              <a:t>4. En projets mini entreprise, possibilité de faire une étude de marché via un questionnaire en ligne à diffuser dans l’établissement</a:t>
            </a:r>
          </a:p>
          <a:p>
            <a:pPr marL="0" indent="0" algn="just">
              <a:lnSpc>
                <a:spcPct val="100000"/>
              </a:lnSpc>
              <a:spcAft>
                <a:spcPts val="0"/>
              </a:spcAft>
              <a:defRPr/>
            </a:pPr>
            <a:endParaRPr sz="1400"/>
          </a:p>
          <a:p>
            <a:pPr marL="0" indent="0" algn="just">
              <a:lnSpc>
                <a:spcPct val="100000"/>
              </a:lnSpc>
              <a:spcAft>
                <a:spcPts val="0"/>
              </a:spcAft>
              <a:defRPr/>
            </a:pPr>
            <a:r>
              <a:rPr sz="1400"/>
              <a:t>5. Un groupe d'élève produit une vidéo portant sur un sketch de vente et la dépose dans l'espace partagé.</a:t>
            </a:r>
          </a:p>
          <a:p>
            <a:pPr marL="0" indent="0" algn="just">
              <a:lnSpc>
                <a:spcPct val="100000"/>
              </a:lnSpc>
              <a:spcAft>
                <a:spcPts val="0"/>
              </a:spcAft>
              <a:defRPr/>
            </a:pPr>
            <a:r>
              <a:rPr sz="1400"/>
              <a:t>Un autre groupe produit et dépose une grille d'évaluation du sketch de vente et la dépose sur l''espace partagé. </a:t>
            </a:r>
          </a:p>
          <a:p>
            <a:pPr marL="0" indent="0" algn="just">
              <a:lnSpc>
                <a:spcPct val="100000"/>
              </a:lnSpc>
              <a:spcAft>
                <a:spcPts val="0"/>
              </a:spcAft>
              <a:defRPr/>
            </a:pPr>
            <a:r>
              <a:rPr sz="1400"/>
              <a:t>L'ensemble des élèves évalue le sketch avec la grille et la vidéo, puis propose de créer une ressource en mode collaboratif sur les éléments important en prestation de vente. Enfin, ils créent un quizz de validation des apprentissages.</a:t>
            </a:r>
          </a:p>
          <a:p>
            <a:pPr marL="0" indent="0" algn="just">
              <a:lnSpc>
                <a:spcPct val="100000"/>
              </a:lnSpc>
              <a:spcAft>
                <a:spcPts val="0"/>
              </a:spcAft>
              <a:defRPr/>
            </a:pPr>
            <a:endParaRPr sz="1400"/>
          </a:p>
          <a:p>
            <a:pPr algn="just">
              <a:defRPr/>
            </a:pPr>
            <a:r>
              <a:rPr sz="1400"/>
              <a:t>6. Sondage wooclap en classe pour demander si tout le monde a compris tout en restant étant anonyme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839416" y="476672"/>
            <a:ext cx="10815031" cy="6400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400" b="1">
                <a:solidFill>
                  <a:srgbClr val="000000"/>
                </a:solidFill>
                <a:latin typeface="Open Sans Extrabold"/>
                <a:ea typeface="Open Sans Extrabold"/>
                <a:cs typeface="Open Sans Extrabold"/>
              </a:rPr>
              <a:t>Mettre en pratique et faire le lien avec la </a:t>
            </a:r>
            <a:r>
              <a:rPr lang="fr-FR" sz="2400" b="1">
                <a:solidFill>
                  <a:srgbClr val="639F90"/>
                </a:solidFill>
                <a:latin typeface="Open Sans Extrabold"/>
                <a:ea typeface="Open Sans Extrabold"/>
                <a:cs typeface="Open Sans Extrabold"/>
              </a:rPr>
              <a:t>taxonomie de Bloom </a:t>
            </a:r>
            <a:r>
              <a:rPr lang="fr-FR" sz="2400" b="1">
                <a:solidFill>
                  <a:srgbClr val="000000"/>
                </a:solidFill>
                <a:latin typeface="Open Sans Extrabold"/>
                <a:ea typeface="Open Sans Extrabold"/>
                <a:cs typeface="Open Sans Extrabold"/>
              </a:rPr>
              <a:t>: </a:t>
            </a:r>
            <a:r>
              <a:rPr lang="fr-FR" sz="2400" b="1">
                <a:solidFill>
                  <a:srgbClr val="639F90"/>
                </a:solidFill>
                <a:latin typeface="Open Sans Extrabold"/>
                <a:ea typeface="Open Sans Extrabold"/>
                <a:cs typeface="Open Sans Extrabold"/>
              </a:rPr>
              <a:t>l</a:t>
            </a:r>
            <a:r>
              <a:rPr lang="fr-FR" sz="2400" b="1" i="0" u="none">
                <a:solidFill>
                  <a:srgbClr val="639F90"/>
                </a:solidFill>
                <a:latin typeface="Open Sans Extrabold"/>
                <a:ea typeface="Open Sans Extrabold"/>
                <a:cs typeface="Open Sans Extrabold"/>
              </a:rPr>
              <a:t>a spirale de la e-éducation </a:t>
            </a:r>
            <a:r>
              <a:rPr sz="2400" b="1" i="0" u="none">
                <a:solidFill>
                  <a:srgbClr val="639F90"/>
                </a:solidFill>
                <a:latin typeface="Open Sans Extrabold"/>
                <a:ea typeface="Open Sans Extrabold"/>
                <a:cs typeface="Open Sans Extrabold"/>
              </a:rPr>
              <a:t>:  </a:t>
            </a:r>
            <a:endParaRPr sz="2400">
              <a:solidFill>
                <a:srgbClr val="639F90"/>
              </a:solidFill>
              <a:latin typeface="Open Sans Extrabold"/>
              <a:ea typeface="Open Sans Extrabold"/>
              <a:cs typeface="Open Sans Extrabold"/>
            </a:endParaRPr>
          </a:p>
        </p:txBody>
      </p:sp>
      <p:pic>
        <p:nvPicPr>
          <p:cNvPr id="5" name="Image 2"/>
          <p:cNvPicPr>
            <a:picLocks noChangeAspect="1"/>
          </p:cNvPicPr>
          <p:nvPr/>
        </p:nvPicPr>
        <p:blipFill>
          <a:blip r:embed="rId3"/>
          <a:stretch/>
        </p:blipFill>
        <p:spPr bwMode="auto">
          <a:xfrm>
            <a:off x="1415479" y="1385190"/>
            <a:ext cx="9144077" cy="51401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141427" y="35269"/>
            <a:ext cx="10815031" cy="6400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400" b="1">
                <a:solidFill>
                  <a:srgbClr val="000000"/>
                </a:solidFill>
                <a:latin typeface="Open Sans Extrabold"/>
                <a:ea typeface="Open Sans Extrabold"/>
                <a:cs typeface="Open Sans Extrabold"/>
              </a:rPr>
              <a:t>Vérifier son processus d’enseignement : </a:t>
            </a:r>
            <a:r>
              <a:rPr lang="fr-FR" sz="2400" b="1">
                <a:solidFill>
                  <a:srgbClr val="639F90"/>
                </a:solidFill>
                <a:latin typeface="Open Sans Extrabold"/>
                <a:ea typeface="Open Sans Extrabold"/>
                <a:cs typeface="Open Sans Extrabold"/>
              </a:rPr>
              <a:t>l</a:t>
            </a:r>
            <a:r>
              <a:rPr lang="fr-FR" sz="2400" b="1" i="0" u="none">
                <a:solidFill>
                  <a:srgbClr val="639F90"/>
                </a:solidFill>
                <a:latin typeface="Open Sans Extrabold"/>
                <a:ea typeface="Open Sans Extrabold"/>
                <a:cs typeface="Open Sans Extrabold"/>
              </a:rPr>
              <a:t>a roue de la padagogie</a:t>
            </a:r>
            <a:endParaRPr sz="2400">
              <a:solidFill>
                <a:srgbClr val="639F90"/>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a:off x="1417531" y="590781"/>
            <a:ext cx="9542640" cy="60813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3"/>
          <p:cNvSpPr/>
          <p:nvPr/>
        </p:nvSpPr>
        <p:spPr bwMode="auto">
          <a:xfrm>
            <a:off x="182305" y="170148"/>
            <a:ext cx="5940438" cy="118875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fr-FR" sz="2400" b="1" i="0" u="none" strike="noStrike" cap="none" spc="0">
                <a:solidFill>
                  <a:srgbClr val="000000"/>
                </a:solidFill>
                <a:latin typeface="Open Sans Extrabold"/>
                <a:ea typeface="Open Sans Extrabold"/>
                <a:cs typeface="Open Sans Extrabold"/>
              </a:rPr>
              <a:t>Scénarios pédagogiques hybrides dans toutes les disciplines</a:t>
            </a:r>
          </a:p>
          <a:p>
            <a:pPr>
              <a:defRPr/>
            </a:pPr>
            <a:r>
              <a:rPr lang="fr-FR" sz="2400" b="1" i="0" u="none" strike="noStrike" cap="none" spc="0">
                <a:solidFill>
                  <a:srgbClr val="00B050"/>
                </a:solidFill>
                <a:latin typeface="Open Sans Extrabold"/>
                <a:ea typeface="Open Sans Extrabold"/>
                <a:cs typeface="Open Sans Extrabold"/>
              </a:rPr>
              <a:t>Dane Nancy-Metz</a:t>
            </a:r>
            <a:endParaRPr sz="2400" b="1" i="0" u="none" strike="noStrike" cap="none" spc="0">
              <a:solidFill>
                <a:srgbClr val="00B050"/>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a:off x="77762" y="1643875"/>
            <a:ext cx="5908887" cy="5088208"/>
          </a:xfrm>
          <a:prstGeom prst="rect">
            <a:avLst/>
          </a:prstGeom>
        </p:spPr>
      </p:pic>
      <p:pic>
        <p:nvPicPr>
          <p:cNvPr id="6" name="Image 5"/>
          <p:cNvPicPr>
            <a:picLocks noChangeAspect="1"/>
          </p:cNvPicPr>
          <p:nvPr/>
        </p:nvPicPr>
        <p:blipFill>
          <a:blip r:embed="rId4"/>
          <a:stretch/>
        </p:blipFill>
        <p:spPr bwMode="auto">
          <a:xfrm>
            <a:off x="6657072" y="228681"/>
            <a:ext cx="5440838" cy="65034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9000" y="7791"/>
            <a:ext cx="12202026" cy="68379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19335" y="87830"/>
            <a:ext cx="8584532" cy="64011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b="1">
                <a:solidFill>
                  <a:srgbClr val="000000"/>
                </a:solidFill>
                <a:latin typeface="Open Sans Extrabold"/>
                <a:ea typeface="Open Sans Extrabold"/>
                <a:cs typeface="Open Sans Extrabold"/>
              </a:rPr>
              <a:t>Concrètement, voilà ce qu'on peut faire... avec des tablettes</a:t>
            </a:r>
            <a:endParaRPr/>
          </a:p>
        </p:txBody>
      </p:sp>
      <p:pic>
        <p:nvPicPr>
          <p:cNvPr id="5" name="Image 4"/>
          <p:cNvPicPr>
            <a:picLocks noChangeAspect="1"/>
          </p:cNvPicPr>
          <p:nvPr/>
        </p:nvPicPr>
        <p:blipFill>
          <a:blip r:embed="rId3"/>
          <a:stretch/>
        </p:blipFill>
        <p:spPr bwMode="auto">
          <a:xfrm>
            <a:off x="335360" y="456337"/>
            <a:ext cx="11017223" cy="63648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4" name="Rectangle 3"/>
          <p:cNvSpPr/>
          <p:nvPr/>
        </p:nvSpPr>
        <p:spPr bwMode="auto">
          <a:xfrm>
            <a:off x="121520" y="116316"/>
            <a:ext cx="4912393" cy="45877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600" b="1">
                <a:solidFill>
                  <a:schemeClr val="accent5"/>
                </a:solidFill>
              </a:rPr>
              <a:t>Et le RGPD dans tout ça ?</a:t>
            </a:r>
            <a:endParaRPr/>
          </a:p>
        </p:txBody>
      </p:sp>
      <p:pic>
        <p:nvPicPr>
          <p:cNvPr id="5" name="Image 4"/>
          <p:cNvPicPr>
            <a:picLocks noChangeAspect="1"/>
          </p:cNvPicPr>
          <p:nvPr/>
        </p:nvPicPr>
        <p:blipFill>
          <a:blip r:embed="rId3"/>
          <a:srcRect l="21547" r="21093"/>
          <a:stretch/>
        </p:blipFill>
        <p:spPr bwMode="auto">
          <a:xfrm>
            <a:off x="491035" y="1100953"/>
            <a:ext cx="1904999" cy="1815598"/>
          </a:xfrm>
          <a:prstGeom prst="rect">
            <a:avLst/>
          </a:prstGeom>
        </p:spPr>
      </p:pic>
      <p:sp>
        <p:nvSpPr>
          <p:cNvPr id="6" name="Flèche : droite 5"/>
          <p:cNvSpPr/>
          <p:nvPr/>
        </p:nvSpPr>
        <p:spPr bwMode="auto">
          <a:xfrm rot="20839171">
            <a:off x="2607759" y="936846"/>
            <a:ext cx="1599481" cy="251603"/>
          </a:xfrm>
          <a:prstGeom prst="rightArrow">
            <a:avLst>
              <a:gd name="adj1" fmla="val 50000"/>
              <a:gd name="adj2" fmla="val 50000"/>
            </a:avLst>
          </a:prstGeom>
          <a:solidFill>
            <a:srgbClr val="F72DA6"/>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7" name="Rectangle 6"/>
          <p:cNvSpPr/>
          <p:nvPr/>
        </p:nvSpPr>
        <p:spPr bwMode="auto">
          <a:xfrm>
            <a:off x="4394619" y="474243"/>
            <a:ext cx="1365849" cy="69732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F72DA6"/>
                </a:solidFill>
              </a:rPr>
              <a:t>DCP</a:t>
            </a:r>
            <a:endParaRPr/>
          </a:p>
        </p:txBody>
      </p:sp>
      <p:sp>
        <p:nvSpPr>
          <p:cNvPr id="8" name="Flèche : droite 7"/>
          <p:cNvSpPr/>
          <p:nvPr/>
        </p:nvSpPr>
        <p:spPr bwMode="auto">
          <a:xfrm>
            <a:off x="2795138" y="2008752"/>
            <a:ext cx="1599480" cy="25160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t" anchorCtr="0" forceAA="0" compatLnSpc="0"/>
          <a:lstStyle/>
          <a:p>
            <a:pPr>
              <a:defRPr/>
            </a:pPr>
            <a:endParaRPr>
              <a:solidFill>
                <a:srgbClr val="F72DA6"/>
              </a:solidFill>
            </a:endParaRPr>
          </a:p>
        </p:txBody>
      </p:sp>
      <p:sp>
        <p:nvSpPr>
          <p:cNvPr id="9" name="Rectangle 8"/>
          <p:cNvSpPr/>
          <p:nvPr/>
        </p:nvSpPr>
        <p:spPr bwMode="auto">
          <a:xfrm>
            <a:off x="2911954" y="1642956"/>
            <a:ext cx="1365849" cy="3657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t>enseignant</a:t>
            </a:r>
          </a:p>
        </p:txBody>
      </p:sp>
      <p:pic>
        <p:nvPicPr>
          <p:cNvPr id="10" name="Image 9"/>
          <p:cNvPicPr>
            <a:picLocks noChangeAspect="1"/>
          </p:cNvPicPr>
          <p:nvPr/>
        </p:nvPicPr>
        <p:blipFill>
          <a:blip r:embed="rId4"/>
          <a:srcRect l="14563" t="8336" r="13557" b="8420"/>
          <a:stretch/>
        </p:blipFill>
        <p:spPr bwMode="auto">
          <a:xfrm>
            <a:off x="4879855" y="1280897"/>
            <a:ext cx="2382477" cy="1839412"/>
          </a:xfrm>
          <a:prstGeom prst="rect">
            <a:avLst/>
          </a:prstGeom>
        </p:spPr>
      </p:pic>
      <p:sp>
        <p:nvSpPr>
          <p:cNvPr id="11" name="Flèche : droite 10"/>
          <p:cNvSpPr/>
          <p:nvPr/>
        </p:nvSpPr>
        <p:spPr bwMode="auto">
          <a:xfrm rot="20819990">
            <a:off x="9202891" y="551997"/>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2" name="Flèche : droite 11"/>
          <p:cNvSpPr/>
          <p:nvPr/>
        </p:nvSpPr>
        <p:spPr bwMode="auto">
          <a:xfrm rot="20103118">
            <a:off x="7231869" y="1196685"/>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13" name="Rectangle 12"/>
          <p:cNvSpPr/>
          <p:nvPr/>
        </p:nvSpPr>
        <p:spPr bwMode="auto">
          <a:xfrm>
            <a:off x="7970986" y="553492"/>
            <a:ext cx="1365849"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4" name="Rectangle 13"/>
          <p:cNvSpPr/>
          <p:nvPr/>
        </p:nvSpPr>
        <p:spPr bwMode="auto">
          <a:xfrm>
            <a:off x="8108247" y="441507"/>
            <a:ext cx="563745" cy="79075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pic>
        <p:nvPicPr>
          <p:cNvPr id="15" name="Image 14"/>
          <p:cNvPicPr>
            <a:picLocks noChangeAspect="1"/>
          </p:cNvPicPr>
          <p:nvPr/>
        </p:nvPicPr>
        <p:blipFill>
          <a:blip r:embed="rId3"/>
          <a:srcRect l="21547" r="21093"/>
          <a:stretch/>
        </p:blipFill>
        <p:spPr bwMode="auto">
          <a:xfrm>
            <a:off x="491034" y="1100952"/>
            <a:ext cx="1904999" cy="1815597"/>
          </a:xfrm>
          <a:prstGeom prst="rect">
            <a:avLst/>
          </a:prstGeom>
        </p:spPr>
      </p:pic>
      <p:pic>
        <p:nvPicPr>
          <p:cNvPr id="16" name="Image 15"/>
          <p:cNvPicPr>
            <a:picLocks noChangeAspect="1"/>
          </p:cNvPicPr>
          <p:nvPr/>
        </p:nvPicPr>
        <p:blipFill>
          <a:blip r:embed="rId3"/>
          <a:srcRect l="21547" r="21093"/>
          <a:stretch/>
        </p:blipFill>
        <p:spPr bwMode="auto">
          <a:xfrm>
            <a:off x="10089391" y="141177"/>
            <a:ext cx="865235" cy="824629"/>
          </a:xfrm>
          <a:prstGeom prst="rect">
            <a:avLst/>
          </a:prstGeom>
        </p:spPr>
      </p:pic>
      <p:sp>
        <p:nvSpPr>
          <p:cNvPr id="17" name="Rectangle 16"/>
          <p:cNvSpPr/>
          <p:nvPr/>
        </p:nvSpPr>
        <p:spPr bwMode="auto">
          <a:xfrm>
            <a:off x="8390118" y="2008752"/>
            <a:ext cx="1176624" cy="69732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18" name="Rectangle 17"/>
          <p:cNvSpPr/>
          <p:nvPr/>
        </p:nvSpPr>
        <p:spPr bwMode="auto">
          <a:xfrm>
            <a:off x="10112794" y="40705"/>
            <a:ext cx="818430" cy="122986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19" name="Rectangle 18"/>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0" name="Rectangle 19"/>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1" name="Rectangle 20"/>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2" name="Rectangle 21"/>
          <p:cNvSpPr/>
          <p:nvPr/>
        </p:nvSpPr>
        <p:spPr bwMode="auto">
          <a:xfrm>
            <a:off x="8108246" y="441506"/>
            <a:ext cx="563745" cy="79075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7200">
                <a:solidFill>
                  <a:srgbClr val="FF0000"/>
                </a:solidFill>
              </a:rPr>
              <a:t>X</a:t>
            </a:r>
            <a:endParaRPr/>
          </a:p>
        </p:txBody>
      </p:sp>
      <p:sp>
        <p:nvSpPr>
          <p:cNvPr id="23" name="Flèche : droite 22"/>
          <p:cNvSpPr/>
          <p:nvPr/>
        </p:nvSpPr>
        <p:spPr bwMode="auto">
          <a:xfrm rot="755960">
            <a:off x="9261713" y="262682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4" name="Flèche : droite 23"/>
          <p:cNvSpPr/>
          <p:nvPr/>
        </p:nvSpPr>
        <p:spPr bwMode="auto">
          <a:xfrm rot="20819990">
            <a:off x="9671233" y="1784229"/>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sp>
        <p:nvSpPr>
          <p:cNvPr id="25" name="Flèche : droite 24"/>
          <p:cNvSpPr/>
          <p:nvPr/>
        </p:nvSpPr>
        <p:spPr bwMode="auto">
          <a:xfrm>
            <a:off x="7505131" y="2212108"/>
            <a:ext cx="720000" cy="25200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solidFill>
                <a:srgbClr val="F72DA6"/>
              </a:solidFill>
            </a:endParaRPr>
          </a:p>
        </p:txBody>
      </p:sp>
      <p:pic>
        <p:nvPicPr>
          <p:cNvPr id="26" name="Image 25"/>
          <p:cNvPicPr>
            <a:picLocks noChangeAspect="1"/>
          </p:cNvPicPr>
          <p:nvPr/>
        </p:nvPicPr>
        <p:blipFill>
          <a:blip r:embed="rId5"/>
          <a:stretch/>
        </p:blipFill>
        <p:spPr bwMode="auto">
          <a:xfrm>
            <a:off x="10543941" y="1171572"/>
            <a:ext cx="1069807" cy="1069807"/>
          </a:xfrm>
          <a:prstGeom prst="rect">
            <a:avLst/>
          </a:prstGeom>
        </p:spPr>
      </p:pic>
      <p:sp>
        <p:nvSpPr>
          <p:cNvPr id="27" name="Rectangle 26"/>
          <p:cNvSpPr/>
          <p:nvPr/>
        </p:nvSpPr>
        <p:spPr bwMode="auto">
          <a:xfrm>
            <a:off x="8390118" y="2008752"/>
            <a:ext cx="1176623"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strike="noStrike">
                <a:solidFill>
                  <a:schemeClr val="tx1"/>
                </a:solidFill>
              </a:rPr>
              <a:t>DCP</a:t>
            </a:r>
            <a:endParaRPr sz="3600" b="1">
              <a:solidFill>
                <a:srgbClr val="F72DA6"/>
              </a:solidFill>
            </a:endParaRPr>
          </a:p>
        </p:txBody>
      </p:sp>
      <p:sp>
        <p:nvSpPr>
          <p:cNvPr id="28" name="Rectangle 27"/>
          <p:cNvSpPr/>
          <p:nvPr/>
        </p:nvSpPr>
        <p:spPr bwMode="auto">
          <a:xfrm>
            <a:off x="10155733" y="2551332"/>
            <a:ext cx="1846222" cy="69732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b="1">
                <a:solidFill>
                  <a:srgbClr val="16C967"/>
                </a:solidFill>
              </a:rPr>
              <a:t>sinon...</a:t>
            </a:r>
            <a:endParaRPr sz="3600" b="1">
              <a:solidFill>
                <a:srgbClr val="F72DA6"/>
              </a:solidFill>
            </a:endParaRPr>
          </a:p>
        </p:txBody>
      </p:sp>
      <p:sp>
        <p:nvSpPr>
          <p:cNvPr id="29" name="Rectangle 28"/>
          <p:cNvSpPr/>
          <p:nvPr/>
        </p:nvSpPr>
        <p:spPr bwMode="auto">
          <a:xfrm>
            <a:off x="446666" y="3248660"/>
            <a:ext cx="11359049" cy="364066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83879" indent="-283879">
              <a:buFont typeface="Arial"/>
              <a:buChar char="•"/>
              <a:defRPr/>
            </a:pPr>
            <a:r>
              <a:rPr sz="2600"/>
              <a:t>Information et demande d'accord au CE qui est responsable de traitement. </a:t>
            </a:r>
            <a:r>
              <a:rPr sz="2600" b="1"/>
              <a:t>Si refus, pas d'utilisation de l'application possible</a:t>
            </a:r>
            <a:r>
              <a:rPr sz="2600"/>
              <a:t>.</a:t>
            </a:r>
            <a:endParaRPr/>
          </a:p>
          <a:p>
            <a:pPr marL="283879" indent="-283879">
              <a:buFont typeface="Arial"/>
              <a:buChar char="•"/>
              <a:defRPr/>
            </a:pPr>
            <a:r>
              <a:rPr sz="2600"/>
              <a:t>Si </a:t>
            </a:r>
            <a:r>
              <a:rPr sz="2600" b="1"/>
              <a:t>accord </a:t>
            </a:r>
            <a:r>
              <a:rPr sz="2600"/>
              <a:t>: </a:t>
            </a:r>
            <a:endParaRPr/>
          </a:p>
          <a:p>
            <a:pPr marL="683929" lvl="1" indent="-283879">
              <a:buFont typeface="Arial"/>
              <a:buChar char="•"/>
              <a:defRPr/>
            </a:pPr>
            <a:r>
              <a:rPr sz="2600"/>
              <a:t>inscription au registre de traitement de l'établissement.</a:t>
            </a:r>
            <a:endParaRPr/>
          </a:p>
          <a:p>
            <a:pPr marL="683929" lvl="1" indent="-283879">
              <a:buFont typeface="Arial"/>
              <a:buChar char="•"/>
              <a:defRPr/>
            </a:pPr>
            <a:r>
              <a:rPr sz="2600"/>
              <a:t>Obligation d'information aux familles.</a:t>
            </a:r>
            <a:endParaRPr/>
          </a:p>
          <a:p>
            <a:pPr marL="683929" lvl="1" indent="-283879">
              <a:buFont typeface="Arial"/>
              <a:buChar char="•"/>
              <a:defRPr/>
            </a:pPr>
            <a:r>
              <a:rPr sz="2600"/>
              <a:t>En fonction des DCP récoltées, du lieu d'hébergement...  : recueil du consentement de l'élève et de sa famille. Si refus, obligation de fournir une solution équitable pour l'élève.</a:t>
            </a:r>
            <a:endParaRPr/>
          </a:p>
          <a:p>
            <a:pPr algn="ctr">
              <a:defRPr/>
            </a:pPr>
            <a:r>
              <a:rPr b="1">
                <a:solidFill>
                  <a:srgbClr val="FF0000"/>
                </a:solidFill>
              </a:rPr>
              <a:t>En cas de doute, demander au DPD de l'académie.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3"/>
          <p:cNvSpPr/>
          <p:nvPr/>
        </p:nvSpPr>
        <p:spPr bwMode="auto">
          <a:xfrm>
            <a:off x="1214463" y="493592"/>
            <a:ext cx="1632858" cy="447567"/>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2400" b="1" i="0" u="none">
                <a:solidFill>
                  <a:srgbClr val="000000"/>
                </a:solidFill>
                <a:latin typeface="Open Sans Extrabold"/>
                <a:ea typeface="Open Sans Extrabold"/>
                <a:cs typeface="Open Sans Extrabold"/>
              </a:rPr>
              <a:t>Objectifs</a:t>
            </a:r>
          </a:p>
        </p:txBody>
      </p:sp>
      <p:sp>
        <p:nvSpPr>
          <p:cNvPr id="5" name=" 4"/>
          <p:cNvSpPr/>
          <p:nvPr/>
        </p:nvSpPr>
        <p:spPr bwMode="auto">
          <a:xfrm>
            <a:off x="1212478" y="1190257"/>
            <a:ext cx="5268219" cy="4132242"/>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marL="285750" indent="-285750" algn="just">
              <a:buFont typeface="Wingdings"/>
              <a:buChar char="ü"/>
              <a:defRPr/>
            </a:pPr>
            <a:r>
              <a:rPr lang="fr-FR" sz="1600">
                <a:latin typeface="Ubuntu"/>
              </a:rPr>
              <a:t>Appréhender la notion de numérique éducatif via la spirale de la e-education et la roue de la padagogie</a:t>
            </a:r>
          </a:p>
          <a:p>
            <a:pPr marL="285750" indent="-285750" algn="just">
              <a:buFont typeface="Wingdings"/>
              <a:buChar char="ü"/>
              <a:defRPr/>
            </a:pPr>
            <a:endParaRPr lang="fr-FR" sz="1600">
              <a:latin typeface="Ubuntu"/>
            </a:endParaRPr>
          </a:p>
          <a:p>
            <a:pPr marL="285750" indent="-285750" algn="just">
              <a:buFont typeface="Wingdings"/>
              <a:buChar char="ü"/>
              <a:defRPr/>
            </a:pPr>
            <a:r>
              <a:rPr lang="fr-FR" sz="1600">
                <a:latin typeface="Ubuntu"/>
              </a:rPr>
              <a:t>Intégrer progressivement le numérique dans ses enseignements avec le modèle SAMR : exemples dans différentes disciplines</a:t>
            </a:r>
            <a:endParaRPr/>
          </a:p>
          <a:p>
            <a:pPr marL="285750" indent="-285750" algn="just">
              <a:buFont typeface="Wingdings"/>
              <a:buChar char="ü"/>
              <a:defRPr/>
            </a:pPr>
            <a:endParaRPr lang="fr-FR" sz="1600">
              <a:latin typeface="Ubuntu"/>
            </a:endParaRPr>
          </a:p>
          <a:p>
            <a:pPr marL="285750" indent="-285750" algn="just">
              <a:buFont typeface="Wingdings"/>
              <a:buChar char="ü"/>
              <a:defRPr/>
            </a:pPr>
            <a:r>
              <a:rPr lang="fr-FR" sz="1600">
                <a:latin typeface="Ubuntu"/>
              </a:rPr>
              <a:t>Développer et certifier les compétences numériques des élèves avec PIX</a:t>
            </a:r>
            <a:endParaRPr/>
          </a:p>
          <a:p>
            <a:pPr marL="285750" indent="-285750" algn="just">
              <a:buFont typeface="Wingdings"/>
              <a:buChar char="ü"/>
              <a:defRPr/>
            </a:pPr>
            <a:endParaRPr lang="fr-FR" sz="1600">
              <a:latin typeface="Ubuntu"/>
            </a:endParaRPr>
          </a:p>
          <a:p>
            <a:pPr marL="285750" indent="-285750" algn="just">
              <a:buFont typeface="Wingdings"/>
              <a:buChar char="ü"/>
              <a:defRPr/>
            </a:pPr>
            <a:r>
              <a:rPr lang="fr-FR" sz="1600">
                <a:latin typeface="Ubuntu"/>
              </a:rPr>
              <a:t>Utiliser les tablettes et les smartphones en classe</a:t>
            </a:r>
          </a:p>
          <a:p>
            <a:pPr marL="285750" indent="-285750" algn="just">
              <a:buFont typeface="Wingdings"/>
              <a:buChar char="ü"/>
              <a:defRPr/>
            </a:pPr>
            <a:endParaRPr lang="fr-FR"/>
          </a:p>
          <a:p>
            <a:pPr marL="285750" indent="-285750" algn="just">
              <a:buFont typeface="Wingdings"/>
              <a:buChar char="ü"/>
              <a:defRPr/>
            </a:pPr>
            <a:r>
              <a:rPr lang="fr-FR" sz="1600">
                <a:latin typeface="Ubuntu"/>
              </a:rPr>
              <a:t>Les usages du numériques éducatif</a:t>
            </a:r>
            <a:endParaRPr/>
          </a:p>
          <a:p>
            <a:pPr marL="285750" indent="-285750" algn="just">
              <a:buFont typeface="Wingdings"/>
              <a:buChar char="ü"/>
              <a:defRPr/>
            </a:pPr>
            <a:endParaRPr lang="fr-FR" sz="1600">
              <a:latin typeface="Ubuntu"/>
            </a:endParaRPr>
          </a:p>
          <a:p>
            <a:pPr marL="285750" indent="-285750" algn="just">
              <a:buFont typeface="Wingdings"/>
              <a:buChar char="ü"/>
              <a:defRPr/>
            </a:pPr>
            <a:r>
              <a:rPr lang="fr-FR" sz="1600">
                <a:latin typeface="Ubuntu"/>
              </a:rPr>
              <a:t>Utiliser le numérique en respectant le RGPD </a:t>
            </a:r>
          </a:p>
        </p:txBody>
      </p:sp>
      <p:sp>
        <p:nvSpPr>
          <p:cNvPr id="6" name=" 5"/>
          <p:cNvSpPr/>
          <p:nvPr/>
        </p:nvSpPr>
        <p:spPr bwMode="auto">
          <a:xfrm>
            <a:off x="6840856" y="493592"/>
            <a:ext cx="2254411" cy="44756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2400" b="1" i="0" u="none">
                <a:solidFill>
                  <a:srgbClr val="000000"/>
                </a:solidFill>
                <a:latin typeface="Open Sans Extrabold"/>
                <a:ea typeface="Open Sans Extrabold"/>
                <a:cs typeface="Open Sans Extrabold"/>
              </a:rPr>
              <a:t>Temps forts</a:t>
            </a:r>
            <a:endParaRPr/>
          </a:p>
        </p:txBody>
      </p:sp>
      <p:sp>
        <p:nvSpPr>
          <p:cNvPr id="7" name=" 6"/>
          <p:cNvSpPr/>
          <p:nvPr/>
        </p:nvSpPr>
        <p:spPr bwMode="auto">
          <a:xfrm>
            <a:off x="6840856" y="1205870"/>
            <a:ext cx="4488249" cy="4132242"/>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just">
              <a:defRPr/>
            </a:pPr>
            <a:r>
              <a:rPr lang="fr-FR" sz="1600" b="1" i="0" u="none" strike="noStrike" cap="none" spc="0">
                <a:solidFill>
                  <a:srgbClr val="639F90"/>
                </a:solidFill>
                <a:latin typeface="Ubuntu"/>
                <a:ea typeface="Ubuntu"/>
                <a:cs typeface="Ubuntu"/>
              </a:rPr>
              <a:t>Atelier 1  </a:t>
            </a:r>
            <a:r>
              <a:rPr lang="fr-FR" sz="1600" b="0" i="0" u="none" strike="noStrike" cap="none" spc="0">
                <a:solidFill>
                  <a:schemeClr val="tx1"/>
                </a:solidFill>
                <a:latin typeface="Ubuntu"/>
                <a:ea typeface="Ubuntu"/>
                <a:cs typeface="Ubuntu"/>
              </a:rPr>
              <a:t>:  </a:t>
            </a:r>
            <a:r>
              <a:rPr lang="fr-FR" sz="1600">
                <a:latin typeface="Ubuntu"/>
                <a:ea typeface="Ubuntu"/>
                <a:cs typeface="Ubuntu"/>
              </a:rPr>
              <a:t>vos usages du numérique</a:t>
            </a:r>
            <a:endParaRPr/>
          </a:p>
          <a:p>
            <a:pPr algn="just">
              <a:defRPr/>
            </a:pPr>
            <a:endParaRPr lang="fr-FR" sz="1600" b="0" i="0" u="none" strike="noStrike" cap="none" spc="0">
              <a:solidFill>
                <a:schemeClr val="tx1"/>
              </a:solidFill>
              <a:latin typeface="Ubuntu"/>
              <a:ea typeface="Ubuntu"/>
              <a:cs typeface="Ubuntu"/>
            </a:endParaRPr>
          </a:p>
          <a:p>
            <a:pPr algn="just">
              <a:defRPr/>
            </a:pPr>
            <a:r>
              <a:rPr lang="fr-FR" sz="1600" b="1">
                <a:solidFill>
                  <a:srgbClr val="639F90"/>
                </a:solidFill>
                <a:latin typeface="Ubuntu"/>
                <a:ea typeface="Ubuntu"/>
                <a:cs typeface="Ubuntu"/>
              </a:rPr>
              <a:t>Atelier 2 </a:t>
            </a:r>
            <a:r>
              <a:rPr lang="fr-FR" sz="1600">
                <a:latin typeface="Ubuntu"/>
                <a:ea typeface="Ubuntu"/>
                <a:cs typeface="Ubuntu"/>
              </a:rPr>
              <a:t>: </a:t>
            </a:r>
            <a:r>
              <a:rPr lang="fr-FR" sz="1600" b="0" i="0" u="none" strike="noStrike" cap="none" spc="0">
                <a:solidFill>
                  <a:schemeClr val="tx1"/>
                </a:solidFill>
                <a:latin typeface="Ubuntu"/>
                <a:ea typeface="Ubuntu"/>
                <a:cs typeface="Ubuntu"/>
              </a:rPr>
              <a:t>les mythes du numérique (André Tricot)</a:t>
            </a:r>
            <a:endParaRPr/>
          </a:p>
          <a:p>
            <a:pPr algn="just">
              <a:defRPr/>
            </a:pPr>
            <a:endParaRPr lang="fr-FR" sz="1600">
              <a:latin typeface="Ubuntu"/>
              <a:ea typeface="Ubuntu"/>
              <a:cs typeface="Ubuntu"/>
            </a:endParaRPr>
          </a:p>
          <a:p>
            <a:pPr algn="just">
              <a:defRPr/>
            </a:pPr>
            <a:r>
              <a:rPr lang="fr-FR" sz="1600">
                <a:latin typeface="Ubuntu"/>
                <a:ea typeface="Ubuntu"/>
                <a:cs typeface="Ubuntu"/>
              </a:rPr>
              <a:t>Des exemples d’usages du numérique selon le modèle SAMR</a:t>
            </a:r>
            <a:endParaRPr/>
          </a:p>
          <a:p>
            <a:pPr algn="just">
              <a:defRPr/>
            </a:pPr>
            <a:endParaRPr lang="fr-FR" sz="1600" b="0" i="0" u="none">
              <a:latin typeface="Ubuntu"/>
              <a:ea typeface="Ubuntu"/>
              <a:cs typeface="Ubuntu"/>
            </a:endParaRPr>
          </a:p>
          <a:p>
            <a:pPr algn="just">
              <a:defRPr/>
            </a:pPr>
            <a:r>
              <a:rPr lang="fr-FR" sz="1600" b="1">
                <a:solidFill>
                  <a:srgbClr val="639F90"/>
                </a:solidFill>
                <a:latin typeface="Ubuntu"/>
                <a:ea typeface="Ubuntu"/>
                <a:cs typeface="Ubuntu"/>
              </a:rPr>
              <a:t>Atelier 3 </a:t>
            </a:r>
            <a:r>
              <a:rPr lang="fr-FR" sz="1600">
                <a:latin typeface="Ubuntu"/>
                <a:ea typeface="Ubuntu"/>
                <a:cs typeface="Ubuntu"/>
              </a:rPr>
              <a:t>: sauriez-vous dire à quel stade appartient chaque exemple ?</a:t>
            </a:r>
            <a:endParaRPr sz="1600" b="0" i="0" u="none">
              <a:latin typeface="Ubuntu"/>
              <a:ea typeface="Ubuntu"/>
              <a:cs typeface="Ubuntu"/>
            </a:endParaRPr>
          </a:p>
          <a:p>
            <a:pPr algn="just">
              <a:defRPr/>
            </a:pPr>
            <a:endParaRPr lang="fr-FR" sz="1600" b="0" i="0" u="none" strike="noStrike" cap="none" spc="0">
              <a:solidFill>
                <a:schemeClr val="tx1"/>
              </a:solidFill>
              <a:latin typeface="Ubuntu"/>
              <a:ea typeface="Ubuntu"/>
              <a:cs typeface="Ubuntu"/>
            </a:endParaRPr>
          </a:p>
          <a:p>
            <a:pPr algn="just">
              <a:defRPr/>
            </a:pPr>
            <a:endParaRPr lang="fr-FR" sz="1600" b="0" i="0" u="none" strike="noStrike" cap="none" spc="0">
              <a:solidFill>
                <a:schemeClr val="tx1"/>
              </a:solidFill>
              <a:latin typeface="Ubuntu"/>
              <a:ea typeface="Ubuntu"/>
              <a:cs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0334650">
            <a:off x="2715615" y="2687579"/>
            <a:ext cx="7168848" cy="88395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600" b="1" i="0" u="none" strike="noStrike" cap="none" spc="0">
                <a:solidFill>
                  <a:srgbClr val="639F90"/>
                </a:solidFill>
                <a:latin typeface="Ubuntu"/>
                <a:ea typeface="Ubuntu"/>
                <a:cs typeface="Ubuntu"/>
              </a:rPr>
              <a:t>Atelier 1: </a:t>
            </a:r>
            <a:r>
              <a:rPr sz="2600">
                <a:latin typeface="Ubuntu"/>
                <a:ea typeface="Ubuntu"/>
                <a:cs typeface="Ubuntu"/>
              </a:rPr>
              <a:t>Tableau blanc : un exemple d'usage du numérique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4"/>
          <p:cNvSpPr/>
          <p:nvPr/>
        </p:nvSpPr>
        <p:spPr bwMode="auto">
          <a:xfrm>
            <a:off x="735832" y="476672"/>
            <a:ext cx="11192816" cy="64011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just">
              <a:defRPr/>
            </a:pPr>
            <a:r>
              <a:rPr lang="fr-FR" sz="2400" b="1">
                <a:solidFill>
                  <a:srgbClr val="333333"/>
                </a:solidFill>
                <a:latin typeface="Open Sans Extrabold"/>
              </a:rPr>
              <a:t>Peut-on laisser les élèves </a:t>
            </a:r>
            <a:r>
              <a:rPr lang="fr-FR" sz="2400" b="1">
                <a:solidFill>
                  <a:srgbClr val="FF0000"/>
                </a:solidFill>
                <a:latin typeface="Open Sans Extrabold"/>
              </a:rPr>
              <a:t>livrés à eux-mêmes </a:t>
            </a:r>
            <a:r>
              <a:rPr lang="fr-FR" sz="2400" b="1">
                <a:solidFill>
                  <a:srgbClr val="333333"/>
                </a:solidFill>
                <a:latin typeface="Open Sans Extrabold"/>
              </a:rPr>
              <a:t>face aux écrans ?</a:t>
            </a:r>
            <a:endParaRPr/>
          </a:p>
        </p:txBody>
      </p:sp>
      <p:sp>
        <p:nvSpPr>
          <p:cNvPr id="5" name="Rectangle 2"/>
          <p:cNvSpPr/>
          <p:nvPr/>
        </p:nvSpPr>
        <p:spPr bwMode="auto">
          <a:xfrm>
            <a:off x="767407" y="1301215"/>
            <a:ext cx="10225423" cy="4480595"/>
          </a:xfrm>
          <a:prstGeom prst="rect">
            <a:avLst/>
          </a:prstGeom>
        </p:spPr>
        <p:txBody>
          <a:bodyPr wrap="square">
            <a:spAutoFit/>
          </a:bodyPr>
          <a:lstStyle/>
          <a:p>
            <a:pPr algn="just">
              <a:defRPr/>
            </a:pPr>
            <a:endParaRPr lang="fr-FR">
              <a:solidFill>
                <a:srgbClr val="333333"/>
              </a:solidFill>
              <a:latin typeface="Arial"/>
            </a:endParaRPr>
          </a:p>
          <a:p>
            <a:pPr algn="just">
              <a:defRPr/>
            </a:pPr>
            <a:r>
              <a:rPr lang="fr-FR" b="1">
                <a:solidFill>
                  <a:srgbClr val="639F90"/>
                </a:solidFill>
                <a:latin typeface="Arial"/>
              </a:rPr>
              <a:t>Nécessité de préparer nos jeunes </a:t>
            </a:r>
            <a:r>
              <a:rPr lang="fr-FR">
                <a:solidFill>
                  <a:srgbClr val="333333"/>
                </a:solidFill>
                <a:latin typeface="Arial"/>
              </a:rPr>
              <a:t>au monde tel qu’il est : </a:t>
            </a:r>
            <a:endParaRPr/>
          </a:p>
          <a:p>
            <a:pPr marL="285750" indent="-285750" algn="just">
              <a:buFontTx/>
              <a:buChar char="-"/>
              <a:defRPr/>
            </a:pPr>
            <a:r>
              <a:rPr lang="fr-FR">
                <a:solidFill>
                  <a:srgbClr val="333333"/>
                </a:solidFill>
                <a:latin typeface="Arial"/>
              </a:rPr>
              <a:t>mieux s’y orienter, </a:t>
            </a:r>
            <a:endParaRPr/>
          </a:p>
          <a:p>
            <a:pPr marL="285750" indent="-285750" algn="just">
              <a:buFontTx/>
              <a:buChar char="-"/>
              <a:defRPr/>
            </a:pPr>
            <a:r>
              <a:rPr lang="fr-FR">
                <a:solidFill>
                  <a:srgbClr val="333333"/>
                </a:solidFill>
                <a:latin typeface="Arial"/>
              </a:rPr>
              <a:t>jouer leur rôle de citoyens </a:t>
            </a:r>
            <a:endParaRPr/>
          </a:p>
          <a:p>
            <a:pPr marL="285750" indent="-285750" algn="just">
              <a:buFontTx/>
              <a:buChar char="-"/>
              <a:defRPr/>
            </a:pPr>
            <a:r>
              <a:rPr lang="fr-FR">
                <a:solidFill>
                  <a:srgbClr val="333333"/>
                </a:solidFill>
                <a:latin typeface="Arial"/>
              </a:rPr>
              <a:t>s’y épanouir</a:t>
            </a:r>
            <a:endParaRPr/>
          </a:p>
          <a:p>
            <a:pPr algn="just">
              <a:defRPr/>
            </a:pPr>
            <a:endParaRPr lang="fr-FR">
              <a:solidFill>
                <a:srgbClr val="333333"/>
              </a:solidFill>
              <a:latin typeface="Arial"/>
            </a:endParaRPr>
          </a:p>
          <a:p>
            <a:pPr algn="just">
              <a:defRPr/>
            </a:pPr>
            <a:r>
              <a:rPr lang="fr-FR" b="1">
                <a:solidFill>
                  <a:srgbClr val="639F90"/>
                </a:solidFill>
                <a:latin typeface="Arial"/>
              </a:rPr>
              <a:t>Tous les métiers seront affectés par la révolution numérique</a:t>
            </a:r>
            <a:r>
              <a:rPr lang="fr-FR">
                <a:solidFill>
                  <a:srgbClr val="333333"/>
                </a:solidFill>
                <a:latin typeface="Arial"/>
              </a:rPr>
              <a:t>, y compris le métier d’enseignant. </a:t>
            </a:r>
            <a:endParaRPr/>
          </a:p>
          <a:p>
            <a:pPr algn="just">
              <a:defRPr/>
            </a:pPr>
            <a:endParaRPr lang="fr-FR">
              <a:solidFill>
                <a:srgbClr val="333333"/>
              </a:solidFill>
              <a:latin typeface="Arial"/>
            </a:endParaRPr>
          </a:p>
          <a:p>
            <a:pPr algn="just">
              <a:defRPr/>
            </a:pPr>
            <a:r>
              <a:rPr lang="fr-FR">
                <a:solidFill>
                  <a:srgbClr val="333333"/>
                </a:solidFill>
                <a:latin typeface="Arial"/>
              </a:rPr>
              <a:t>Ces outils numériques :</a:t>
            </a:r>
            <a:endParaRPr/>
          </a:p>
          <a:p>
            <a:pPr algn="just">
              <a:defRPr/>
            </a:pPr>
            <a:endParaRPr lang="fr-FR">
              <a:solidFill>
                <a:srgbClr val="333333"/>
              </a:solidFill>
              <a:latin typeface="Arial"/>
            </a:endParaRPr>
          </a:p>
          <a:p>
            <a:pPr marL="285750" indent="-285750" algn="just">
              <a:buFontTx/>
              <a:buChar char="-"/>
              <a:defRPr/>
            </a:pPr>
            <a:r>
              <a:rPr lang="fr-FR" b="1">
                <a:solidFill>
                  <a:srgbClr val="639F90"/>
                </a:solidFill>
                <a:latin typeface="Arial"/>
              </a:rPr>
              <a:t>facilitent</a:t>
            </a:r>
            <a:r>
              <a:rPr lang="fr-FR">
                <a:solidFill>
                  <a:srgbClr val="333333"/>
                </a:solidFill>
                <a:latin typeface="Arial"/>
              </a:rPr>
              <a:t> l’utilisation de contenus multimédias</a:t>
            </a:r>
            <a:endParaRPr/>
          </a:p>
          <a:p>
            <a:pPr marL="285750" indent="-285750" algn="just">
              <a:buFontTx/>
              <a:buChar char="-"/>
              <a:defRPr/>
            </a:pPr>
            <a:r>
              <a:rPr lang="fr-FR" b="1">
                <a:solidFill>
                  <a:srgbClr val="639F90"/>
                </a:solidFill>
                <a:latin typeface="Arial"/>
              </a:rPr>
              <a:t>dynamisent</a:t>
            </a:r>
            <a:r>
              <a:rPr lang="fr-FR">
                <a:solidFill>
                  <a:srgbClr val="333333"/>
                </a:solidFill>
                <a:latin typeface="Arial"/>
              </a:rPr>
              <a:t> le cours par des approches innovantes</a:t>
            </a:r>
            <a:endParaRPr/>
          </a:p>
          <a:p>
            <a:pPr marL="285750" indent="-285750" algn="just">
              <a:buFontTx/>
              <a:buChar char="-"/>
              <a:defRPr/>
            </a:pPr>
            <a:r>
              <a:rPr lang="fr-FR" b="1">
                <a:solidFill>
                  <a:srgbClr val="639F90"/>
                </a:solidFill>
                <a:latin typeface="Arial"/>
              </a:rPr>
              <a:t>favorisent</a:t>
            </a:r>
            <a:r>
              <a:rPr lang="fr-FR">
                <a:solidFill>
                  <a:srgbClr val="333333"/>
                </a:solidFill>
                <a:latin typeface="Arial"/>
              </a:rPr>
              <a:t> les interactions dans et hors la classe</a:t>
            </a:r>
            <a:endParaRPr/>
          </a:p>
          <a:p>
            <a:pPr marL="285750" indent="-285750" algn="just">
              <a:buFontTx/>
              <a:buChar char="-"/>
              <a:defRPr/>
            </a:pPr>
            <a:r>
              <a:rPr lang="fr-FR">
                <a:solidFill>
                  <a:srgbClr val="333333"/>
                </a:solidFill>
                <a:latin typeface="Arial"/>
              </a:rPr>
              <a:t>sont des vecteurs de </a:t>
            </a:r>
            <a:r>
              <a:rPr lang="fr-FR" b="1">
                <a:solidFill>
                  <a:srgbClr val="639F90"/>
                </a:solidFill>
                <a:latin typeface="Arial"/>
              </a:rPr>
              <a:t>diversification pédagogique</a:t>
            </a:r>
            <a:endParaRPr/>
          </a:p>
          <a:p>
            <a:pPr marL="285750" indent="-285750" algn="just">
              <a:buFontTx/>
              <a:buChar char="-"/>
              <a:defRPr/>
            </a:pPr>
            <a:endParaRPr lang="fr-FR">
              <a:solidFill>
                <a:srgbClr val="333333"/>
              </a:solidFill>
              <a:latin typeface="Arial"/>
            </a:endParaRPr>
          </a:p>
          <a:p>
            <a:pPr algn="just">
              <a:defRPr/>
            </a:pPr>
            <a:r>
              <a:rPr lang="fr-FR">
                <a:solidFill>
                  <a:srgbClr val="333333"/>
                </a:solidFill>
                <a:latin typeface="Arial"/>
              </a:rPr>
              <a:t>Si aucune adaptation de l’école publique = </a:t>
            </a:r>
            <a:r>
              <a:rPr lang="fr-FR">
                <a:solidFill>
                  <a:srgbClr val="FF0000"/>
                </a:solidFill>
                <a:latin typeface="Arial"/>
              </a:rPr>
              <a:t>perte de sa pertinence </a:t>
            </a:r>
            <a:endParaRPr lang="fr-FR" b="0" i="0">
              <a:solidFill>
                <a:srgbClr val="FF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4"/>
          <p:cNvSpPr/>
          <p:nvPr/>
        </p:nvSpPr>
        <p:spPr bwMode="auto">
          <a:xfrm>
            <a:off x="623391" y="440406"/>
            <a:ext cx="11192816" cy="64011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just">
              <a:defRPr/>
            </a:pPr>
            <a:r>
              <a:rPr lang="fr-FR" sz="2400" b="1">
                <a:solidFill>
                  <a:srgbClr val="333333"/>
                </a:solidFill>
                <a:latin typeface="Open Sans Extrabold"/>
              </a:rPr>
              <a:t>Comment travailler les </a:t>
            </a:r>
            <a:r>
              <a:rPr lang="fr-FR" sz="2400" b="1">
                <a:solidFill>
                  <a:srgbClr val="639F90"/>
                </a:solidFill>
                <a:latin typeface="Open Sans Extrabold"/>
              </a:rPr>
              <a:t>compétences numériques</a:t>
            </a:r>
            <a:r>
              <a:rPr lang="fr-FR" sz="2400" b="1">
                <a:solidFill>
                  <a:srgbClr val="333333"/>
                </a:solidFill>
                <a:latin typeface="Open Sans Extrabold"/>
              </a:rPr>
              <a:t> des élèves ?</a:t>
            </a:r>
            <a:endParaRPr/>
          </a:p>
        </p:txBody>
      </p:sp>
      <p:pic>
        <p:nvPicPr>
          <p:cNvPr id="5" name="Picture 2" descr="CRCN débriefing"/>
          <p:cNvPicPr>
            <a:picLocks noChangeAspect="1" noChangeArrowheads="1"/>
          </p:cNvPicPr>
          <p:nvPr/>
        </p:nvPicPr>
        <p:blipFill>
          <a:blip r:embed="rId2"/>
          <a:stretch/>
        </p:blipFill>
        <p:spPr bwMode="auto">
          <a:xfrm>
            <a:off x="4185592" y="1304503"/>
            <a:ext cx="7239000" cy="5076825"/>
          </a:xfrm>
          <a:prstGeom prst="rect">
            <a:avLst/>
          </a:prstGeom>
          <a:noFill/>
        </p:spPr>
      </p:pic>
      <p:pic>
        <p:nvPicPr>
          <p:cNvPr id="6" name="Picture 4" descr="8 niveaux de maîtrise"/>
          <p:cNvPicPr>
            <a:picLocks noChangeAspect="1" noChangeArrowheads="1"/>
          </p:cNvPicPr>
          <p:nvPr/>
        </p:nvPicPr>
        <p:blipFill>
          <a:blip r:embed="rId3"/>
          <a:stretch/>
        </p:blipFill>
        <p:spPr bwMode="auto">
          <a:xfrm>
            <a:off x="951859" y="4745501"/>
            <a:ext cx="2826444" cy="1010454"/>
          </a:xfrm>
          <a:prstGeom prst="rect">
            <a:avLst/>
          </a:prstGeom>
          <a:noFill/>
        </p:spPr>
      </p:pic>
      <p:pic>
        <p:nvPicPr>
          <p:cNvPr id="7" name="Picture 6" descr="Pix les 3 plateformes"/>
          <p:cNvPicPr>
            <a:picLocks noChangeAspect="1" noChangeArrowheads="1"/>
          </p:cNvPicPr>
          <p:nvPr/>
        </p:nvPicPr>
        <p:blipFill>
          <a:blip r:embed="rId4"/>
          <a:stretch/>
        </p:blipFill>
        <p:spPr bwMode="auto">
          <a:xfrm>
            <a:off x="753576" y="1281075"/>
            <a:ext cx="2826444" cy="28264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4"/>
          <p:cNvSpPr/>
          <p:nvPr/>
        </p:nvSpPr>
        <p:spPr bwMode="auto">
          <a:xfrm>
            <a:off x="839415" y="493594"/>
            <a:ext cx="10977279" cy="64011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lang="fr-FR" sz="2400" b="1" i="0" u="none">
                <a:solidFill>
                  <a:srgbClr val="000000"/>
                </a:solidFill>
                <a:latin typeface="Open Sans Extrabold"/>
                <a:ea typeface="Open Sans Extrabold"/>
                <a:cs typeface="Open Sans Extrabold"/>
              </a:rPr>
              <a:t>Atelier 2 : Quels apports du numérique dans nos classes ?  </a:t>
            </a:r>
            <a:endParaRPr lang="fr-FR" sz="2400" b="1" i="0" u="none">
              <a:solidFill>
                <a:srgbClr val="FF0000"/>
              </a:solidFill>
              <a:latin typeface="Open Sans Extrabold"/>
              <a:ea typeface="Open Sans Extrabold"/>
              <a:cs typeface="Open Sans Extrabold"/>
            </a:endParaRPr>
          </a:p>
          <a:p>
            <a:pPr>
              <a:defRPr/>
            </a:pPr>
            <a:endParaRPr lang="fr-FR" sz="2400" b="1" i="0" u="none">
              <a:solidFill>
                <a:srgbClr val="FF0000"/>
              </a:solidFill>
              <a:latin typeface="Open Sans Extrabold"/>
              <a:ea typeface="Open Sans Extrabold"/>
              <a:cs typeface="Open Sans Extrabold"/>
            </a:endParaRPr>
          </a:p>
          <a:p>
            <a:pPr>
              <a:defRPr/>
            </a:pPr>
            <a:r>
              <a:rPr lang="fr-FR" sz="2400" b="1" i="0" u="none">
                <a:solidFill>
                  <a:srgbClr val="FF0000"/>
                </a:solidFill>
                <a:latin typeface="Open Sans Extrabold"/>
                <a:ea typeface="Open Sans Extrabold"/>
                <a:cs typeface="Open Sans Extrabold"/>
              </a:rPr>
              <a:t>Quelques mythes !</a:t>
            </a:r>
            <a:endParaRPr/>
          </a:p>
          <a:p>
            <a:pPr>
              <a:defRPr/>
            </a:pPr>
            <a:r>
              <a:rPr lang="fr-FR" sz="1600" b="1">
                <a:solidFill>
                  <a:srgbClr val="639F90"/>
                </a:solidFill>
                <a:latin typeface="Open Sans Extrabold"/>
                <a:ea typeface="Open Sans Extrabold"/>
                <a:cs typeface="Open Sans Extrabold"/>
              </a:rPr>
              <a:t>Selon les recherches d’André Tricot</a:t>
            </a:r>
            <a:endParaRPr sz="1600" b="1" i="0" u="none">
              <a:solidFill>
                <a:srgbClr val="639F90"/>
              </a:solidFill>
              <a:latin typeface="Open Sans Extrabold"/>
              <a:ea typeface="Open Sans Extrabold"/>
              <a:cs typeface="Open Sans Extrabold"/>
            </a:endParaRPr>
          </a:p>
        </p:txBody>
      </p:sp>
      <p:sp>
        <p:nvSpPr>
          <p:cNvPr id="5" name="Rectangle 1"/>
          <p:cNvSpPr/>
          <p:nvPr/>
        </p:nvSpPr>
        <p:spPr bwMode="auto">
          <a:xfrm>
            <a:off x="839415" y="6364406"/>
            <a:ext cx="10441160" cy="230832"/>
          </a:xfrm>
          <a:prstGeom prst="rect">
            <a:avLst/>
          </a:prstGeom>
        </p:spPr>
        <p:txBody>
          <a:bodyPr wrap="square">
            <a:spAutoFit/>
          </a:bodyPr>
          <a:lstStyle/>
          <a:p>
            <a:pPr algn="r">
              <a:defRPr/>
            </a:pPr>
            <a:r>
              <a:rPr lang="fr-FR" sz="900" dirty="0"/>
              <a:t>Etude complète : </a:t>
            </a:r>
            <a:r>
              <a:rPr lang="fr-FR" sz="900" dirty="0">
                <a:hlinkClick r:id="rId3"/>
              </a:rPr>
              <a:t>https://</a:t>
            </a:r>
            <a:r>
              <a:rPr lang="fr-FR" sz="900" dirty="0" err="1">
                <a:hlinkClick r:id="rId3"/>
              </a:rPr>
              <a:t>www.cnesco.fr</a:t>
            </a:r>
            <a:r>
              <a:rPr lang="fr-FR" sz="900" dirty="0">
                <a:hlinkClick r:id="rId3"/>
              </a:rPr>
              <a:t>/</a:t>
            </a:r>
            <a:r>
              <a:rPr lang="fr-FR" sz="900" dirty="0" err="1">
                <a:hlinkClick r:id="rId3"/>
              </a:rPr>
              <a:t>wp</a:t>
            </a:r>
            <a:r>
              <a:rPr lang="fr-FR" sz="900" dirty="0">
                <a:hlinkClick r:id="rId3"/>
              </a:rPr>
              <a:t>-content/</a:t>
            </a:r>
            <a:r>
              <a:rPr lang="fr-FR" sz="900" dirty="0" err="1">
                <a:hlinkClick r:id="rId3"/>
              </a:rPr>
              <a:t>uploads</a:t>
            </a:r>
            <a:r>
              <a:rPr lang="fr-FR" sz="900" dirty="0">
                <a:hlinkClick r:id="rId3"/>
              </a:rPr>
              <a:t>/2020/10/201015_Cnesco_Tricot_Numerique_Fonctions_pedagogiques-1.pdf</a:t>
            </a:r>
            <a:endParaRPr dirty="0"/>
          </a:p>
        </p:txBody>
      </p:sp>
      <p:sp>
        <p:nvSpPr>
          <p:cNvPr id="6" name="Rectangle 2"/>
          <p:cNvSpPr/>
          <p:nvPr/>
        </p:nvSpPr>
        <p:spPr bwMode="auto">
          <a:xfrm>
            <a:off x="850255" y="2132856"/>
            <a:ext cx="8448779" cy="2286036"/>
          </a:xfrm>
          <a:prstGeom prst="rect">
            <a:avLst/>
          </a:prstGeom>
        </p:spPr>
        <p:txBody>
          <a:bodyPr wrap="square">
            <a:spAutoFit/>
          </a:bodyPr>
          <a:lstStyle/>
          <a:p>
            <a:pPr marL="342900" indent="-342900">
              <a:buAutoNum type="arabicPeriod"/>
              <a:defRPr/>
            </a:pPr>
            <a:r>
              <a:rPr lang="fr-FR">
                <a:latin typeface="Ubuntu"/>
              </a:rPr>
              <a:t>On est plus motivé quand on apprend avec le numérique </a:t>
            </a:r>
            <a:endParaRPr/>
          </a:p>
          <a:p>
            <a:pPr marL="342900" indent="-342900">
              <a:buAutoNum type="arabicPeriod"/>
              <a:defRPr/>
            </a:pPr>
            <a:r>
              <a:rPr lang="fr-FR">
                <a:latin typeface="Ubuntu"/>
              </a:rPr>
              <a:t>On apprend mieux en jouant grâce au numérique </a:t>
            </a:r>
            <a:endParaRPr/>
          </a:p>
          <a:p>
            <a:pPr marL="342900" indent="-342900">
              <a:buAutoNum type="arabicPeriod"/>
              <a:defRPr/>
            </a:pPr>
            <a:r>
              <a:rPr lang="fr-FR">
                <a:latin typeface="Ubuntu"/>
              </a:rPr>
              <a:t>Le numérique favorise l’autonomie des apprenants </a:t>
            </a:r>
            <a:endParaRPr/>
          </a:p>
          <a:p>
            <a:pPr marL="342900" indent="-342900">
              <a:buAutoNum type="arabicPeriod"/>
              <a:defRPr/>
            </a:pPr>
            <a:r>
              <a:rPr lang="fr-FR">
                <a:latin typeface="Ubuntu"/>
              </a:rPr>
              <a:t>Le numérique permet de s’adapter aux besoins particuliers des apprenants </a:t>
            </a:r>
            <a:endParaRPr/>
          </a:p>
          <a:p>
            <a:pPr marL="342900" indent="-342900">
              <a:buAutoNum type="arabicPeriod"/>
              <a:defRPr/>
            </a:pPr>
            <a:r>
              <a:rPr lang="fr-FR">
                <a:latin typeface="Ubuntu"/>
              </a:rPr>
              <a:t>Les élèves savent utiliser efficacement le numérique car c’est de leur génération</a:t>
            </a:r>
            <a:endParaRPr/>
          </a:p>
          <a:p>
            <a:pPr marL="342900" indent="-342900">
              <a:buAutoNum type="arabicPeriod"/>
              <a:defRPr/>
            </a:pPr>
            <a:r>
              <a:rPr lang="fr-FR">
                <a:latin typeface="Ubuntu"/>
              </a:rPr>
              <a:t>Le numérique va modifier le statut même des savoirs, des enseignants et des élèves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839415" y="476671"/>
            <a:ext cx="10815030" cy="64007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400" b="1">
                <a:solidFill>
                  <a:srgbClr val="000000"/>
                </a:solidFill>
                <a:latin typeface="Open Sans Extrabold"/>
                <a:ea typeface="Open Sans Extrabold"/>
                <a:cs typeface="Open Sans Extrabold"/>
              </a:rPr>
              <a:t>Concrètement, voilà ce qu'on peut faire...</a:t>
            </a:r>
            <a:endParaRPr sz="2400">
              <a:solidFill>
                <a:srgbClr val="639F90"/>
              </a:solidFill>
              <a:latin typeface="Open Sans Extrabold"/>
              <a:ea typeface="Open Sans Extrabold"/>
              <a:cs typeface="Open Sans Extrabold"/>
            </a:endParaRPr>
          </a:p>
        </p:txBody>
      </p:sp>
      <p:sp>
        <p:nvSpPr>
          <p:cNvPr id="5" name="Rectangle 2"/>
          <p:cNvSpPr/>
          <p:nvPr/>
        </p:nvSpPr>
        <p:spPr bwMode="auto">
          <a:xfrm>
            <a:off x="591765" y="1183077"/>
            <a:ext cx="3152193" cy="457943"/>
          </a:xfrm>
          <a:prstGeom prst="rect">
            <a:avLst/>
          </a:prstGeom>
        </p:spPr>
        <p:txBody>
          <a:bodyPr wrap="square">
            <a:noAutofit/>
          </a:bodyPr>
          <a:lstStyle/>
          <a:p>
            <a:pPr>
              <a:defRPr/>
            </a:pPr>
            <a:r>
              <a:rPr b="1">
                <a:solidFill>
                  <a:srgbClr val="37C49E"/>
                </a:solidFill>
              </a:rPr>
              <a:t>Corriger avec le numérique</a:t>
            </a:r>
          </a:p>
        </p:txBody>
      </p:sp>
      <p:sp>
        <p:nvSpPr>
          <p:cNvPr id="6" name="Rectangle 2"/>
          <p:cNvSpPr/>
          <p:nvPr/>
        </p:nvSpPr>
        <p:spPr bwMode="auto">
          <a:xfrm>
            <a:off x="7175592" y="1144976"/>
            <a:ext cx="4065858" cy="496043"/>
          </a:xfrm>
          <a:prstGeom prst="rect">
            <a:avLst/>
          </a:prstGeom>
        </p:spPr>
        <p:txBody>
          <a:bodyPr wrap="square">
            <a:noAutofit/>
          </a:bodyPr>
          <a:lstStyle/>
          <a:p>
            <a:pPr>
              <a:defRPr/>
            </a:pPr>
            <a:r>
              <a:rPr b="1">
                <a:solidFill>
                  <a:srgbClr val="37C49E"/>
                </a:solidFill>
              </a:rPr>
              <a:t>Diversifier avec le numérique</a:t>
            </a:r>
          </a:p>
        </p:txBody>
      </p:sp>
      <p:sp>
        <p:nvSpPr>
          <p:cNvPr id="7" name="Rectangle 2"/>
          <p:cNvSpPr/>
          <p:nvPr/>
        </p:nvSpPr>
        <p:spPr bwMode="auto">
          <a:xfrm>
            <a:off x="7244953" y="3335356"/>
            <a:ext cx="3767894" cy="419843"/>
          </a:xfrm>
          <a:prstGeom prst="rect">
            <a:avLst/>
          </a:prstGeom>
        </p:spPr>
        <p:txBody>
          <a:bodyPr wrap="square">
            <a:noAutofit/>
          </a:bodyPr>
          <a:lstStyle/>
          <a:p>
            <a:pPr>
              <a:defRPr/>
            </a:pPr>
            <a:r>
              <a:rPr b="1">
                <a:solidFill>
                  <a:srgbClr val="37C49E"/>
                </a:solidFill>
              </a:rPr>
              <a:t>Adapter avec le numérique</a:t>
            </a:r>
          </a:p>
        </p:txBody>
      </p:sp>
      <p:sp>
        <p:nvSpPr>
          <p:cNvPr id="8" name="Rectangle 2"/>
          <p:cNvSpPr/>
          <p:nvPr/>
        </p:nvSpPr>
        <p:spPr bwMode="auto">
          <a:xfrm>
            <a:off x="558403" y="3411555"/>
            <a:ext cx="3767894" cy="419842"/>
          </a:xfrm>
          <a:prstGeom prst="rect">
            <a:avLst/>
          </a:prstGeom>
        </p:spPr>
        <p:txBody>
          <a:bodyPr wrap="square">
            <a:noAutofit/>
          </a:bodyPr>
          <a:lstStyle/>
          <a:p>
            <a:pPr>
              <a:defRPr/>
            </a:pPr>
            <a:r>
              <a:rPr b="1">
                <a:solidFill>
                  <a:srgbClr val="37C49E"/>
                </a:solidFill>
              </a:rPr>
              <a:t>Différencier avec le numérique</a:t>
            </a:r>
          </a:p>
        </p:txBody>
      </p:sp>
      <p:pic>
        <p:nvPicPr>
          <p:cNvPr id="9" name="Image 8"/>
          <p:cNvPicPr>
            <a:picLocks noChangeAspect="1"/>
          </p:cNvPicPr>
          <p:nvPr/>
        </p:nvPicPr>
        <p:blipFill>
          <a:blip r:embed="rId3"/>
          <a:stretch/>
        </p:blipFill>
        <p:spPr bwMode="auto">
          <a:xfrm>
            <a:off x="531023" y="1975441"/>
            <a:ext cx="1160935" cy="1160935"/>
          </a:xfrm>
          <a:prstGeom prst="rect">
            <a:avLst/>
          </a:prstGeom>
        </p:spPr>
      </p:pic>
      <p:pic>
        <p:nvPicPr>
          <p:cNvPr id="10" name="Image 9"/>
          <p:cNvPicPr>
            <a:picLocks noChangeAspect="1"/>
          </p:cNvPicPr>
          <p:nvPr/>
        </p:nvPicPr>
        <p:blipFill>
          <a:blip r:embed="rId4"/>
          <a:stretch/>
        </p:blipFill>
        <p:spPr bwMode="auto">
          <a:xfrm>
            <a:off x="1878084" y="2091600"/>
            <a:ext cx="3200400" cy="809624"/>
          </a:xfrm>
          <a:prstGeom prst="rect">
            <a:avLst/>
          </a:prstGeom>
        </p:spPr>
      </p:pic>
      <p:pic>
        <p:nvPicPr>
          <p:cNvPr id="11" name="Image 10"/>
          <p:cNvPicPr>
            <a:picLocks noChangeAspect="1"/>
          </p:cNvPicPr>
          <p:nvPr/>
        </p:nvPicPr>
        <p:blipFill>
          <a:blip r:embed="rId5"/>
          <a:stretch/>
        </p:blipFill>
        <p:spPr bwMode="auto">
          <a:xfrm>
            <a:off x="7933410" y="4608174"/>
            <a:ext cx="1798965" cy="1197129"/>
          </a:xfrm>
          <a:prstGeom prst="rect">
            <a:avLst/>
          </a:prstGeom>
        </p:spPr>
      </p:pic>
      <p:pic>
        <p:nvPicPr>
          <p:cNvPr id="12" name="Image 11"/>
          <p:cNvPicPr>
            <a:picLocks noChangeAspect="1"/>
          </p:cNvPicPr>
          <p:nvPr/>
        </p:nvPicPr>
        <p:blipFill>
          <a:blip r:embed="rId6"/>
          <a:stretch/>
        </p:blipFill>
        <p:spPr bwMode="auto">
          <a:xfrm>
            <a:off x="7726959" y="1803398"/>
            <a:ext cx="2211868" cy="1386026"/>
          </a:xfrm>
          <a:prstGeom prst="rect">
            <a:avLst/>
          </a:prstGeom>
        </p:spPr>
      </p:pic>
      <p:pic>
        <p:nvPicPr>
          <p:cNvPr id="13" name="Image 12"/>
          <p:cNvPicPr>
            <a:picLocks noChangeAspect="1"/>
          </p:cNvPicPr>
          <p:nvPr/>
        </p:nvPicPr>
        <p:blipFill>
          <a:blip r:embed="rId7"/>
          <a:stretch/>
        </p:blipFill>
        <p:spPr bwMode="auto">
          <a:xfrm>
            <a:off x="558402" y="3831396"/>
            <a:ext cx="4962743" cy="27678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839415" y="476671"/>
            <a:ext cx="10815030" cy="64007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400" b="1">
                <a:solidFill>
                  <a:srgbClr val="000000"/>
                </a:solidFill>
                <a:latin typeface="Open Sans Extrabold"/>
                <a:ea typeface="Open Sans Extrabold"/>
                <a:cs typeface="Open Sans Extrabold"/>
              </a:rPr>
              <a:t>Concrètement, voilà ce qu'on peut faire...</a:t>
            </a:r>
            <a:endParaRPr sz="2400">
              <a:solidFill>
                <a:srgbClr val="639F90"/>
              </a:solidFill>
              <a:latin typeface="Open Sans Extrabold"/>
              <a:ea typeface="Open Sans Extrabold"/>
              <a:cs typeface="Open Sans Extrabold"/>
            </a:endParaRPr>
          </a:p>
        </p:txBody>
      </p:sp>
      <p:sp>
        <p:nvSpPr>
          <p:cNvPr id="5" name="Rectangle 2"/>
          <p:cNvSpPr/>
          <p:nvPr/>
        </p:nvSpPr>
        <p:spPr bwMode="auto">
          <a:xfrm>
            <a:off x="558403" y="1523255"/>
            <a:ext cx="3152193" cy="457943"/>
          </a:xfrm>
          <a:prstGeom prst="rect">
            <a:avLst/>
          </a:prstGeom>
        </p:spPr>
        <p:txBody>
          <a:bodyPr wrap="square">
            <a:noAutofit/>
          </a:bodyPr>
          <a:lstStyle/>
          <a:p>
            <a:pPr>
              <a:defRPr/>
            </a:pPr>
            <a:r>
              <a:t>Ludifier avec le numérique</a:t>
            </a:r>
          </a:p>
        </p:txBody>
      </p:sp>
      <p:sp>
        <p:nvSpPr>
          <p:cNvPr id="6" name="Rectangle 2"/>
          <p:cNvSpPr/>
          <p:nvPr/>
        </p:nvSpPr>
        <p:spPr bwMode="auto">
          <a:xfrm>
            <a:off x="558403" y="4037855"/>
            <a:ext cx="3767894" cy="419842"/>
          </a:xfrm>
          <a:prstGeom prst="rect">
            <a:avLst/>
          </a:prstGeom>
        </p:spPr>
        <p:txBody>
          <a:bodyPr wrap="square">
            <a:noAutofit/>
          </a:bodyPr>
          <a:lstStyle/>
          <a:p>
            <a:pPr>
              <a:defRPr/>
            </a:pPr>
            <a:r>
              <a:t>Évaluer avec le numérique</a:t>
            </a:r>
          </a:p>
        </p:txBody>
      </p:sp>
      <p:sp>
        <p:nvSpPr>
          <p:cNvPr id="7" name="Rectangle 2"/>
          <p:cNvSpPr/>
          <p:nvPr/>
        </p:nvSpPr>
        <p:spPr bwMode="auto">
          <a:xfrm>
            <a:off x="6610609" y="1523255"/>
            <a:ext cx="4882528" cy="419841"/>
          </a:xfrm>
          <a:prstGeom prst="rect">
            <a:avLst/>
          </a:prstGeom>
        </p:spPr>
        <p:txBody>
          <a:bodyPr wrap="square">
            <a:noAutofit/>
          </a:bodyPr>
          <a:lstStyle/>
          <a:p>
            <a:pPr>
              <a:defRPr/>
            </a:pPr>
            <a:r>
              <a:t>Les ressources numériques institutionnelles</a:t>
            </a:r>
          </a:p>
        </p:txBody>
      </p:sp>
      <p:pic>
        <p:nvPicPr>
          <p:cNvPr id="8" name="Image 7"/>
          <p:cNvPicPr>
            <a:picLocks noChangeAspect="1"/>
          </p:cNvPicPr>
          <p:nvPr/>
        </p:nvPicPr>
        <p:blipFill>
          <a:blip r:embed="rId3"/>
          <a:stretch/>
        </p:blipFill>
        <p:spPr bwMode="auto">
          <a:xfrm>
            <a:off x="754387" y="4631936"/>
            <a:ext cx="2432009" cy="827514"/>
          </a:xfrm>
          <a:prstGeom prst="rect">
            <a:avLst/>
          </a:prstGeom>
        </p:spPr>
      </p:pic>
      <p:pic>
        <p:nvPicPr>
          <p:cNvPr id="9" name="Image 8"/>
          <p:cNvPicPr>
            <a:picLocks noChangeAspect="1"/>
          </p:cNvPicPr>
          <p:nvPr/>
        </p:nvPicPr>
        <p:blipFill>
          <a:blip r:embed="rId4"/>
          <a:stretch/>
        </p:blipFill>
        <p:spPr bwMode="auto">
          <a:xfrm>
            <a:off x="367525" y="5619169"/>
            <a:ext cx="3098228" cy="943787"/>
          </a:xfrm>
          <a:prstGeom prst="rect">
            <a:avLst/>
          </a:prstGeom>
        </p:spPr>
      </p:pic>
      <p:pic>
        <p:nvPicPr>
          <p:cNvPr id="10" name="Image 9"/>
          <p:cNvPicPr>
            <a:picLocks noChangeAspect="1"/>
          </p:cNvPicPr>
          <p:nvPr/>
        </p:nvPicPr>
        <p:blipFill>
          <a:blip r:embed="rId5"/>
          <a:stretch/>
        </p:blipFill>
        <p:spPr bwMode="auto">
          <a:xfrm>
            <a:off x="2442351" y="2458099"/>
            <a:ext cx="3086100" cy="733424"/>
          </a:xfrm>
          <a:prstGeom prst="rect">
            <a:avLst/>
          </a:prstGeom>
        </p:spPr>
      </p:pic>
      <p:pic>
        <p:nvPicPr>
          <p:cNvPr id="11" name="Image 10"/>
          <p:cNvPicPr>
            <a:picLocks noChangeAspect="1"/>
          </p:cNvPicPr>
          <p:nvPr/>
        </p:nvPicPr>
        <p:blipFill>
          <a:blip r:embed="rId6"/>
          <a:stretch/>
        </p:blipFill>
        <p:spPr bwMode="auto">
          <a:xfrm>
            <a:off x="647483" y="1877306"/>
            <a:ext cx="1487017" cy="2160548"/>
          </a:xfrm>
          <a:prstGeom prst="rect">
            <a:avLst/>
          </a:prstGeom>
        </p:spPr>
      </p:pic>
      <p:pic>
        <p:nvPicPr>
          <p:cNvPr id="12" name="Image 11"/>
          <p:cNvPicPr>
            <a:picLocks noChangeAspect="1"/>
          </p:cNvPicPr>
          <p:nvPr/>
        </p:nvPicPr>
        <p:blipFill>
          <a:blip r:embed="rId7"/>
          <a:stretch/>
        </p:blipFill>
        <p:spPr bwMode="auto">
          <a:xfrm>
            <a:off x="6156402" y="2564314"/>
            <a:ext cx="5617302" cy="3136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4"/>
          <p:cNvSpPr/>
          <p:nvPr/>
        </p:nvSpPr>
        <p:spPr bwMode="auto">
          <a:xfrm>
            <a:off x="661485" y="512263"/>
            <a:ext cx="10815032" cy="64007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400" b="1" i="0" u="none">
                <a:solidFill>
                  <a:srgbClr val="000000"/>
                </a:solidFill>
                <a:latin typeface="Open Sans Extrabold"/>
                <a:ea typeface="Open Sans Extrabold"/>
                <a:cs typeface="Open Sans Extrabold"/>
              </a:rPr>
              <a:t>Introduire le numérique progressivement </a:t>
            </a:r>
            <a:r>
              <a:rPr sz="2400" b="1" i="0" u="none">
                <a:solidFill>
                  <a:srgbClr val="000000"/>
                </a:solidFill>
                <a:latin typeface="Open Sans Extrabold"/>
                <a:ea typeface="Open Sans Extrabold"/>
                <a:cs typeface="Open Sans Extrabold"/>
              </a:rPr>
              <a:t>: </a:t>
            </a:r>
            <a:r>
              <a:rPr sz="2400" b="1" i="0" u="none">
                <a:solidFill>
                  <a:srgbClr val="2CBF9A"/>
                </a:solidFill>
                <a:latin typeface="Open Sans Extrabold"/>
                <a:ea typeface="Open Sans Extrabold"/>
                <a:cs typeface="Open Sans Extrabold"/>
              </a:rPr>
              <a:t>le </a:t>
            </a:r>
            <a:r>
              <a:rPr lang="fr-FR" sz="2400" b="1" i="0" u="none">
                <a:solidFill>
                  <a:srgbClr val="2CBF9A"/>
                </a:solidFill>
                <a:latin typeface="Open Sans Extrabold"/>
                <a:ea typeface="Open Sans Extrabold"/>
                <a:cs typeface="Open Sans Extrabold"/>
              </a:rPr>
              <a:t>modèle SAMR</a:t>
            </a:r>
            <a:endParaRPr sz="2400">
              <a:latin typeface="Open Sans Extrabold"/>
              <a:ea typeface="Open Sans Extrabold"/>
              <a:cs typeface="Open Sans Extrabold"/>
            </a:endParaRPr>
          </a:p>
        </p:txBody>
      </p:sp>
      <p:pic>
        <p:nvPicPr>
          <p:cNvPr id="5" name="Image 2"/>
          <p:cNvPicPr>
            <a:picLocks noChangeAspect="1"/>
          </p:cNvPicPr>
          <p:nvPr/>
        </p:nvPicPr>
        <p:blipFill>
          <a:blip r:embed="rId3"/>
          <a:stretch/>
        </p:blipFill>
        <p:spPr bwMode="auto">
          <a:xfrm>
            <a:off x="2504605" y="1166403"/>
            <a:ext cx="7128792" cy="5336908"/>
          </a:xfrm>
          <a:prstGeom prst="rect">
            <a:avLst/>
          </a:prstGeom>
        </p:spPr>
      </p:pic>
    </p:spTree>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1999</Words>
  <Application>Microsoft Macintosh PowerPoint</Application>
  <DocSecurity>0</DocSecurity>
  <PresentationFormat>Grand écran</PresentationFormat>
  <Paragraphs>157</Paragraphs>
  <Slides>17</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Liberation Sans</vt:lpstr>
      <vt:lpstr>Open Sans</vt:lpstr>
      <vt:lpstr>Open Sans Extrabold</vt:lpstr>
      <vt:lpstr>Ubuntu</vt:lpstr>
      <vt:lpstr>Wingdings</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Thomas BALLADUR</dc:creator>
  <cp:keywords/>
  <dc:description/>
  <cp:lastModifiedBy>Olivier Ponson</cp:lastModifiedBy>
  <cp:revision>25</cp:revision>
  <dcterms:created xsi:type="dcterms:W3CDTF">2018-09-21T09:39:37Z</dcterms:created>
  <dcterms:modified xsi:type="dcterms:W3CDTF">2021-09-01T14:23:00Z</dcterms:modified>
  <cp:category/>
  <dc:identifier/>
  <cp:contentStatus/>
  <dc:language/>
  <cp:version/>
</cp:coreProperties>
</file>